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31"/>
  </p:notesMasterIdLst>
  <p:sldIdLst>
    <p:sldId id="256" r:id="rId2"/>
    <p:sldId id="2109380011" r:id="rId3"/>
    <p:sldId id="2109379985" r:id="rId4"/>
    <p:sldId id="1219" r:id="rId5"/>
    <p:sldId id="2109379829" r:id="rId6"/>
    <p:sldId id="319" r:id="rId7"/>
    <p:sldId id="2109380247" r:id="rId8"/>
    <p:sldId id="2109380407" r:id="rId9"/>
    <p:sldId id="2109379830" r:id="rId10"/>
    <p:sldId id="2109379832" r:id="rId11"/>
    <p:sldId id="2109379834" r:id="rId12"/>
    <p:sldId id="2109379833" r:id="rId13"/>
    <p:sldId id="2109379835" r:id="rId14"/>
    <p:sldId id="2109379824" r:id="rId15"/>
    <p:sldId id="2109380223" r:id="rId16"/>
    <p:sldId id="2109380246" r:id="rId17"/>
    <p:sldId id="2109380225" r:id="rId18"/>
    <p:sldId id="263" r:id="rId19"/>
    <p:sldId id="2109379718" r:id="rId20"/>
    <p:sldId id="2109379750" r:id="rId21"/>
    <p:sldId id="2109379721" r:id="rId22"/>
    <p:sldId id="2109379722" r:id="rId23"/>
    <p:sldId id="2109379810" r:id="rId24"/>
    <p:sldId id="2109379941" r:id="rId25"/>
    <p:sldId id="275" r:id="rId26"/>
    <p:sldId id="2109380210" r:id="rId27"/>
    <p:sldId id="2109380211" r:id="rId28"/>
    <p:sldId id="2109380198" r:id="rId29"/>
    <p:sldId id="210938021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200" userDrawn="1">
          <p15:clr>
            <a:srgbClr val="A4A3A4"/>
          </p15:clr>
        </p15:guide>
        <p15:guide id="2" orient="horz" pos="1608" userDrawn="1">
          <p15:clr>
            <a:srgbClr val="A4A3A4"/>
          </p15:clr>
        </p15:guide>
        <p15:guide id="3" orient="horz" pos="3024" userDrawn="1">
          <p15:clr>
            <a:srgbClr val="A4A3A4"/>
          </p15:clr>
        </p15:guide>
        <p15:guide id="4" pos="56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6E2A"/>
    <a:srgbClr val="BAD612"/>
    <a:srgbClr val="B0D136"/>
    <a:srgbClr val="064EA2"/>
    <a:srgbClr val="ACBFDC"/>
    <a:srgbClr val="000000"/>
    <a:srgbClr val="76787A"/>
    <a:srgbClr val="1E1E1E"/>
    <a:srgbClr val="4D4D4E"/>
    <a:srgbClr val="B0D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49" autoAdjust="0"/>
    <p:restoredTop sz="91859" autoAdjust="0"/>
  </p:normalViewPr>
  <p:slideViewPr>
    <p:cSldViewPr snapToGrid="0">
      <p:cViewPr varScale="1">
        <p:scale>
          <a:sx n="149" d="100"/>
          <a:sy n="149" d="100"/>
        </p:scale>
        <p:origin x="1404" y="120"/>
      </p:cViewPr>
      <p:guideLst>
        <p:guide pos="7200"/>
        <p:guide orient="horz" pos="1608"/>
        <p:guide orient="horz" pos="3024"/>
        <p:guide pos="5616"/>
      </p:guideLst>
    </p:cSldViewPr>
  </p:slideViewPr>
  <p:outlineViewPr>
    <p:cViewPr>
      <p:scale>
        <a:sx n="33" d="100"/>
        <a:sy n="33" d="100"/>
      </p:scale>
      <p:origin x="0" y="-336"/>
    </p:cViewPr>
  </p:outlineViewPr>
  <p:notesTextViewPr>
    <p:cViewPr>
      <p:scale>
        <a:sx n="1" d="1"/>
        <a:sy n="1" d="1"/>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otham Rounded Book"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otham Rounded Book" pitchFamily="2" charset="0"/>
              </a:defRPr>
            </a:lvl1pPr>
          </a:lstStyle>
          <a:p>
            <a:fld id="{FFCF43EE-5CB6-2741-985B-383AFC60C440}" type="datetimeFigureOut">
              <a:rPr lang="en-US" smtClean="0"/>
              <a:pPr/>
              <a:t>8/3/2020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otham Rounded Book"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otham Rounded Book" pitchFamily="2" charset="0"/>
              </a:defRPr>
            </a:lvl1pPr>
          </a:lstStyle>
          <a:p>
            <a:fld id="{4D7A2018-3C35-F148-8205-9705DBC23952}" type="slidenum">
              <a:rPr lang="en-US" smtClean="0"/>
              <a:pPr/>
              <a:t>‹#›</a:t>
            </a:fld>
            <a:endParaRPr lang="en-US" dirty="0"/>
          </a:p>
        </p:txBody>
      </p:sp>
    </p:spTree>
    <p:extLst>
      <p:ext uri="{BB962C8B-B14F-4D97-AF65-F5344CB8AC3E}">
        <p14:creationId xmlns:p14="http://schemas.microsoft.com/office/powerpoint/2010/main" val="3860635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Gotham Rounded Book" pitchFamily="2" charset="0"/>
        <a:ea typeface="+mn-ea"/>
        <a:cs typeface="+mn-cs"/>
      </a:defRPr>
    </a:lvl1pPr>
    <a:lvl2pPr marL="457200" algn="l" defTabSz="914400" rtl="0" eaLnBrk="1" latinLnBrk="0" hangingPunct="1">
      <a:defRPr sz="1200" b="0" i="0" kern="1200">
        <a:solidFill>
          <a:schemeClr val="tx1"/>
        </a:solidFill>
        <a:latin typeface="Gotham Rounded Book" pitchFamily="2" charset="0"/>
        <a:ea typeface="+mn-ea"/>
        <a:cs typeface="+mn-cs"/>
      </a:defRPr>
    </a:lvl2pPr>
    <a:lvl3pPr marL="914400" algn="l" defTabSz="914400" rtl="0" eaLnBrk="1" latinLnBrk="0" hangingPunct="1">
      <a:defRPr sz="1200" b="0" i="0" kern="1200">
        <a:solidFill>
          <a:schemeClr val="tx1"/>
        </a:solidFill>
        <a:latin typeface="Gotham Rounded Book" pitchFamily="2" charset="0"/>
        <a:ea typeface="+mn-ea"/>
        <a:cs typeface="+mn-cs"/>
      </a:defRPr>
    </a:lvl3pPr>
    <a:lvl4pPr marL="1371600" algn="l" defTabSz="914400" rtl="0" eaLnBrk="1" latinLnBrk="0" hangingPunct="1">
      <a:defRPr sz="1200" b="0" i="0" kern="1200">
        <a:solidFill>
          <a:schemeClr val="tx1"/>
        </a:solidFill>
        <a:latin typeface="Gotham Rounded Book" pitchFamily="2" charset="0"/>
        <a:ea typeface="+mn-ea"/>
        <a:cs typeface="+mn-cs"/>
      </a:defRPr>
    </a:lvl4pPr>
    <a:lvl5pPr marL="1828800" algn="l" defTabSz="914400" rtl="0" eaLnBrk="1" latinLnBrk="0" hangingPunct="1">
      <a:defRPr sz="1200" b="0" i="0" kern="1200">
        <a:solidFill>
          <a:schemeClr val="tx1"/>
        </a:solidFill>
        <a:latin typeface="Gotham Rounded Book"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89" name="Google Shape;6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9710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Gotham Rounded Book" pitchFamily="2" charset="0"/>
                <a:ea typeface="+mn-ea"/>
                <a:cs typeface="+mn-cs"/>
              </a:rPr>
              <a:t>Private to Public Extension</a:t>
            </a:r>
          </a:p>
          <a:p>
            <a:r>
              <a:rPr lang="en-US" sz="1200" b="0" i="0" u="none" strike="noStrike" kern="1200" dirty="0">
                <a:solidFill>
                  <a:schemeClr val="tx1"/>
                </a:solidFill>
                <a:effectLst/>
                <a:latin typeface="Gotham Rounded Book" pitchFamily="2" charset="0"/>
                <a:ea typeface="+mn-ea"/>
                <a:cs typeface="+mn-cs"/>
              </a:rPr>
              <a:t>Operate your applications and infrastructure in AWS as you do with on-premises infrastructure. Using the same platform on both clouds, dramatically reduce the operational complexity of extending, busting or migrating your applications and data between clouds.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Same VMs and applications work in AWS without retooling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Hybrid elasticity – burst additional capacity and hibernate/resume as needed</a:t>
            </a:r>
            <a:endParaRPr lang="en-US" sz="1200" b="0" i="0" u="none" strike="noStrike" kern="1200" dirty="0">
              <a:solidFill>
                <a:schemeClr val="tx1"/>
              </a:solidFill>
              <a:effectLst/>
              <a:latin typeface="Gotham Rounded Book" pitchFamily="2" charset="0"/>
              <a:ea typeface="+mn-ea"/>
              <a:cs typeface="+mn-cs"/>
            </a:endParaRPr>
          </a:p>
          <a:p>
            <a:endParaRPr lang="en-US" sz="1200" b="1" i="0" u="none" strike="noStrike" kern="1200" dirty="0">
              <a:solidFill>
                <a:schemeClr val="tx1"/>
              </a:solidFill>
              <a:effectLst/>
              <a:latin typeface="Gotham Rounded Book" pitchFamily="2" charset="0"/>
              <a:ea typeface="+mn-ea"/>
              <a:cs typeface="+mn-cs"/>
            </a:endParaRPr>
          </a:p>
          <a:p>
            <a:r>
              <a:rPr lang="en-US" sz="1200" b="1" i="0" u="none" strike="noStrike" kern="1200" dirty="0">
                <a:solidFill>
                  <a:schemeClr val="tx1"/>
                </a:solidFill>
                <a:effectLst/>
                <a:latin typeface="Gotham Rounded Book" pitchFamily="2" charset="0"/>
                <a:ea typeface="+mn-ea"/>
                <a:cs typeface="+mn-cs"/>
              </a:rPr>
              <a:t>Consistent Skillset for any Cloud</a:t>
            </a:r>
          </a:p>
          <a:p>
            <a:r>
              <a:rPr lang="en-US" sz="1200" b="0" i="0" u="none" strike="noStrike" kern="1200" dirty="0">
                <a:solidFill>
                  <a:schemeClr val="tx1"/>
                </a:solidFill>
                <a:effectLst/>
                <a:latin typeface="Gotham Rounded Book" pitchFamily="2" charset="0"/>
                <a:ea typeface="+mn-ea"/>
                <a:cs typeface="+mn-cs"/>
              </a:rPr>
              <a:t>Manage your applications with nearly identical experience across clouds - utilizing the same operational practices, third-party integrations and troubleshooting procedures that you’ve developed over many years. Eliminate retooling or training needed to operate your apps in public cloud environments.</a:t>
            </a:r>
          </a:p>
          <a:p>
            <a:endParaRPr lang="en-US" sz="1200" b="1" i="0" u="none" strike="noStrike" kern="1200" dirty="0">
              <a:solidFill>
                <a:schemeClr val="tx1"/>
              </a:solidFill>
              <a:effectLst/>
              <a:latin typeface="Gotham Rounded Book" pitchFamily="2" charset="0"/>
              <a:ea typeface="+mn-ea"/>
              <a:cs typeface="+mn-cs"/>
            </a:endParaRPr>
          </a:p>
          <a:p>
            <a:r>
              <a:rPr lang="en-US" sz="1200" b="1" i="0" u="none" strike="noStrike" kern="1200" dirty="0">
                <a:solidFill>
                  <a:schemeClr val="tx1"/>
                </a:solidFill>
                <a:effectLst/>
                <a:latin typeface="Gotham Rounded Book" pitchFamily="2" charset="0"/>
                <a:ea typeface="+mn-ea"/>
                <a:cs typeface="+mn-cs"/>
              </a:rPr>
              <a:t>Seamless Integration with Public Cloud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Xi Clusters integrates into public cloud accounts like AWS, so that you can run applications within existing VPCs, eliminating network complexity and improving performance. </a:t>
            </a:r>
            <a:r>
              <a:rPr lang="en-US" sz="1200" b="0" i="0" u="none" strike="noStrike" kern="1200" dirty="0">
                <a:solidFill>
                  <a:schemeClr val="tx2"/>
                </a:solidFill>
                <a:effectLst/>
                <a:latin typeface="Gotham Rounded Book" pitchFamily="2" charset="0"/>
                <a:ea typeface="+mn-ea"/>
                <a:cs typeface="+mn-cs"/>
              </a:rPr>
              <a:t>Hybrid should not create a new silo. </a:t>
            </a:r>
            <a:endParaRPr lang="en-US" sz="1200" b="0" i="0" u="none" strike="noStrike" kern="1200" dirty="0">
              <a:solidFill>
                <a:schemeClr val="tx1"/>
              </a:solidFill>
              <a:effectLst/>
              <a:latin typeface="Gotham Rounded Book"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Utilize corporate AWS credits</a:t>
            </a:r>
          </a:p>
          <a:p>
            <a:pPr marL="171450" indent="-171450">
              <a:buFontTx/>
              <a:buChar char="-"/>
            </a:pPr>
            <a:r>
              <a:rPr lang="en-US" sz="1200" b="0" i="0" u="none" strike="noStrike" kern="1200" dirty="0">
                <a:solidFill>
                  <a:schemeClr val="tx1"/>
                </a:solidFill>
                <a:effectLst/>
                <a:latin typeface="Gotham Rounded Book" pitchFamily="2" charset="0"/>
                <a:ea typeface="+mn-ea"/>
                <a:cs typeface="+mn-cs"/>
              </a:rPr>
              <a:t>Eliminate the need for separate VPC or VPN for Hybrid Cloud deployment</a:t>
            </a:r>
          </a:p>
          <a:p>
            <a:pPr marL="171450" indent="-171450">
              <a:buFontTx/>
              <a:buChar char="-"/>
            </a:pPr>
            <a:r>
              <a:rPr lang="en-US" sz="1200" dirty="0">
                <a:solidFill>
                  <a:schemeClr val="tx2"/>
                </a:solidFill>
                <a:latin typeface="Gotham Rounded Book" pitchFamily="2" charset="0"/>
              </a:rPr>
              <a:t>Direct access to AWS cloud services without network translations</a:t>
            </a:r>
            <a:endParaRPr lang="en-US" sz="1200" b="0" i="0" u="none" strike="noStrike" kern="1200" dirty="0">
              <a:solidFill>
                <a:schemeClr val="tx1"/>
              </a:solidFill>
              <a:effectLst/>
              <a:latin typeface="Gotham Rounded Book" pitchFamily="2" charset="0"/>
              <a:ea typeface="+mn-ea"/>
              <a:cs typeface="+mn-cs"/>
            </a:endParaRPr>
          </a:p>
          <a:p>
            <a:pPr marL="171450" indent="-171450">
              <a:buFontTx/>
              <a:buChar char="-"/>
            </a:pPr>
            <a:r>
              <a:rPr lang="en-US" sz="1200" dirty="0">
                <a:solidFill>
                  <a:schemeClr val="tx2"/>
                </a:solidFill>
                <a:latin typeface="Gotham Rounded Book" pitchFamily="2" charset="0"/>
              </a:rPr>
              <a:t>Seamlessly utilize existing AWS accounts, not new silo for hybrid</a:t>
            </a:r>
            <a:endParaRPr lang="en-US" sz="1200" b="0" i="0" u="none" strike="noStrike" kern="1200" dirty="0">
              <a:solidFill>
                <a:schemeClr val="tx1"/>
              </a:solidFill>
              <a:effectLst/>
              <a:latin typeface="Gotham Rounded Book"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r>
              <a:rPr lang="en-US" sz="1200" b="1" i="0" u="none" strike="noStrike" kern="1200" dirty="0">
                <a:solidFill>
                  <a:schemeClr val="tx1"/>
                </a:solidFill>
                <a:effectLst/>
                <a:latin typeface="Gotham Rounded Book" pitchFamily="2" charset="0"/>
                <a:ea typeface="+mn-ea"/>
                <a:cs typeface="+mn-cs"/>
              </a:rPr>
              <a:t>Software Portability</a:t>
            </a:r>
          </a:p>
          <a:p>
            <a:r>
              <a:rPr lang="en-US" sz="1200" b="0" i="0" u="none" strike="noStrike" kern="1200" dirty="0">
                <a:solidFill>
                  <a:schemeClr val="tx1"/>
                </a:solidFill>
                <a:effectLst/>
                <a:latin typeface="Gotham Rounded Book" pitchFamily="2" charset="0"/>
                <a:ea typeface="+mn-ea"/>
                <a:cs typeface="+mn-cs"/>
              </a:rPr>
              <a:t>Maintain cloud optionality with portable software that can move with your applications and data across clouds. With a common consumption model that spans private and public, you can confidently plan your long term hybrid and multi cloud strategy, maximizing the benefits of each environment.</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Gotham Rounded Book" pitchFamily="2" charset="0"/>
                <a:ea typeface="+mn-ea"/>
                <a:cs typeface="+mn-cs"/>
              </a:rPr>
              <a:t>Cloud Services (SaaS)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Standardize operations across private and public environments with a set of offerings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Orchestration &amp; Self-Service – cloud orchestration that automates provisioning and lifecycle of any application. Empower end-users with one-click self-service for deployment or management of applications in public and/or private clouds.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r>
              <a:rPr lang="en-US" sz="1200" b="0" i="0" u="none" strike="noStrike" kern="1200" dirty="0">
                <a:solidFill>
                  <a:schemeClr val="tx1"/>
                </a:solidFill>
                <a:effectLst/>
                <a:latin typeface="Gotham Rounded Book" pitchFamily="2" charset="0"/>
                <a:ea typeface="+mn-ea"/>
                <a:cs typeface="+mn-cs"/>
              </a:rPr>
              <a:t>Cost Optimization - Get visibility into your cloud consumption patterns across both public and private clouds. Identify idle and under-utilized resources and get reserved instance recommendations for deep cost savings.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r>
              <a:rPr lang="en-US" sz="1200" b="0" i="0" u="none" strike="noStrike" kern="1200" dirty="0">
                <a:solidFill>
                  <a:schemeClr val="tx1"/>
                </a:solidFill>
                <a:effectLst/>
                <a:latin typeface="Gotham Rounded Book" pitchFamily="2" charset="0"/>
                <a:ea typeface="+mn-ea"/>
                <a:cs typeface="+mn-cs"/>
              </a:rPr>
              <a:t>Security compliance - Identify and fix security issues in real-time. Automate compliance checks for cloud operations using 250+ audits. Get compliance checks for regulatory policies such as HIPAA, PCI-DSS, NIST, and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Desktop-as-a-Service (</a:t>
            </a:r>
            <a:r>
              <a:rPr lang="en-US" sz="1200" b="0" i="0" u="none" strike="noStrike" kern="1200" dirty="0" err="1">
                <a:solidFill>
                  <a:schemeClr val="tx1"/>
                </a:solidFill>
                <a:effectLst/>
                <a:latin typeface="Gotham Rounded Book" pitchFamily="2" charset="0"/>
                <a:ea typeface="+mn-ea"/>
                <a:cs typeface="+mn-cs"/>
              </a:rPr>
              <a:t>DaaS</a:t>
            </a:r>
            <a:r>
              <a:rPr lang="en-US" sz="1200" b="0" i="0" u="none" strike="noStrike" kern="1200" dirty="0">
                <a:solidFill>
                  <a:schemeClr val="tx1"/>
                </a:solidFill>
                <a:effectLst/>
                <a:latin typeface="Gotham Rounded Book" pitchFamily="2" charset="0"/>
                <a:ea typeface="+mn-ea"/>
                <a:cs typeface="+mn-cs"/>
              </a:rPr>
              <a:t>) - Scale globally in the cloud with AWS, Microsoft Azure, Google Cloud Platform, and other partners. Or deploy on-premises with Nutanix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Disaster Recovery as a Service (</a:t>
            </a:r>
            <a:r>
              <a:rPr lang="en-US" sz="1200" b="0" i="0" u="none" strike="noStrike" kern="1200" dirty="0" err="1">
                <a:solidFill>
                  <a:schemeClr val="tx1"/>
                </a:solidFill>
                <a:effectLst/>
                <a:latin typeface="Gotham Rounded Book" pitchFamily="2" charset="0"/>
                <a:ea typeface="+mn-ea"/>
                <a:cs typeface="+mn-cs"/>
              </a:rPr>
              <a:t>DRaaS</a:t>
            </a:r>
            <a:r>
              <a:rPr lang="en-US" sz="1200" b="0" i="0" u="none" strike="noStrike" kern="1200" dirty="0">
                <a:solidFill>
                  <a:schemeClr val="tx1"/>
                </a:solidFill>
                <a:effectLst/>
                <a:latin typeface="Gotham Rounded Book" pitchFamily="2" charset="0"/>
                <a:ea typeface="+mn-ea"/>
                <a:cs typeface="+mn-cs"/>
              </a:rPr>
              <a:t>) - integrated cloud disaster recovery service that eliminates the need for provisioning, configuring, and managing disparate cloud environments or multiple solutions for DR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p:txBody>
      </p:sp>
      <p:sp>
        <p:nvSpPr>
          <p:cNvPr id="4" name="Slide Number Placeholder 3"/>
          <p:cNvSpPr>
            <a:spLocks noGrp="1"/>
          </p:cNvSpPr>
          <p:nvPr>
            <p:ph type="sldNum" sz="quarter" idx="5"/>
          </p:nvPr>
        </p:nvSpPr>
        <p:spPr/>
        <p:txBody>
          <a:bodyPr/>
          <a:lstStyle/>
          <a:p>
            <a:fld id="{4D7A2018-3C35-F148-8205-9705DBC23952}" type="slidenum">
              <a:rPr lang="en-US" smtClean="0"/>
              <a:pPr/>
              <a:t>12</a:t>
            </a:fld>
            <a:endParaRPr lang="en-US" dirty="0"/>
          </a:p>
        </p:txBody>
      </p:sp>
    </p:spTree>
    <p:extLst>
      <p:ext uri="{BB962C8B-B14F-4D97-AF65-F5344CB8AC3E}">
        <p14:creationId xmlns:p14="http://schemas.microsoft.com/office/powerpoint/2010/main" val="1592964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Gotham Rounded Book" pitchFamily="2" charset="0"/>
                <a:ea typeface="+mn-ea"/>
                <a:cs typeface="+mn-cs"/>
              </a:rPr>
              <a:t>Private to Public Extension</a:t>
            </a:r>
          </a:p>
          <a:p>
            <a:r>
              <a:rPr lang="en-US" sz="1200" b="0" i="0" u="none" strike="noStrike" kern="1200" dirty="0">
                <a:solidFill>
                  <a:schemeClr val="tx1"/>
                </a:solidFill>
                <a:effectLst/>
                <a:latin typeface="Gotham Rounded Book" pitchFamily="2" charset="0"/>
                <a:ea typeface="+mn-ea"/>
                <a:cs typeface="+mn-cs"/>
              </a:rPr>
              <a:t>Operate your applications and infrastructure in AWS as you do with on-premises infrastructure. Using the same platform on both clouds, dramatically reduce the operational complexity of extending, busting or migrating your applications and data between clouds.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Same VMs and applications work in AWS without retooling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Hybrid elasticity – burst additional capacity and hibernate/resume as needed</a:t>
            </a:r>
            <a:endParaRPr lang="en-US" sz="1200" b="0" i="0" u="none" strike="noStrike" kern="1200" dirty="0">
              <a:solidFill>
                <a:schemeClr val="tx1"/>
              </a:solidFill>
              <a:effectLst/>
              <a:latin typeface="Gotham Rounded Book" pitchFamily="2" charset="0"/>
              <a:ea typeface="+mn-ea"/>
              <a:cs typeface="+mn-cs"/>
            </a:endParaRPr>
          </a:p>
          <a:p>
            <a:endParaRPr lang="en-US" sz="1200" b="1" i="0" u="none" strike="noStrike" kern="1200" dirty="0">
              <a:solidFill>
                <a:schemeClr val="tx1"/>
              </a:solidFill>
              <a:effectLst/>
              <a:latin typeface="Gotham Rounded Book" pitchFamily="2" charset="0"/>
              <a:ea typeface="+mn-ea"/>
              <a:cs typeface="+mn-cs"/>
            </a:endParaRPr>
          </a:p>
          <a:p>
            <a:r>
              <a:rPr lang="en-US" sz="1200" b="1" i="0" u="none" strike="noStrike" kern="1200" dirty="0">
                <a:solidFill>
                  <a:schemeClr val="tx1"/>
                </a:solidFill>
                <a:effectLst/>
                <a:latin typeface="Gotham Rounded Book" pitchFamily="2" charset="0"/>
                <a:ea typeface="+mn-ea"/>
                <a:cs typeface="+mn-cs"/>
              </a:rPr>
              <a:t>Consistent Skillset for any Cloud</a:t>
            </a:r>
          </a:p>
          <a:p>
            <a:r>
              <a:rPr lang="en-US" sz="1200" b="0" i="0" u="none" strike="noStrike" kern="1200" dirty="0">
                <a:solidFill>
                  <a:schemeClr val="tx1"/>
                </a:solidFill>
                <a:effectLst/>
                <a:latin typeface="Gotham Rounded Book" pitchFamily="2" charset="0"/>
                <a:ea typeface="+mn-ea"/>
                <a:cs typeface="+mn-cs"/>
              </a:rPr>
              <a:t>Manage your applications with nearly identical experience across clouds - utilizing the same operational practices, third-party integrations and troubleshooting procedures that you’ve developed over many years. Eliminate retooling or training needed to operate your apps in public cloud environments.</a:t>
            </a:r>
          </a:p>
          <a:p>
            <a:endParaRPr lang="en-US" sz="1200" b="1" i="0" u="none" strike="noStrike" kern="1200" dirty="0">
              <a:solidFill>
                <a:schemeClr val="tx1"/>
              </a:solidFill>
              <a:effectLst/>
              <a:latin typeface="Gotham Rounded Book" pitchFamily="2" charset="0"/>
              <a:ea typeface="+mn-ea"/>
              <a:cs typeface="+mn-cs"/>
            </a:endParaRPr>
          </a:p>
          <a:p>
            <a:r>
              <a:rPr lang="en-US" sz="1200" b="1" i="0" u="none" strike="noStrike" kern="1200" dirty="0">
                <a:solidFill>
                  <a:schemeClr val="tx1"/>
                </a:solidFill>
                <a:effectLst/>
                <a:latin typeface="Gotham Rounded Book" pitchFamily="2" charset="0"/>
                <a:ea typeface="+mn-ea"/>
                <a:cs typeface="+mn-cs"/>
              </a:rPr>
              <a:t>Seamless Integration with Public Cloud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Xi Clusters integrates into public cloud accounts like AWS, so that you can run applications within existing VPCs, eliminating network complexity and improving performance. </a:t>
            </a:r>
            <a:r>
              <a:rPr lang="en-US" sz="1200" b="0" i="0" u="none" strike="noStrike" kern="1200" dirty="0">
                <a:solidFill>
                  <a:schemeClr val="tx2"/>
                </a:solidFill>
                <a:effectLst/>
                <a:latin typeface="Gotham Rounded Book" pitchFamily="2" charset="0"/>
                <a:ea typeface="+mn-ea"/>
                <a:cs typeface="+mn-cs"/>
              </a:rPr>
              <a:t>Hybrid should not create a new silo. </a:t>
            </a:r>
            <a:endParaRPr lang="en-US" sz="1200" b="0" i="0" u="none" strike="noStrike" kern="1200" dirty="0">
              <a:solidFill>
                <a:schemeClr val="tx1"/>
              </a:solidFill>
              <a:effectLst/>
              <a:latin typeface="Gotham Rounded Book"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Utilize corporate AWS credits</a:t>
            </a:r>
          </a:p>
          <a:p>
            <a:pPr marL="171450" indent="-171450">
              <a:buFontTx/>
              <a:buChar char="-"/>
            </a:pPr>
            <a:r>
              <a:rPr lang="en-US" sz="1200" b="0" i="0" u="none" strike="noStrike" kern="1200" dirty="0">
                <a:solidFill>
                  <a:schemeClr val="tx1"/>
                </a:solidFill>
                <a:effectLst/>
                <a:latin typeface="Gotham Rounded Book" pitchFamily="2" charset="0"/>
                <a:ea typeface="+mn-ea"/>
                <a:cs typeface="+mn-cs"/>
              </a:rPr>
              <a:t>Eliminate the need for separate VPC or VPN for Hybrid Cloud deployment</a:t>
            </a:r>
          </a:p>
          <a:p>
            <a:pPr marL="171450" indent="-171450">
              <a:buFontTx/>
              <a:buChar char="-"/>
            </a:pPr>
            <a:r>
              <a:rPr lang="en-US" sz="1200" dirty="0">
                <a:solidFill>
                  <a:schemeClr val="tx2"/>
                </a:solidFill>
                <a:latin typeface="Gotham Rounded Book" pitchFamily="2" charset="0"/>
              </a:rPr>
              <a:t>Direct access to AWS cloud services without network translations</a:t>
            </a:r>
            <a:endParaRPr lang="en-US" sz="1200" b="0" i="0" u="none" strike="noStrike" kern="1200" dirty="0">
              <a:solidFill>
                <a:schemeClr val="tx1"/>
              </a:solidFill>
              <a:effectLst/>
              <a:latin typeface="Gotham Rounded Book" pitchFamily="2" charset="0"/>
              <a:ea typeface="+mn-ea"/>
              <a:cs typeface="+mn-cs"/>
            </a:endParaRPr>
          </a:p>
          <a:p>
            <a:pPr marL="171450" indent="-171450">
              <a:buFontTx/>
              <a:buChar char="-"/>
            </a:pPr>
            <a:r>
              <a:rPr lang="en-US" sz="1200" dirty="0">
                <a:solidFill>
                  <a:schemeClr val="tx2"/>
                </a:solidFill>
                <a:latin typeface="Gotham Rounded Book" pitchFamily="2" charset="0"/>
              </a:rPr>
              <a:t>Seamlessly utilize existing AWS accounts, not new silo for hybrid</a:t>
            </a:r>
            <a:endParaRPr lang="en-US" sz="1200" b="0" i="0" u="none" strike="noStrike" kern="1200" dirty="0">
              <a:solidFill>
                <a:schemeClr val="tx1"/>
              </a:solidFill>
              <a:effectLst/>
              <a:latin typeface="Gotham Rounded Book"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r>
              <a:rPr lang="en-US" sz="1200" b="1" i="0" u="none" strike="noStrike" kern="1200" dirty="0">
                <a:solidFill>
                  <a:schemeClr val="tx1"/>
                </a:solidFill>
                <a:effectLst/>
                <a:latin typeface="Gotham Rounded Book" pitchFamily="2" charset="0"/>
                <a:ea typeface="+mn-ea"/>
                <a:cs typeface="+mn-cs"/>
              </a:rPr>
              <a:t>Software Portability</a:t>
            </a:r>
          </a:p>
          <a:p>
            <a:r>
              <a:rPr lang="en-US" sz="1200" b="0" i="0" u="none" strike="noStrike" kern="1200" dirty="0">
                <a:solidFill>
                  <a:schemeClr val="tx1"/>
                </a:solidFill>
                <a:effectLst/>
                <a:latin typeface="Gotham Rounded Book" pitchFamily="2" charset="0"/>
                <a:ea typeface="+mn-ea"/>
                <a:cs typeface="+mn-cs"/>
              </a:rPr>
              <a:t>Maintain cloud optionality with portable software that can move with your applications and data across clouds. With a common consumption model that spans private and public, you can confidently plan your long term hybrid and multi cloud strategy, maximizing the benefits of each environment.</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Gotham Rounded Book" pitchFamily="2" charset="0"/>
                <a:ea typeface="+mn-ea"/>
                <a:cs typeface="+mn-cs"/>
              </a:rPr>
              <a:t>Cloud Services (SaaS)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Standardize operations across private and public environments with a set of offerings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Orchestration &amp; Self-Service – cloud orchestration that automates provisioning and lifecycle of any application. Empower end-users with one-click self-service for deployment or management of applications in public and/or private clouds.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r>
              <a:rPr lang="en-US" sz="1200" b="0" i="0" u="none" strike="noStrike" kern="1200" dirty="0">
                <a:solidFill>
                  <a:schemeClr val="tx1"/>
                </a:solidFill>
                <a:effectLst/>
                <a:latin typeface="Gotham Rounded Book" pitchFamily="2" charset="0"/>
                <a:ea typeface="+mn-ea"/>
                <a:cs typeface="+mn-cs"/>
              </a:rPr>
              <a:t>Cost Optimization - Get visibility into your cloud consumption patterns across both public and private clouds. Identify idle and under-utilized resources and get reserved instance recommendations for deep cost savings.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r>
              <a:rPr lang="en-US" sz="1200" b="0" i="0" u="none" strike="noStrike" kern="1200" dirty="0">
                <a:solidFill>
                  <a:schemeClr val="tx1"/>
                </a:solidFill>
                <a:effectLst/>
                <a:latin typeface="Gotham Rounded Book" pitchFamily="2" charset="0"/>
                <a:ea typeface="+mn-ea"/>
                <a:cs typeface="+mn-cs"/>
              </a:rPr>
              <a:t>Security compliance - Identify and fix security issues in real-time. Automate compliance checks for cloud operations using 250+ audits. Get compliance checks for regulatory policies such as HIPAA, PCI-DSS, NIST, and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Desktop-as-a-Service (</a:t>
            </a:r>
            <a:r>
              <a:rPr lang="en-US" sz="1200" b="0" i="0" u="none" strike="noStrike" kern="1200" dirty="0" err="1">
                <a:solidFill>
                  <a:schemeClr val="tx1"/>
                </a:solidFill>
                <a:effectLst/>
                <a:latin typeface="Gotham Rounded Book" pitchFamily="2" charset="0"/>
                <a:ea typeface="+mn-ea"/>
                <a:cs typeface="+mn-cs"/>
              </a:rPr>
              <a:t>DaaS</a:t>
            </a:r>
            <a:r>
              <a:rPr lang="en-US" sz="1200" b="0" i="0" u="none" strike="noStrike" kern="1200" dirty="0">
                <a:solidFill>
                  <a:schemeClr val="tx1"/>
                </a:solidFill>
                <a:effectLst/>
                <a:latin typeface="Gotham Rounded Book" pitchFamily="2" charset="0"/>
                <a:ea typeface="+mn-ea"/>
                <a:cs typeface="+mn-cs"/>
              </a:rPr>
              <a:t>) - Scale globally in the cloud with AWS, Microsoft Azure, Google Cloud Platform, and other partners. Or deploy on-premises with Nutanix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Disaster Recovery as a Service (</a:t>
            </a:r>
            <a:r>
              <a:rPr lang="en-US" sz="1200" b="0" i="0" u="none" strike="noStrike" kern="1200" dirty="0" err="1">
                <a:solidFill>
                  <a:schemeClr val="tx1"/>
                </a:solidFill>
                <a:effectLst/>
                <a:latin typeface="Gotham Rounded Book" pitchFamily="2" charset="0"/>
                <a:ea typeface="+mn-ea"/>
                <a:cs typeface="+mn-cs"/>
              </a:rPr>
              <a:t>DRaaS</a:t>
            </a:r>
            <a:r>
              <a:rPr lang="en-US" sz="1200" b="0" i="0" u="none" strike="noStrike" kern="1200" dirty="0">
                <a:solidFill>
                  <a:schemeClr val="tx1"/>
                </a:solidFill>
                <a:effectLst/>
                <a:latin typeface="Gotham Rounded Book" pitchFamily="2" charset="0"/>
                <a:ea typeface="+mn-ea"/>
                <a:cs typeface="+mn-cs"/>
              </a:rPr>
              <a:t>) - integrated cloud disaster recovery service that eliminates the need for provisioning, configuring, and managing disparate cloud environments or multiple solutions for DR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p:txBody>
      </p:sp>
      <p:sp>
        <p:nvSpPr>
          <p:cNvPr id="4" name="Slide Number Placeholder 3"/>
          <p:cNvSpPr>
            <a:spLocks noGrp="1"/>
          </p:cNvSpPr>
          <p:nvPr>
            <p:ph type="sldNum" sz="quarter" idx="5"/>
          </p:nvPr>
        </p:nvSpPr>
        <p:spPr/>
        <p:txBody>
          <a:bodyPr/>
          <a:lstStyle/>
          <a:p>
            <a:fld id="{4D7A2018-3C35-F148-8205-9705DBC23952}" type="slidenum">
              <a:rPr lang="en-US" smtClean="0"/>
              <a:pPr/>
              <a:t>13</a:t>
            </a:fld>
            <a:endParaRPr lang="en-US" dirty="0"/>
          </a:p>
        </p:txBody>
      </p:sp>
    </p:spTree>
    <p:extLst>
      <p:ext uri="{BB962C8B-B14F-4D97-AF65-F5344CB8AC3E}">
        <p14:creationId xmlns:p14="http://schemas.microsoft.com/office/powerpoint/2010/main" val="3833100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otham Rounded Book" pitchFamily="2" charset="0"/>
                <a:ea typeface="+mn-ea"/>
                <a:cs typeface="+mn-cs"/>
              </a:rPr>
              <a:t>Nutanix Clusters is an upcoming offering that enables enterprises to run AOS clusters in Amazon Web Services (AWS). These Nutanix AOS clusters will run on bare metal EC2 instances and be managed via Prism Central, providing nearly identical functionality to on-premises AOS environments. Customers will be able to leverage their existing AWS accounts, credits, VPCs, VPNs and Direct Connect configurations. As a result, customers get a full Enterprise Cloud experience without having to deploy or manage datacenter infrastructure.</a:t>
            </a:r>
          </a:p>
          <a:p>
            <a:br>
              <a:rPr lang="en-US" dirty="0"/>
            </a:b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408141" rtl="0" eaLnBrk="1" fontAlgn="base" latinLnBrk="0" hangingPunct="1">
              <a:lnSpc>
                <a:spcPct val="100000"/>
              </a:lnSpc>
              <a:spcBef>
                <a:spcPct val="0"/>
              </a:spcBef>
              <a:spcAft>
                <a:spcPct val="0"/>
              </a:spcAft>
              <a:buClrTx/>
              <a:buSzTx/>
              <a:buFontTx/>
              <a:buNone/>
              <a:tabLst/>
              <a:defRPr/>
            </a:pPr>
            <a:fld id="{932A5950-F53A-F248-B03E-512CD32874D8}" type="slidenum">
              <a:rPr kumimoji="0" lang="en-US" sz="1200" u="none" strike="noStrike" kern="1200" cap="none" spc="0" normalizeH="0" baseline="0" noProof="0" smtClean="0">
                <a:ln>
                  <a:noFill/>
                </a:ln>
                <a:solidFill>
                  <a:prstClr val="black"/>
                </a:solidFill>
                <a:effectLst/>
                <a:uLnTx/>
                <a:uFillTx/>
                <a:ea typeface="ＭＳ Ｐゴシック" charset="-128"/>
              </a:rPr>
              <a:pPr marL="0" marR="0" lvl="0" indent="0" algn="r" defTabSz="408141" rtl="0" eaLnBrk="1" fontAlgn="base" latinLnBrk="0" hangingPunct="1">
                <a:lnSpc>
                  <a:spcPct val="100000"/>
                </a:lnSpc>
                <a:spcBef>
                  <a:spcPct val="0"/>
                </a:spcBef>
                <a:spcAft>
                  <a:spcPct val="0"/>
                </a:spcAft>
                <a:buClrTx/>
                <a:buSzTx/>
                <a:buFontTx/>
                <a:buNone/>
                <a:tabLst/>
                <a:defRPr/>
              </a:pPr>
              <a:t>14</a:t>
            </a:fld>
            <a:endParaRPr kumimoji="0" lang="en-US" sz="1200" u="none" strike="noStrike" kern="1200" cap="none" spc="0" normalizeH="0" baseline="0" noProof="0" dirty="0">
              <a:ln>
                <a:noFill/>
              </a:ln>
              <a:solidFill>
                <a:prstClr val="black"/>
              </a:solidFill>
              <a:effectLst/>
              <a:uLnTx/>
              <a:uFillTx/>
              <a:ea typeface="ＭＳ Ｐゴシック" charset="-128"/>
            </a:endParaRPr>
          </a:p>
        </p:txBody>
      </p:sp>
    </p:spTree>
    <p:extLst>
      <p:ext uri="{BB962C8B-B14F-4D97-AF65-F5344CB8AC3E}">
        <p14:creationId xmlns:p14="http://schemas.microsoft.com/office/powerpoint/2010/main" val="1630529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demand </a:t>
            </a:r>
          </a:p>
        </p:txBody>
      </p:sp>
      <p:sp>
        <p:nvSpPr>
          <p:cNvPr id="4" name="Slide Number Placeholder 3"/>
          <p:cNvSpPr>
            <a:spLocks noGrp="1"/>
          </p:cNvSpPr>
          <p:nvPr>
            <p:ph type="sldNum" sz="quarter" idx="5"/>
          </p:nvPr>
        </p:nvSpPr>
        <p:spPr/>
        <p:txBody>
          <a:bodyPr/>
          <a:lstStyle/>
          <a:p>
            <a:fld id="{4D7A2018-3C35-F148-8205-9705DBC23952}" type="slidenum">
              <a:rPr lang="en-US" smtClean="0"/>
              <a:pPr/>
              <a:t>15</a:t>
            </a:fld>
            <a:endParaRPr lang="en-US" dirty="0"/>
          </a:p>
        </p:txBody>
      </p:sp>
    </p:spTree>
    <p:extLst>
      <p:ext uri="{BB962C8B-B14F-4D97-AF65-F5344CB8AC3E}">
        <p14:creationId xmlns:p14="http://schemas.microsoft.com/office/powerpoint/2010/main" val="2054840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lang="en-AU" dirty="0"/>
          </a:p>
        </p:txBody>
      </p:sp>
      <p:sp>
        <p:nvSpPr>
          <p:cNvPr id="740" name="Google Shape;74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270367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7A2018-3C35-F148-8205-9705DBC2395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015421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Gotham Rounded Book" pitchFamily="2" charset="0"/>
                <a:ea typeface="+mn-ea"/>
                <a:cs typeface="+mn-cs"/>
              </a:rPr>
              <a:t>Private to Public Extension</a:t>
            </a:r>
          </a:p>
          <a:p>
            <a:r>
              <a:rPr lang="en-US" sz="1200" b="0" i="0" u="none" strike="noStrike" kern="1200" dirty="0">
                <a:solidFill>
                  <a:schemeClr val="tx1"/>
                </a:solidFill>
                <a:effectLst/>
                <a:latin typeface="Gotham Rounded Book" pitchFamily="2" charset="0"/>
                <a:ea typeface="+mn-ea"/>
                <a:cs typeface="+mn-cs"/>
              </a:rPr>
              <a:t>Operate your applications and infrastructure in AWS as you do with on-premises infrastructure. Using the same platform on both clouds, dramatically reduce the operational complexity of extending, busting or migrating your applications and data between clouds.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Same VMs and applications work in AWS without retooling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Hybrid elasticity – burst additional capacity and hibernate/resume as needed</a:t>
            </a:r>
            <a:endParaRPr lang="en-US" sz="1200" b="0" i="0" u="none" strike="noStrike" kern="1200" dirty="0">
              <a:solidFill>
                <a:schemeClr val="tx1"/>
              </a:solidFill>
              <a:effectLst/>
              <a:latin typeface="Gotham Rounded Book" pitchFamily="2" charset="0"/>
              <a:ea typeface="+mn-ea"/>
              <a:cs typeface="+mn-cs"/>
            </a:endParaRPr>
          </a:p>
          <a:p>
            <a:endParaRPr lang="en-US" sz="1200" b="1" i="0" u="none" strike="noStrike" kern="1200" dirty="0">
              <a:solidFill>
                <a:schemeClr val="tx1"/>
              </a:solidFill>
              <a:effectLst/>
              <a:latin typeface="Gotham Rounded Book" pitchFamily="2" charset="0"/>
              <a:ea typeface="+mn-ea"/>
              <a:cs typeface="+mn-cs"/>
            </a:endParaRPr>
          </a:p>
          <a:p>
            <a:r>
              <a:rPr lang="en-US" sz="1200" b="1" i="0" u="none" strike="noStrike" kern="1200" dirty="0">
                <a:solidFill>
                  <a:schemeClr val="tx1"/>
                </a:solidFill>
                <a:effectLst/>
                <a:latin typeface="Gotham Rounded Book" pitchFamily="2" charset="0"/>
                <a:ea typeface="+mn-ea"/>
                <a:cs typeface="+mn-cs"/>
              </a:rPr>
              <a:t>Consistent Skillset for any Cloud</a:t>
            </a:r>
          </a:p>
          <a:p>
            <a:r>
              <a:rPr lang="en-US" sz="1200" b="0" i="0" u="none" strike="noStrike" kern="1200" dirty="0">
                <a:solidFill>
                  <a:schemeClr val="tx1"/>
                </a:solidFill>
                <a:effectLst/>
                <a:latin typeface="Gotham Rounded Book" pitchFamily="2" charset="0"/>
                <a:ea typeface="+mn-ea"/>
                <a:cs typeface="+mn-cs"/>
              </a:rPr>
              <a:t>Manage your applications with nearly identical experience across clouds - utilizing the same operational practices, third-party integrations and troubleshooting procedures that you’ve developed over many years. Eliminate retooling or training needed to operate your apps in public cloud environments.</a:t>
            </a:r>
          </a:p>
          <a:p>
            <a:endParaRPr lang="en-US" sz="1200" b="1" i="0" u="none" strike="noStrike" kern="1200" dirty="0">
              <a:solidFill>
                <a:schemeClr val="tx1"/>
              </a:solidFill>
              <a:effectLst/>
              <a:latin typeface="Gotham Rounded Book" pitchFamily="2" charset="0"/>
              <a:ea typeface="+mn-ea"/>
              <a:cs typeface="+mn-cs"/>
            </a:endParaRPr>
          </a:p>
          <a:p>
            <a:r>
              <a:rPr lang="en-US" sz="1200" b="1" i="0" u="none" strike="noStrike" kern="1200" dirty="0">
                <a:solidFill>
                  <a:schemeClr val="tx1"/>
                </a:solidFill>
                <a:effectLst/>
                <a:latin typeface="Gotham Rounded Book" pitchFamily="2" charset="0"/>
                <a:ea typeface="+mn-ea"/>
                <a:cs typeface="+mn-cs"/>
              </a:rPr>
              <a:t>Seamless Integration with Public Cloud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Xi Clusters integrates into public cloud accounts like AWS, so that you can run applications within existing VPCs, eliminating network complexity and improving performance. </a:t>
            </a:r>
            <a:r>
              <a:rPr lang="en-US" sz="1200" b="0" i="0" u="none" strike="noStrike" kern="1200" dirty="0">
                <a:solidFill>
                  <a:schemeClr val="tx2"/>
                </a:solidFill>
                <a:effectLst/>
                <a:latin typeface="Gotham Rounded Book" pitchFamily="2" charset="0"/>
                <a:ea typeface="+mn-ea"/>
                <a:cs typeface="+mn-cs"/>
              </a:rPr>
              <a:t>Hybrid should not create a new silo. </a:t>
            </a:r>
            <a:endParaRPr lang="en-US" sz="1200" b="0" i="0" u="none" strike="noStrike" kern="1200" dirty="0">
              <a:solidFill>
                <a:schemeClr val="tx1"/>
              </a:solidFill>
              <a:effectLst/>
              <a:latin typeface="Gotham Rounded Book"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Utilize corporate AWS credits</a:t>
            </a:r>
          </a:p>
          <a:p>
            <a:pPr marL="171450" indent="-171450">
              <a:buFontTx/>
              <a:buChar char="-"/>
            </a:pPr>
            <a:r>
              <a:rPr lang="en-US" sz="1200" b="0" i="0" u="none" strike="noStrike" kern="1200" dirty="0">
                <a:solidFill>
                  <a:schemeClr val="tx1"/>
                </a:solidFill>
                <a:effectLst/>
                <a:latin typeface="Gotham Rounded Book" pitchFamily="2" charset="0"/>
                <a:ea typeface="+mn-ea"/>
                <a:cs typeface="+mn-cs"/>
              </a:rPr>
              <a:t>Eliminate the need for separate VPC or VPN for Hybrid Cloud deployment</a:t>
            </a:r>
          </a:p>
          <a:p>
            <a:pPr marL="171450" indent="-171450">
              <a:buFontTx/>
              <a:buChar char="-"/>
            </a:pPr>
            <a:r>
              <a:rPr lang="en-US" sz="1200" dirty="0">
                <a:solidFill>
                  <a:schemeClr val="tx2"/>
                </a:solidFill>
                <a:latin typeface="Gotham Rounded Book" pitchFamily="2" charset="0"/>
              </a:rPr>
              <a:t>Direct access to AWS cloud services without network translations</a:t>
            </a:r>
            <a:endParaRPr lang="en-US" sz="1200" b="0" i="0" u="none" strike="noStrike" kern="1200" dirty="0">
              <a:solidFill>
                <a:schemeClr val="tx1"/>
              </a:solidFill>
              <a:effectLst/>
              <a:latin typeface="Gotham Rounded Book" pitchFamily="2" charset="0"/>
              <a:ea typeface="+mn-ea"/>
              <a:cs typeface="+mn-cs"/>
            </a:endParaRPr>
          </a:p>
          <a:p>
            <a:pPr marL="171450" indent="-171450">
              <a:buFontTx/>
              <a:buChar char="-"/>
            </a:pPr>
            <a:r>
              <a:rPr lang="en-US" sz="1200" dirty="0">
                <a:solidFill>
                  <a:schemeClr val="tx2"/>
                </a:solidFill>
                <a:latin typeface="Gotham Rounded Book" pitchFamily="2" charset="0"/>
              </a:rPr>
              <a:t>Seamlessly utilize existing AWS accounts, not new silo for hybrid</a:t>
            </a:r>
            <a:endParaRPr lang="en-US" sz="1200" b="0" i="0" u="none" strike="noStrike" kern="1200" dirty="0">
              <a:solidFill>
                <a:schemeClr val="tx1"/>
              </a:solidFill>
              <a:effectLst/>
              <a:latin typeface="Gotham Rounded Book"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r>
              <a:rPr lang="en-US" sz="1200" b="1" i="0" u="none" strike="noStrike" kern="1200" dirty="0">
                <a:solidFill>
                  <a:schemeClr val="tx1"/>
                </a:solidFill>
                <a:effectLst/>
                <a:latin typeface="Gotham Rounded Book" pitchFamily="2" charset="0"/>
                <a:ea typeface="+mn-ea"/>
                <a:cs typeface="+mn-cs"/>
              </a:rPr>
              <a:t>Software Portability</a:t>
            </a:r>
          </a:p>
          <a:p>
            <a:r>
              <a:rPr lang="en-US" sz="1200" b="0" i="0" u="none" strike="noStrike" kern="1200" dirty="0">
                <a:solidFill>
                  <a:schemeClr val="tx1"/>
                </a:solidFill>
                <a:effectLst/>
                <a:latin typeface="Gotham Rounded Book" pitchFamily="2" charset="0"/>
                <a:ea typeface="+mn-ea"/>
                <a:cs typeface="+mn-cs"/>
              </a:rPr>
              <a:t>Maintain cloud optionality with portable software that can move with your applications and data across clouds. With a common consumption model that spans private and public, you can confidently plan your long term hybrid and multi cloud strategy, maximizing the benefits of each environment.</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Gotham Rounded Book" pitchFamily="2" charset="0"/>
                <a:ea typeface="+mn-ea"/>
                <a:cs typeface="+mn-cs"/>
              </a:rPr>
              <a:t>Cloud Services (SaaS)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Standardize operations across private and public environments with a set of offerings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Orchestration &amp; Self-Service – cloud orchestration that automates provisioning and lifecycle of any application. Empower end-users with one-click self-service for deployment or management of applications in public and/or private clouds.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r>
              <a:rPr lang="en-US" sz="1200" b="0" i="0" u="none" strike="noStrike" kern="1200" dirty="0">
                <a:solidFill>
                  <a:schemeClr val="tx1"/>
                </a:solidFill>
                <a:effectLst/>
                <a:latin typeface="Gotham Rounded Book" pitchFamily="2" charset="0"/>
                <a:ea typeface="+mn-ea"/>
                <a:cs typeface="+mn-cs"/>
              </a:rPr>
              <a:t>Cost Optimization - Get visibility into your cloud consumption patterns across both public and private clouds. Identify idle and under-utilized resources and get reserved instance recommendations for deep cost savings.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r>
              <a:rPr lang="en-US" sz="1200" b="0" i="0" u="none" strike="noStrike" kern="1200" dirty="0">
                <a:solidFill>
                  <a:schemeClr val="tx1"/>
                </a:solidFill>
                <a:effectLst/>
                <a:latin typeface="Gotham Rounded Book" pitchFamily="2" charset="0"/>
                <a:ea typeface="+mn-ea"/>
                <a:cs typeface="+mn-cs"/>
              </a:rPr>
              <a:t>Security compliance - Identify and fix security issues in real-time. Automate compliance checks for cloud operations using 250+ audits. Get compliance checks for regulatory policies such as HIPAA, PCI-DSS, NIST, and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Desktop-as-a-Service (</a:t>
            </a:r>
            <a:r>
              <a:rPr lang="en-US" sz="1200" b="0" i="0" u="none" strike="noStrike" kern="1200" dirty="0" err="1">
                <a:solidFill>
                  <a:schemeClr val="tx1"/>
                </a:solidFill>
                <a:effectLst/>
                <a:latin typeface="Gotham Rounded Book" pitchFamily="2" charset="0"/>
                <a:ea typeface="+mn-ea"/>
                <a:cs typeface="+mn-cs"/>
              </a:rPr>
              <a:t>DaaS</a:t>
            </a:r>
            <a:r>
              <a:rPr lang="en-US" sz="1200" b="0" i="0" u="none" strike="noStrike" kern="1200" dirty="0">
                <a:solidFill>
                  <a:schemeClr val="tx1"/>
                </a:solidFill>
                <a:effectLst/>
                <a:latin typeface="Gotham Rounded Book" pitchFamily="2" charset="0"/>
                <a:ea typeface="+mn-ea"/>
                <a:cs typeface="+mn-cs"/>
              </a:rPr>
              <a:t>) - Scale globally in the cloud with AWS, Microsoft Azure, Google Cloud Platform, and other partners. Or deploy on-premises with Nutanix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Disaster Recovery as a Service (</a:t>
            </a:r>
            <a:r>
              <a:rPr lang="en-US" sz="1200" b="0" i="0" u="none" strike="noStrike" kern="1200" dirty="0" err="1">
                <a:solidFill>
                  <a:schemeClr val="tx1"/>
                </a:solidFill>
                <a:effectLst/>
                <a:latin typeface="Gotham Rounded Book" pitchFamily="2" charset="0"/>
                <a:ea typeface="+mn-ea"/>
                <a:cs typeface="+mn-cs"/>
              </a:rPr>
              <a:t>DRaaS</a:t>
            </a:r>
            <a:r>
              <a:rPr lang="en-US" sz="1200" b="0" i="0" u="none" strike="noStrike" kern="1200" dirty="0">
                <a:solidFill>
                  <a:schemeClr val="tx1"/>
                </a:solidFill>
                <a:effectLst/>
                <a:latin typeface="Gotham Rounded Book" pitchFamily="2" charset="0"/>
                <a:ea typeface="+mn-ea"/>
                <a:cs typeface="+mn-cs"/>
              </a:rPr>
              <a:t>) - integrated cloud disaster recovery service that eliminates the need for provisioning, configuring, and managing disparate cloud environments or multiple solutions for DR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p:txBody>
      </p:sp>
      <p:sp>
        <p:nvSpPr>
          <p:cNvPr id="4" name="Slide Number Placeholder 3"/>
          <p:cNvSpPr>
            <a:spLocks noGrp="1"/>
          </p:cNvSpPr>
          <p:nvPr>
            <p:ph type="sldNum" sz="quarter" idx="5"/>
          </p:nvPr>
        </p:nvSpPr>
        <p:spPr/>
        <p:txBody>
          <a:bodyPr/>
          <a:lstStyle/>
          <a:p>
            <a:fld id="{4D7A2018-3C35-F148-8205-9705DBC23952}" type="slidenum">
              <a:rPr lang="en-US" smtClean="0"/>
              <a:pPr/>
              <a:t>20</a:t>
            </a:fld>
            <a:endParaRPr lang="en-US" dirty="0"/>
          </a:p>
        </p:txBody>
      </p:sp>
    </p:spTree>
    <p:extLst>
      <p:ext uri="{BB962C8B-B14F-4D97-AF65-F5344CB8AC3E}">
        <p14:creationId xmlns:p14="http://schemas.microsoft.com/office/powerpoint/2010/main" val="3548053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7A2018-3C35-F148-8205-9705DBC2395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982782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7A2018-3C35-F148-8205-9705DBC2395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809187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7A2018-3C35-F148-8205-9705DBC23952}" type="slidenum">
              <a:rPr lang="en-US" smtClean="0"/>
              <a:t>24</a:t>
            </a:fld>
            <a:endParaRPr lang="en-US"/>
          </a:p>
        </p:txBody>
      </p:sp>
    </p:spTree>
    <p:extLst>
      <p:ext uri="{BB962C8B-B14F-4D97-AF65-F5344CB8AC3E}">
        <p14:creationId xmlns:p14="http://schemas.microsoft.com/office/powerpoint/2010/main" val="1090731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7A2018-3C35-F148-8205-9705DBC23952}" type="slidenum">
              <a:rPr lang="en-US" smtClean="0"/>
              <a:t>3</a:t>
            </a:fld>
            <a:endParaRPr lang="en-US"/>
          </a:p>
        </p:txBody>
      </p:sp>
    </p:spTree>
    <p:extLst>
      <p:ext uri="{BB962C8B-B14F-4D97-AF65-F5344CB8AC3E}">
        <p14:creationId xmlns:p14="http://schemas.microsoft.com/office/powerpoint/2010/main" val="3846159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3" name="Google Shape;12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3413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7A2018-3C35-F148-8205-9705DBC23952}" type="slidenum">
              <a:rPr lang="en-US" smtClean="0"/>
              <a:t>27</a:t>
            </a:fld>
            <a:endParaRPr lang="en-US"/>
          </a:p>
        </p:txBody>
      </p:sp>
    </p:spTree>
    <p:extLst>
      <p:ext uri="{BB962C8B-B14F-4D97-AF65-F5344CB8AC3E}">
        <p14:creationId xmlns:p14="http://schemas.microsoft.com/office/powerpoint/2010/main" val="1512567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7A2018-3C35-F148-8205-9705DBC23952}" type="slidenum">
              <a:rPr lang="en-US" smtClean="0"/>
              <a:t>28</a:t>
            </a:fld>
            <a:endParaRPr lang="en-US"/>
          </a:p>
        </p:txBody>
      </p:sp>
    </p:spTree>
    <p:extLst>
      <p:ext uri="{BB962C8B-B14F-4D97-AF65-F5344CB8AC3E}">
        <p14:creationId xmlns:p14="http://schemas.microsoft.com/office/powerpoint/2010/main" val="2505858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7A2018-3C35-F148-8205-9705DBC23952}" type="slidenum">
              <a:rPr lang="en-US" smtClean="0"/>
              <a:t>29</a:t>
            </a:fld>
            <a:endParaRPr lang="en-US"/>
          </a:p>
        </p:txBody>
      </p:sp>
    </p:spTree>
    <p:extLst>
      <p:ext uri="{BB962C8B-B14F-4D97-AF65-F5344CB8AC3E}">
        <p14:creationId xmlns:p14="http://schemas.microsoft.com/office/powerpoint/2010/main" val="122592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609585"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A5950-F53A-F248-B03E-512CD3287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983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demand </a:t>
            </a:r>
          </a:p>
        </p:txBody>
      </p:sp>
      <p:sp>
        <p:nvSpPr>
          <p:cNvPr id="4" name="Slide Number Placeholder 3"/>
          <p:cNvSpPr>
            <a:spLocks noGrp="1"/>
          </p:cNvSpPr>
          <p:nvPr>
            <p:ph type="sldNum" sz="quarter" idx="5"/>
          </p:nvPr>
        </p:nvSpPr>
        <p:spPr/>
        <p:txBody>
          <a:bodyPr/>
          <a:lstStyle/>
          <a:p>
            <a:fld id="{4D7A2018-3C35-F148-8205-9705DBC23952}" type="slidenum">
              <a:rPr lang="en-US" smtClean="0"/>
              <a:pPr/>
              <a:t>5</a:t>
            </a:fld>
            <a:endParaRPr lang="en-US" dirty="0"/>
          </a:p>
        </p:txBody>
      </p:sp>
    </p:spTree>
    <p:extLst>
      <p:ext uri="{BB962C8B-B14F-4D97-AF65-F5344CB8AC3E}">
        <p14:creationId xmlns:p14="http://schemas.microsoft.com/office/powerpoint/2010/main" val="413823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5C7709-F27B-426D-A847-B1772613079E}" type="slidenum">
              <a:rPr lang="en-US" smtClean="0"/>
              <a:t>6</a:t>
            </a:fld>
            <a:endParaRPr lang="en-US" dirty="0"/>
          </a:p>
        </p:txBody>
      </p:sp>
    </p:spTree>
    <p:extLst>
      <p:ext uri="{BB962C8B-B14F-4D97-AF65-F5344CB8AC3E}">
        <p14:creationId xmlns:p14="http://schemas.microsoft.com/office/powerpoint/2010/main" val="2670511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There is a strong need for a single operating system that can span private, distributed and public clouds so that operators can manage their traditional and modern applications using a single platform. Such platform must seamlessly extend between clouds, allowing administrators to move VMs and applications without translation and without learning new practices or tooling. For true cloud optionality, there’s a need for a solution that provides license portability, empowering operators to choose the best cloud for each application. </a:t>
            </a:r>
          </a:p>
        </p:txBody>
      </p:sp>
      <p:sp>
        <p:nvSpPr>
          <p:cNvPr id="4" name="Slide Number Placeholder 3"/>
          <p:cNvSpPr>
            <a:spLocks noGrp="1"/>
          </p:cNvSpPr>
          <p:nvPr>
            <p:ph type="sldNum" sz="quarter" idx="5"/>
          </p:nvPr>
        </p:nvSpPr>
        <p:spPr/>
        <p:txBody>
          <a:bodyPr/>
          <a:lstStyle/>
          <a:p>
            <a:fld id="{4D7A2018-3C35-F148-8205-9705DBC23952}" type="slidenum">
              <a:rPr lang="en-US" smtClean="0"/>
              <a:pPr/>
              <a:t>7</a:t>
            </a:fld>
            <a:endParaRPr lang="en-US" dirty="0"/>
          </a:p>
        </p:txBody>
      </p:sp>
    </p:spTree>
    <p:extLst>
      <p:ext uri="{BB962C8B-B14F-4D97-AF65-F5344CB8AC3E}">
        <p14:creationId xmlns:p14="http://schemas.microsoft.com/office/powerpoint/2010/main" val="89768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Gotham Rounded Book" pitchFamily="2" charset="0"/>
                <a:ea typeface="+mn-ea"/>
                <a:cs typeface="+mn-cs"/>
              </a:rPr>
              <a:t>Private to Public Extension</a:t>
            </a:r>
          </a:p>
          <a:p>
            <a:r>
              <a:rPr lang="en-US" sz="1200" b="0" i="0" u="none" strike="noStrike" kern="1200" dirty="0">
                <a:solidFill>
                  <a:schemeClr val="tx1"/>
                </a:solidFill>
                <a:effectLst/>
                <a:latin typeface="Gotham Rounded Book" pitchFamily="2" charset="0"/>
                <a:ea typeface="+mn-ea"/>
                <a:cs typeface="+mn-cs"/>
              </a:rPr>
              <a:t>Operate your applications and infrastructure in AWS as you do with on-premises infrastructure. Using the same platform on both clouds, dramatically reduce the operational complexity of extending, busting or migrating your applications and data between clouds.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Same VMs and applications work in AWS without retooling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Hybrid elasticity – burst additional capacity and hibernate/resume as needed</a:t>
            </a:r>
            <a:endParaRPr lang="en-US" sz="1200" b="0" i="0" u="none" strike="noStrike" kern="1200" dirty="0">
              <a:solidFill>
                <a:schemeClr val="tx1"/>
              </a:solidFill>
              <a:effectLst/>
              <a:latin typeface="Gotham Rounded Book" pitchFamily="2" charset="0"/>
              <a:ea typeface="+mn-ea"/>
              <a:cs typeface="+mn-cs"/>
            </a:endParaRPr>
          </a:p>
          <a:p>
            <a:endParaRPr lang="en-US" sz="1200" b="1" i="0" u="none" strike="noStrike" kern="1200" dirty="0">
              <a:solidFill>
                <a:schemeClr val="tx1"/>
              </a:solidFill>
              <a:effectLst/>
              <a:latin typeface="Gotham Rounded Book" pitchFamily="2" charset="0"/>
              <a:ea typeface="+mn-ea"/>
              <a:cs typeface="+mn-cs"/>
            </a:endParaRPr>
          </a:p>
          <a:p>
            <a:r>
              <a:rPr lang="en-US" sz="1200" b="1" i="0" u="none" strike="noStrike" kern="1200" dirty="0">
                <a:solidFill>
                  <a:schemeClr val="tx1"/>
                </a:solidFill>
                <a:effectLst/>
                <a:latin typeface="Gotham Rounded Book" pitchFamily="2" charset="0"/>
                <a:ea typeface="+mn-ea"/>
                <a:cs typeface="+mn-cs"/>
              </a:rPr>
              <a:t>Consistent Skillset for any Cloud</a:t>
            </a:r>
          </a:p>
          <a:p>
            <a:r>
              <a:rPr lang="en-US" sz="1200" b="0" i="0" u="none" strike="noStrike" kern="1200" dirty="0">
                <a:solidFill>
                  <a:schemeClr val="tx1"/>
                </a:solidFill>
                <a:effectLst/>
                <a:latin typeface="Gotham Rounded Book" pitchFamily="2" charset="0"/>
                <a:ea typeface="+mn-ea"/>
                <a:cs typeface="+mn-cs"/>
              </a:rPr>
              <a:t>Manage your applications with nearly identical experience across clouds - utilizing the same operational practices, third-party integrations and troubleshooting procedures that you’ve developed over many years. Eliminate retooling or training needed to operate your apps in public cloud environments.</a:t>
            </a:r>
          </a:p>
          <a:p>
            <a:endParaRPr lang="en-US" sz="1200" b="1" i="0" u="none" strike="noStrike" kern="1200" dirty="0">
              <a:solidFill>
                <a:schemeClr val="tx1"/>
              </a:solidFill>
              <a:effectLst/>
              <a:latin typeface="Gotham Rounded Book" pitchFamily="2" charset="0"/>
              <a:ea typeface="+mn-ea"/>
              <a:cs typeface="+mn-cs"/>
            </a:endParaRPr>
          </a:p>
          <a:p>
            <a:r>
              <a:rPr lang="en-US" sz="1200" b="1" i="0" u="none" strike="noStrike" kern="1200" dirty="0">
                <a:solidFill>
                  <a:schemeClr val="tx1"/>
                </a:solidFill>
                <a:effectLst/>
                <a:latin typeface="Gotham Rounded Book" pitchFamily="2" charset="0"/>
                <a:ea typeface="+mn-ea"/>
                <a:cs typeface="+mn-cs"/>
              </a:rPr>
              <a:t>Seamless Integration with Public Cloud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Xi Clusters integrates into public cloud accounts like AWS, so that you can run applications within existing VPCs, eliminating network complexity and improving performance. </a:t>
            </a:r>
            <a:r>
              <a:rPr lang="en-US" sz="1200" b="0" i="0" u="none" strike="noStrike" kern="1200" dirty="0">
                <a:solidFill>
                  <a:schemeClr val="tx2"/>
                </a:solidFill>
                <a:effectLst/>
                <a:latin typeface="Gotham Rounded Book" pitchFamily="2" charset="0"/>
                <a:ea typeface="+mn-ea"/>
                <a:cs typeface="+mn-cs"/>
              </a:rPr>
              <a:t>Hybrid should not create a new silo. </a:t>
            </a:r>
            <a:endParaRPr lang="en-US" sz="1200" b="0" i="0" u="none" strike="noStrike" kern="1200" dirty="0">
              <a:solidFill>
                <a:schemeClr val="tx1"/>
              </a:solidFill>
              <a:effectLst/>
              <a:latin typeface="Gotham Rounded Book"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Utilize corporate AWS credits</a:t>
            </a:r>
          </a:p>
          <a:p>
            <a:pPr marL="171450" indent="-171450">
              <a:buFontTx/>
              <a:buChar char="-"/>
            </a:pPr>
            <a:r>
              <a:rPr lang="en-US" sz="1200" b="0" i="0" u="none" strike="noStrike" kern="1200" dirty="0">
                <a:solidFill>
                  <a:schemeClr val="tx1"/>
                </a:solidFill>
                <a:effectLst/>
                <a:latin typeface="Gotham Rounded Book" pitchFamily="2" charset="0"/>
                <a:ea typeface="+mn-ea"/>
                <a:cs typeface="+mn-cs"/>
              </a:rPr>
              <a:t>Eliminate the need for separate VPC or VPN for Hybrid Cloud deployment</a:t>
            </a:r>
          </a:p>
          <a:p>
            <a:pPr marL="171450" indent="-171450">
              <a:buFontTx/>
              <a:buChar char="-"/>
            </a:pPr>
            <a:r>
              <a:rPr lang="en-US" sz="1200" dirty="0">
                <a:solidFill>
                  <a:schemeClr val="tx2"/>
                </a:solidFill>
                <a:latin typeface="Gotham Rounded Book" pitchFamily="2" charset="0"/>
              </a:rPr>
              <a:t>Direct access to AWS cloud services without network translations</a:t>
            </a:r>
            <a:endParaRPr lang="en-US" sz="1200" b="0" i="0" u="none" strike="noStrike" kern="1200" dirty="0">
              <a:solidFill>
                <a:schemeClr val="tx1"/>
              </a:solidFill>
              <a:effectLst/>
              <a:latin typeface="Gotham Rounded Book" pitchFamily="2" charset="0"/>
              <a:ea typeface="+mn-ea"/>
              <a:cs typeface="+mn-cs"/>
            </a:endParaRPr>
          </a:p>
          <a:p>
            <a:pPr marL="171450" indent="-171450">
              <a:buFontTx/>
              <a:buChar char="-"/>
            </a:pPr>
            <a:r>
              <a:rPr lang="en-US" sz="1200" dirty="0">
                <a:solidFill>
                  <a:schemeClr val="tx2"/>
                </a:solidFill>
                <a:latin typeface="Gotham Rounded Book" pitchFamily="2" charset="0"/>
              </a:rPr>
              <a:t>Seamlessly utilize existing AWS accounts, not new silo for hybrid</a:t>
            </a:r>
            <a:endParaRPr lang="en-US" sz="1200" b="0" i="0" u="none" strike="noStrike" kern="1200" dirty="0">
              <a:solidFill>
                <a:schemeClr val="tx1"/>
              </a:solidFill>
              <a:effectLst/>
              <a:latin typeface="Gotham Rounded Book"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r>
              <a:rPr lang="en-US" sz="1200" b="1" i="0" u="none" strike="noStrike" kern="1200" dirty="0">
                <a:solidFill>
                  <a:schemeClr val="tx1"/>
                </a:solidFill>
                <a:effectLst/>
                <a:latin typeface="Gotham Rounded Book" pitchFamily="2" charset="0"/>
                <a:ea typeface="+mn-ea"/>
                <a:cs typeface="+mn-cs"/>
              </a:rPr>
              <a:t>Software Portability</a:t>
            </a:r>
          </a:p>
          <a:p>
            <a:r>
              <a:rPr lang="en-US" sz="1200" b="0" i="0" u="none" strike="noStrike" kern="1200" dirty="0">
                <a:solidFill>
                  <a:schemeClr val="tx1"/>
                </a:solidFill>
                <a:effectLst/>
                <a:latin typeface="Gotham Rounded Book" pitchFamily="2" charset="0"/>
                <a:ea typeface="+mn-ea"/>
                <a:cs typeface="+mn-cs"/>
              </a:rPr>
              <a:t>Maintain cloud optionality with portable software that can move with your applications and data across clouds. With a common consumption model that spans private and public, you can confidently plan your long term hybrid and multi cloud strategy, maximizing the benefits of each environment.</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Gotham Rounded Book" pitchFamily="2" charset="0"/>
                <a:ea typeface="+mn-ea"/>
                <a:cs typeface="+mn-cs"/>
              </a:rPr>
              <a:t>Cloud Services (SaaS)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Standardize operations across private and public environments with a set of offerings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Orchestration &amp; Self-Service – cloud orchestration that automates provisioning and lifecycle of any application. Empower end-users with one-click self-service for deployment or management of applications in public and/or private clouds.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r>
              <a:rPr lang="en-US" sz="1200" b="0" i="0" u="none" strike="noStrike" kern="1200" dirty="0">
                <a:solidFill>
                  <a:schemeClr val="tx1"/>
                </a:solidFill>
                <a:effectLst/>
                <a:latin typeface="Gotham Rounded Book" pitchFamily="2" charset="0"/>
                <a:ea typeface="+mn-ea"/>
                <a:cs typeface="+mn-cs"/>
              </a:rPr>
              <a:t>Cost Optimization - Get visibility into your cloud consumption patterns across both public and private clouds. Identify idle and under-utilized resources and get reserved instance recommendations for deep cost savings.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r>
              <a:rPr lang="en-US" sz="1200" b="0" i="0" u="none" strike="noStrike" kern="1200" dirty="0">
                <a:solidFill>
                  <a:schemeClr val="tx1"/>
                </a:solidFill>
                <a:effectLst/>
                <a:latin typeface="Gotham Rounded Book" pitchFamily="2" charset="0"/>
                <a:ea typeface="+mn-ea"/>
                <a:cs typeface="+mn-cs"/>
              </a:rPr>
              <a:t>Security compliance - Identify and fix security issues in real-time. Automate compliance checks for cloud operations using 250+ audits. Get compliance checks for regulatory policies such as HIPAA, PCI-DSS, NIST, and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Desktop-as-a-Service (</a:t>
            </a:r>
            <a:r>
              <a:rPr lang="en-US" sz="1200" b="0" i="0" u="none" strike="noStrike" kern="1200" dirty="0" err="1">
                <a:solidFill>
                  <a:schemeClr val="tx1"/>
                </a:solidFill>
                <a:effectLst/>
                <a:latin typeface="Gotham Rounded Book" pitchFamily="2" charset="0"/>
                <a:ea typeface="+mn-ea"/>
                <a:cs typeface="+mn-cs"/>
              </a:rPr>
              <a:t>DaaS</a:t>
            </a:r>
            <a:r>
              <a:rPr lang="en-US" sz="1200" b="0" i="0" u="none" strike="noStrike" kern="1200" dirty="0">
                <a:solidFill>
                  <a:schemeClr val="tx1"/>
                </a:solidFill>
                <a:effectLst/>
                <a:latin typeface="Gotham Rounded Book" pitchFamily="2" charset="0"/>
                <a:ea typeface="+mn-ea"/>
                <a:cs typeface="+mn-cs"/>
              </a:rPr>
              <a:t>) - Scale globally in the cloud with AWS, Microsoft Azure, Google Cloud Platform, and other partners. Or deploy on-premises with Nutanix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Disaster Recovery as a Service (</a:t>
            </a:r>
            <a:r>
              <a:rPr lang="en-US" sz="1200" b="0" i="0" u="none" strike="noStrike" kern="1200" dirty="0" err="1">
                <a:solidFill>
                  <a:schemeClr val="tx1"/>
                </a:solidFill>
                <a:effectLst/>
                <a:latin typeface="Gotham Rounded Book" pitchFamily="2" charset="0"/>
                <a:ea typeface="+mn-ea"/>
                <a:cs typeface="+mn-cs"/>
              </a:rPr>
              <a:t>DRaaS</a:t>
            </a:r>
            <a:r>
              <a:rPr lang="en-US" sz="1200" b="0" i="0" u="none" strike="noStrike" kern="1200" dirty="0">
                <a:solidFill>
                  <a:schemeClr val="tx1"/>
                </a:solidFill>
                <a:effectLst/>
                <a:latin typeface="Gotham Rounded Book" pitchFamily="2" charset="0"/>
                <a:ea typeface="+mn-ea"/>
                <a:cs typeface="+mn-cs"/>
              </a:rPr>
              <a:t>) - integrated cloud disaster recovery service that eliminates the need for provisioning, configuring, and managing disparate cloud environments or multiple solutions for DR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p:txBody>
      </p:sp>
      <p:sp>
        <p:nvSpPr>
          <p:cNvPr id="4" name="Slide Number Placeholder 3"/>
          <p:cNvSpPr>
            <a:spLocks noGrp="1"/>
          </p:cNvSpPr>
          <p:nvPr>
            <p:ph type="sldNum" sz="quarter" idx="5"/>
          </p:nvPr>
        </p:nvSpPr>
        <p:spPr/>
        <p:txBody>
          <a:bodyPr/>
          <a:lstStyle/>
          <a:p>
            <a:fld id="{4D7A2018-3C35-F148-8205-9705DBC23952}" type="slidenum">
              <a:rPr lang="en-US" smtClean="0"/>
              <a:pPr/>
              <a:t>9</a:t>
            </a:fld>
            <a:endParaRPr lang="en-US" dirty="0"/>
          </a:p>
        </p:txBody>
      </p:sp>
    </p:spTree>
    <p:extLst>
      <p:ext uri="{BB962C8B-B14F-4D97-AF65-F5344CB8AC3E}">
        <p14:creationId xmlns:p14="http://schemas.microsoft.com/office/powerpoint/2010/main" val="1730607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Gotham Rounded Book" pitchFamily="2" charset="0"/>
                <a:ea typeface="+mn-ea"/>
                <a:cs typeface="+mn-cs"/>
              </a:rPr>
              <a:t>Private to Public Extension</a:t>
            </a:r>
          </a:p>
          <a:p>
            <a:r>
              <a:rPr lang="en-US" sz="1200" b="0" i="0" u="none" strike="noStrike" kern="1200" dirty="0">
                <a:solidFill>
                  <a:schemeClr val="tx1"/>
                </a:solidFill>
                <a:effectLst/>
                <a:latin typeface="Gotham Rounded Book" pitchFamily="2" charset="0"/>
                <a:ea typeface="+mn-ea"/>
                <a:cs typeface="+mn-cs"/>
              </a:rPr>
              <a:t>Operate your applications and infrastructure in AWS as you do with on-premises infrastructure. Using the same platform on both clouds, dramatically reduce the operational complexity of extending, busting or migrating your applications and data between clouds.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Same VMs and applications work in AWS without retooling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Hybrid elasticity – burst additional capacity and hibernate/resume as needed</a:t>
            </a:r>
            <a:endParaRPr lang="en-US" sz="1200" b="0" i="0" u="none" strike="noStrike" kern="1200" dirty="0">
              <a:solidFill>
                <a:schemeClr val="tx1"/>
              </a:solidFill>
              <a:effectLst/>
              <a:latin typeface="Gotham Rounded Book" pitchFamily="2" charset="0"/>
              <a:ea typeface="+mn-ea"/>
              <a:cs typeface="+mn-cs"/>
            </a:endParaRPr>
          </a:p>
          <a:p>
            <a:endParaRPr lang="en-US" sz="1200" b="1" i="0" u="none" strike="noStrike" kern="1200" dirty="0">
              <a:solidFill>
                <a:schemeClr val="tx1"/>
              </a:solidFill>
              <a:effectLst/>
              <a:latin typeface="Gotham Rounded Book" pitchFamily="2" charset="0"/>
              <a:ea typeface="+mn-ea"/>
              <a:cs typeface="+mn-cs"/>
            </a:endParaRPr>
          </a:p>
          <a:p>
            <a:r>
              <a:rPr lang="en-US" sz="1200" b="1" i="0" u="none" strike="noStrike" kern="1200" dirty="0">
                <a:solidFill>
                  <a:schemeClr val="tx1"/>
                </a:solidFill>
                <a:effectLst/>
                <a:latin typeface="Gotham Rounded Book" pitchFamily="2" charset="0"/>
                <a:ea typeface="+mn-ea"/>
                <a:cs typeface="+mn-cs"/>
              </a:rPr>
              <a:t>Consistent Skillset for any Cloud</a:t>
            </a:r>
          </a:p>
          <a:p>
            <a:r>
              <a:rPr lang="en-US" sz="1200" b="0" i="0" u="none" strike="noStrike" kern="1200" dirty="0">
                <a:solidFill>
                  <a:schemeClr val="tx1"/>
                </a:solidFill>
                <a:effectLst/>
                <a:latin typeface="Gotham Rounded Book" pitchFamily="2" charset="0"/>
                <a:ea typeface="+mn-ea"/>
                <a:cs typeface="+mn-cs"/>
              </a:rPr>
              <a:t>Manage your applications with nearly identical experience across clouds - utilizing the same operational practices, third-party integrations and troubleshooting procedures that you’ve developed over many years. Eliminate retooling or training needed to operate your apps in public cloud environments.</a:t>
            </a:r>
          </a:p>
          <a:p>
            <a:endParaRPr lang="en-US" sz="1200" b="1" i="0" u="none" strike="noStrike" kern="1200" dirty="0">
              <a:solidFill>
                <a:schemeClr val="tx1"/>
              </a:solidFill>
              <a:effectLst/>
              <a:latin typeface="Gotham Rounded Book" pitchFamily="2" charset="0"/>
              <a:ea typeface="+mn-ea"/>
              <a:cs typeface="+mn-cs"/>
            </a:endParaRPr>
          </a:p>
          <a:p>
            <a:r>
              <a:rPr lang="en-US" sz="1200" b="1" i="0" u="none" strike="noStrike" kern="1200" dirty="0">
                <a:solidFill>
                  <a:schemeClr val="tx1"/>
                </a:solidFill>
                <a:effectLst/>
                <a:latin typeface="Gotham Rounded Book" pitchFamily="2" charset="0"/>
                <a:ea typeface="+mn-ea"/>
                <a:cs typeface="+mn-cs"/>
              </a:rPr>
              <a:t>Seamless Integration with Public Cloud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Xi Clusters integrates into public cloud accounts like AWS, so that you can run applications within existing VPCs, eliminating network complexity and improving performance. </a:t>
            </a:r>
            <a:r>
              <a:rPr lang="en-US" sz="1200" b="0" i="0" u="none" strike="noStrike" kern="1200" dirty="0">
                <a:solidFill>
                  <a:schemeClr val="tx2"/>
                </a:solidFill>
                <a:effectLst/>
                <a:latin typeface="Gotham Rounded Book" pitchFamily="2" charset="0"/>
                <a:ea typeface="+mn-ea"/>
                <a:cs typeface="+mn-cs"/>
              </a:rPr>
              <a:t>Hybrid should not create a new silo. </a:t>
            </a:r>
            <a:endParaRPr lang="en-US" sz="1200" b="0" i="0" u="none" strike="noStrike" kern="1200" dirty="0">
              <a:solidFill>
                <a:schemeClr val="tx1"/>
              </a:solidFill>
              <a:effectLst/>
              <a:latin typeface="Gotham Rounded Book"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Utilize corporate AWS credits</a:t>
            </a:r>
          </a:p>
          <a:p>
            <a:pPr marL="171450" indent="-171450">
              <a:buFontTx/>
              <a:buChar char="-"/>
            </a:pPr>
            <a:r>
              <a:rPr lang="en-US" sz="1200" b="0" i="0" u="none" strike="noStrike" kern="1200" dirty="0">
                <a:solidFill>
                  <a:schemeClr val="tx1"/>
                </a:solidFill>
                <a:effectLst/>
                <a:latin typeface="Gotham Rounded Book" pitchFamily="2" charset="0"/>
                <a:ea typeface="+mn-ea"/>
                <a:cs typeface="+mn-cs"/>
              </a:rPr>
              <a:t>Eliminate the need for separate VPC or VPN for Hybrid Cloud deployment</a:t>
            </a:r>
          </a:p>
          <a:p>
            <a:pPr marL="171450" indent="-171450">
              <a:buFontTx/>
              <a:buChar char="-"/>
            </a:pPr>
            <a:r>
              <a:rPr lang="en-US" sz="1200" dirty="0">
                <a:solidFill>
                  <a:schemeClr val="tx2"/>
                </a:solidFill>
                <a:latin typeface="Gotham Rounded Book" pitchFamily="2" charset="0"/>
              </a:rPr>
              <a:t>Direct access to AWS cloud services without network translations</a:t>
            </a:r>
            <a:endParaRPr lang="en-US" sz="1200" b="0" i="0" u="none" strike="noStrike" kern="1200" dirty="0">
              <a:solidFill>
                <a:schemeClr val="tx1"/>
              </a:solidFill>
              <a:effectLst/>
              <a:latin typeface="Gotham Rounded Book" pitchFamily="2" charset="0"/>
              <a:ea typeface="+mn-ea"/>
              <a:cs typeface="+mn-cs"/>
            </a:endParaRPr>
          </a:p>
          <a:p>
            <a:pPr marL="171450" indent="-171450">
              <a:buFontTx/>
              <a:buChar char="-"/>
            </a:pPr>
            <a:r>
              <a:rPr lang="en-US" sz="1200" dirty="0">
                <a:solidFill>
                  <a:schemeClr val="tx2"/>
                </a:solidFill>
                <a:latin typeface="Gotham Rounded Book" pitchFamily="2" charset="0"/>
              </a:rPr>
              <a:t>Seamlessly utilize existing AWS accounts, not new silo for hybrid</a:t>
            </a:r>
            <a:endParaRPr lang="en-US" sz="1200" b="0" i="0" u="none" strike="noStrike" kern="1200" dirty="0">
              <a:solidFill>
                <a:schemeClr val="tx1"/>
              </a:solidFill>
              <a:effectLst/>
              <a:latin typeface="Gotham Rounded Book"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r>
              <a:rPr lang="en-US" sz="1200" b="1" i="0" u="none" strike="noStrike" kern="1200" dirty="0">
                <a:solidFill>
                  <a:schemeClr val="tx1"/>
                </a:solidFill>
                <a:effectLst/>
                <a:latin typeface="Gotham Rounded Book" pitchFamily="2" charset="0"/>
                <a:ea typeface="+mn-ea"/>
                <a:cs typeface="+mn-cs"/>
              </a:rPr>
              <a:t>Software Portability</a:t>
            </a:r>
          </a:p>
          <a:p>
            <a:r>
              <a:rPr lang="en-US" sz="1200" b="0" i="0" u="none" strike="noStrike" kern="1200" dirty="0">
                <a:solidFill>
                  <a:schemeClr val="tx1"/>
                </a:solidFill>
                <a:effectLst/>
                <a:latin typeface="Gotham Rounded Book" pitchFamily="2" charset="0"/>
                <a:ea typeface="+mn-ea"/>
                <a:cs typeface="+mn-cs"/>
              </a:rPr>
              <a:t>Maintain cloud optionality with portable software that can move with your applications and data across clouds. With a common consumption model that spans private and public, you can confidently plan your long term hybrid and multi cloud strategy, maximizing the benefits of each environment.</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Gotham Rounded Book" pitchFamily="2" charset="0"/>
                <a:ea typeface="+mn-ea"/>
                <a:cs typeface="+mn-cs"/>
              </a:rPr>
              <a:t>Cloud Services (SaaS)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Standardize operations across private and public environments with a set of offerings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Orchestration &amp; Self-Service – cloud orchestration that automates provisioning and lifecycle of any application. Empower end-users with one-click self-service for deployment or management of applications in public and/or private clouds.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r>
              <a:rPr lang="en-US" sz="1200" b="0" i="0" u="none" strike="noStrike" kern="1200" dirty="0">
                <a:solidFill>
                  <a:schemeClr val="tx1"/>
                </a:solidFill>
                <a:effectLst/>
                <a:latin typeface="Gotham Rounded Book" pitchFamily="2" charset="0"/>
                <a:ea typeface="+mn-ea"/>
                <a:cs typeface="+mn-cs"/>
              </a:rPr>
              <a:t>Cost Optimization - Get visibility into your cloud consumption patterns across both public and private clouds. Identify idle and under-utilized resources and get reserved instance recommendations for deep cost savings.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r>
              <a:rPr lang="en-US" sz="1200" b="0" i="0" u="none" strike="noStrike" kern="1200" dirty="0">
                <a:solidFill>
                  <a:schemeClr val="tx1"/>
                </a:solidFill>
                <a:effectLst/>
                <a:latin typeface="Gotham Rounded Book" pitchFamily="2" charset="0"/>
                <a:ea typeface="+mn-ea"/>
                <a:cs typeface="+mn-cs"/>
              </a:rPr>
              <a:t>Security compliance - Identify and fix security issues in real-time. Automate compliance checks for cloud operations using 250+ audits. Get compliance checks for regulatory policies such as HIPAA, PCI-DSS, NIST, and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Desktop-as-a-Service (</a:t>
            </a:r>
            <a:r>
              <a:rPr lang="en-US" sz="1200" b="0" i="0" u="none" strike="noStrike" kern="1200" dirty="0" err="1">
                <a:solidFill>
                  <a:schemeClr val="tx1"/>
                </a:solidFill>
                <a:effectLst/>
                <a:latin typeface="Gotham Rounded Book" pitchFamily="2" charset="0"/>
                <a:ea typeface="+mn-ea"/>
                <a:cs typeface="+mn-cs"/>
              </a:rPr>
              <a:t>DaaS</a:t>
            </a:r>
            <a:r>
              <a:rPr lang="en-US" sz="1200" b="0" i="0" u="none" strike="noStrike" kern="1200" dirty="0">
                <a:solidFill>
                  <a:schemeClr val="tx1"/>
                </a:solidFill>
                <a:effectLst/>
                <a:latin typeface="Gotham Rounded Book" pitchFamily="2" charset="0"/>
                <a:ea typeface="+mn-ea"/>
                <a:cs typeface="+mn-cs"/>
              </a:rPr>
              <a:t>) - Scale globally in the cloud with AWS, Microsoft Azure, Google Cloud Platform, and other partners. Or deploy on-premises with Nutanix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Disaster Recovery as a Service (</a:t>
            </a:r>
            <a:r>
              <a:rPr lang="en-US" sz="1200" b="0" i="0" u="none" strike="noStrike" kern="1200" dirty="0" err="1">
                <a:solidFill>
                  <a:schemeClr val="tx1"/>
                </a:solidFill>
                <a:effectLst/>
                <a:latin typeface="Gotham Rounded Book" pitchFamily="2" charset="0"/>
                <a:ea typeface="+mn-ea"/>
                <a:cs typeface="+mn-cs"/>
              </a:rPr>
              <a:t>DRaaS</a:t>
            </a:r>
            <a:r>
              <a:rPr lang="en-US" sz="1200" b="0" i="0" u="none" strike="noStrike" kern="1200" dirty="0">
                <a:solidFill>
                  <a:schemeClr val="tx1"/>
                </a:solidFill>
                <a:effectLst/>
                <a:latin typeface="Gotham Rounded Book" pitchFamily="2" charset="0"/>
                <a:ea typeface="+mn-ea"/>
                <a:cs typeface="+mn-cs"/>
              </a:rPr>
              <a:t>) - integrated cloud disaster recovery service that eliminates the need for provisioning, configuring, and managing disparate cloud environments or multiple solutions for DR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p:txBody>
      </p:sp>
      <p:sp>
        <p:nvSpPr>
          <p:cNvPr id="4" name="Slide Number Placeholder 3"/>
          <p:cNvSpPr>
            <a:spLocks noGrp="1"/>
          </p:cNvSpPr>
          <p:nvPr>
            <p:ph type="sldNum" sz="quarter" idx="5"/>
          </p:nvPr>
        </p:nvSpPr>
        <p:spPr/>
        <p:txBody>
          <a:bodyPr/>
          <a:lstStyle/>
          <a:p>
            <a:fld id="{4D7A2018-3C35-F148-8205-9705DBC23952}" type="slidenum">
              <a:rPr lang="en-US" smtClean="0"/>
              <a:pPr/>
              <a:t>10</a:t>
            </a:fld>
            <a:endParaRPr lang="en-US" dirty="0"/>
          </a:p>
        </p:txBody>
      </p:sp>
    </p:spTree>
    <p:extLst>
      <p:ext uri="{BB962C8B-B14F-4D97-AF65-F5344CB8AC3E}">
        <p14:creationId xmlns:p14="http://schemas.microsoft.com/office/powerpoint/2010/main" val="1436429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Gotham Rounded Book" pitchFamily="2" charset="0"/>
                <a:ea typeface="+mn-ea"/>
                <a:cs typeface="+mn-cs"/>
              </a:rPr>
              <a:t>Private to Public Extension</a:t>
            </a:r>
          </a:p>
          <a:p>
            <a:r>
              <a:rPr lang="en-US" sz="1200" b="0" i="0" u="none" strike="noStrike" kern="1200" dirty="0">
                <a:solidFill>
                  <a:schemeClr val="tx1"/>
                </a:solidFill>
                <a:effectLst/>
                <a:latin typeface="Gotham Rounded Book" pitchFamily="2" charset="0"/>
                <a:ea typeface="+mn-ea"/>
                <a:cs typeface="+mn-cs"/>
              </a:rPr>
              <a:t>Operate your applications and infrastructure in AWS as you do with on-premises infrastructure. Using the same platform on both clouds, dramatically reduce the operational complexity of extending, busting or migrating your applications and data between clouds.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Same VMs and applications work in AWS without retooling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Hybrid elasticity – burst additional capacity and hibernate/resume as needed</a:t>
            </a:r>
            <a:endParaRPr lang="en-US" sz="1200" b="0" i="0" u="none" strike="noStrike" kern="1200" dirty="0">
              <a:solidFill>
                <a:schemeClr val="tx1"/>
              </a:solidFill>
              <a:effectLst/>
              <a:latin typeface="Gotham Rounded Book" pitchFamily="2" charset="0"/>
              <a:ea typeface="+mn-ea"/>
              <a:cs typeface="+mn-cs"/>
            </a:endParaRPr>
          </a:p>
          <a:p>
            <a:endParaRPr lang="en-US" sz="1200" b="1" i="0" u="none" strike="noStrike" kern="1200" dirty="0">
              <a:solidFill>
                <a:schemeClr val="tx1"/>
              </a:solidFill>
              <a:effectLst/>
              <a:latin typeface="Gotham Rounded Book" pitchFamily="2" charset="0"/>
              <a:ea typeface="+mn-ea"/>
              <a:cs typeface="+mn-cs"/>
            </a:endParaRPr>
          </a:p>
          <a:p>
            <a:r>
              <a:rPr lang="en-US" sz="1200" b="1" i="0" u="none" strike="noStrike" kern="1200" dirty="0">
                <a:solidFill>
                  <a:schemeClr val="tx1"/>
                </a:solidFill>
                <a:effectLst/>
                <a:latin typeface="Gotham Rounded Book" pitchFamily="2" charset="0"/>
                <a:ea typeface="+mn-ea"/>
                <a:cs typeface="+mn-cs"/>
              </a:rPr>
              <a:t>Consistent Skillset for any Cloud</a:t>
            </a:r>
          </a:p>
          <a:p>
            <a:r>
              <a:rPr lang="en-US" sz="1200" b="0" i="0" u="none" strike="noStrike" kern="1200" dirty="0">
                <a:solidFill>
                  <a:schemeClr val="tx1"/>
                </a:solidFill>
                <a:effectLst/>
                <a:latin typeface="Gotham Rounded Book" pitchFamily="2" charset="0"/>
                <a:ea typeface="+mn-ea"/>
                <a:cs typeface="+mn-cs"/>
              </a:rPr>
              <a:t>Manage your applications with nearly identical experience across clouds - utilizing the same operational practices, third-party integrations and troubleshooting procedures that you’ve developed over many years. Eliminate retooling or training needed to operate your apps in public cloud environments.</a:t>
            </a:r>
          </a:p>
          <a:p>
            <a:endParaRPr lang="en-US" sz="1200" b="1" i="0" u="none" strike="noStrike" kern="1200" dirty="0">
              <a:solidFill>
                <a:schemeClr val="tx1"/>
              </a:solidFill>
              <a:effectLst/>
              <a:latin typeface="Gotham Rounded Book" pitchFamily="2" charset="0"/>
              <a:ea typeface="+mn-ea"/>
              <a:cs typeface="+mn-cs"/>
            </a:endParaRPr>
          </a:p>
          <a:p>
            <a:r>
              <a:rPr lang="en-US" sz="1200" b="1" i="0" u="none" strike="noStrike" kern="1200" dirty="0">
                <a:solidFill>
                  <a:schemeClr val="tx1"/>
                </a:solidFill>
                <a:effectLst/>
                <a:latin typeface="Gotham Rounded Book" pitchFamily="2" charset="0"/>
                <a:ea typeface="+mn-ea"/>
                <a:cs typeface="+mn-cs"/>
              </a:rPr>
              <a:t>Seamless Integration with Public Cloud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Xi Clusters integrates into public cloud accounts like AWS, so that you can run applications within existing VPCs, eliminating network complexity and improving performance. </a:t>
            </a:r>
            <a:r>
              <a:rPr lang="en-US" sz="1200" b="0" i="0" u="none" strike="noStrike" kern="1200" dirty="0">
                <a:solidFill>
                  <a:schemeClr val="tx2"/>
                </a:solidFill>
                <a:effectLst/>
                <a:latin typeface="Gotham Rounded Book" pitchFamily="2" charset="0"/>
                <a:ea typeface="+mn-ea"/>
                <a:cs typeface="+mn-cs"/>
              </a:rPr>
              <a:t>Hybrid should not create a new silo. </a:t>
            </a:r>
            <a:endParaRPr lang="en-US" sz="1200" b="0" i="0" u="none" strike="noStrike" kern="1200" dirty="0">
              <a:solidFill>
                <a:schemeClr val="tx1"/>
              </a:solidFill>
              <a:effectLst/>
              <a:latin typeface="Gotham Rounded Book"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solidFill>
                <a:latin typeface="Gotham Rounded Book" pitchFamily="2" charset="0"/>
              </a:rPr>
              <a:t>Utilize corporate AWS credits</a:t>
            </a:r>
          </a:p>
          <a:p>
            <a:pPr marL="171450" indent="-171450">
              <a:buFontTx/>
              <a:buChar char="-"/>
            </a:pPr>
            <a:r>
              <a:rPr lang="en-US" sz="1200" b="0" i="0" u="none" strike="noStrike" kern="1200" dirty="0">
                <a:solidFill>
                  <a:schemeClr val="tx1"/>
                </a:solidFill>
                <a:effectLst/>
                <a:latin typeface="Gotham Rounded Book" pitchFamily="2" charset="0"/>
                <a:ea typeface="+mn-ea"/>
                <a:cs typeface="+mn-cs"/>
              </a:rPr>
              <a:t>Eliminate the need for separate VPC or VPN for Hybrid Cloud deployment</a:t>
            </a:r>
          </a:p>
          <a:p>
            <a:pPr marL="171450" indent="-171450">
              <a:buFontTx/>
              <a:buChar char="-"/>
            </a:pPr>
            <a:r>
              <a:rPr lang="en-US" sz="1200" dirty="0">
                <a:solidFill>
                  <a:schemeClr val="tx2"/>
                </a:solidFill>
                <a:latin typeface="Gotham Rounded Book" pitchFamily="2" charset="0"/>
              </a:rPr>
              <a:t>Direct access to AWS cloud services without network translations</a:t>
            </a:r>
            <a:endParaRPr lang="en-US" sz="1200" b="0" i="0" u="none" strike="noStrike" kern="1200" dirty="0">
              <a:solidFill>
                <a:schemeClr val="tx1"/>
              </a:solidFill>
              <a:effectLst/>
              <a:latin typeface="Gotham Rounded Book" pitchFamily="2" charset="0"/>
              <a:ea typeface="+mn-ea"/>
              <a:cs typeface="+mn-cs"/>
            </a:endParaRPr>
          </a:p>
          <a:p>
            <a:pPr marL="171450" indent="-171450">
              <a:buFontTx/>
              <a:buChar char="-"/>
            </a:pPr>
            <a:r>
              <a:rPr lang="en-US" sz="1200" dirty="0">
                <a:solidFill>
                  <a:schemeClr val="tx2"/>
                </a:solidFill>
                <a:latin typeface="Gotham Rounded Book" pitchFamily="2" charset="0"/>
              </a:rPr>
              <a:t>Seamlessly utilize existing AWS accounts, not new silo for hybrid</a:t>
            </a:r>
            <a:endParaRPr lang="en-US" sz="1200" b="0" i="0" u="none" strike="noStrike" kern="1200" dirty="0">
              <a:solidFill>
                <a:schemeClr val="tx1"/>
              </a:solidFill>
              <a:effectLst/>
              <a:latin typeface="Gotham Rounded Book"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r>
              <a:rPr lang="en-US" sz="1200" b="1" i="0" u="none" strike="noStrike" kern="1200" dirty="0">
                <a:solidFill>
                  <a:schemeClr val="tx1"/>
                </a:solidFill>
                <a:effectLst/>
                <a:latin typeface="Gotham Rounded Book" pitchFamily="2" charset="0"/>
                <a:ea typeface="+mn-ea"/>
                <a:cs typeface="+mn-cs"/>
              </a:rPr>
              <a:t>Software Portability</a:t>
            </a:r>
          </a:p>
          <a:p>
            <a:r>
              <a:rPr lang="en-US" sz="1200" b="0" i="0" u="none" strike="noStrike" kern="1200" dirty="0">
                <a:solidFill>
                  <a:schemeClr val="tx1"/>
                </a:solidFill>
                <a:effectLst/>
                <a:latin typeface="Gotham Rounded Book" pitchFamily="2" charset="0"/>
                <a:ea typeface="+mn-ea"/>
                <a:cs typeface="+mn-cs"/>
              </a:rPr>
              <a:t>Maintain cloud optionality with portable software that can move with your applications and data across clouds. With a common consumption model that spans private and public, you can confidently plan your long term hybrid and multi cloud strategy, maximizing the benefits of each environment.</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Gotham Rounded Book" pitchFamily="2" charset="0"/>
                <a:ea typeface="+mn-ea"/>
                <a:cs typeface="+mn-cs"/>
              </a:rPr>
              <a:t>Cloud Services (SaaS)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Standardize operations across private and public environments with a set of offerings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Orchestration &amp; Self-Service – cloud orchestration that automates provisioning and lifecycle of any application. Empower end-users with one-click self-service for deployment or management of applications in public and/or private clouds.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r>
              <a:rPr lang="en-US" sz="1200" b="0" i="0" u="none" strike="noStrike" kern="1200" dirty="0">
                <a:solidFill>
                  <a:schemeClr val="tx1"/>
                </a:solidFill>
                <a:effectLst/>
                <a:latin typeface="Gotham Rounded Book" pitchFamily="2" charset="0"/>
                <a:ea typeface="+mn-ea"/>
                <a:cs typeface="+mn-cs"/>
              </a:rPr>
              <a:t>Cost Optimization - Get visibility into your cloud consumption patterns across both public and private clouds. Identify idle and under-utilized resources and get reserved instance recommendations for deep cost savings.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r>
              <a:rPr lang="en-US" sz="1200" b="0" i="0" u="none" strike="noStrike" kern="1200" dirty="0">
                <a:solidFill>
                  <a:schemeClr val="tx1"/>
                </a:solidFill>
                <a:effectLst/>
                <a:latin typeface="Gotham Rounded Book" pitchFamily="2" charset="0"/>
                <a:ea typeface="+mn-ea"/>
                <a:cs typeface="+mn-cs"/>
              </a:rPr>
              <a:t>Security compliance - Identify and fix security issues in real-time. Automate compliance checks for cloud operations using 250+ audits. Get compliance checks for regulatory policies such as HIPAA, PCI-DSS, NIST, and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Desktop-as-a-Service (</a:t>
            </a:r>
            <a:r>
              <a:rPr lang="en-US" sz="1200" b="0" i="0" u="none" strike="noStrike" kern="1200" dirty="0" err="1">
                <a:solidFill>
                  <a:schemeClr val="tx1"/>
                </a:solidFill>
                <a:effectLst/>
                <a:latin typeface="Gotham Rounded Book" pitchFamily="2" charset="0"/>
                <a:ea typeface="+mn-ea"/>
                <a:cs typeface="+mn-cs"/>
              </a:rPr>
              <a:t>DaaS</a:t>
            </a:r>
            <a:r>
              <a:rPr lang="en-US" sz="1200" b="0" i="0" u="none" strike="noStrike" kern="1200" dirty="0">
                <a:solidFill>
                  <a:schemeClr val="tx1"/>
                </a:solidFill>
                <a:effectLst/>
                <a:latin typeface="Gotham Rounded Book" pitchFamily="2" charset="0"/>
                <a:ea typeface="+mn-ea"/>
                <a:cs typeface="+mn-cs"/>
              </a:rPr>
              <a:t>) - Scale globally in the cloud with AWS, Microsoft Azure, Google Cloud Platform, and other partners. Or deploy on-premises with Nutanix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Gotham Rounded Book" pitchFamily="2" charset="0"/>
                <a:ea typeface="+mn-ea"/>
                <a:cs typeface="+mn-cs"/>
              </a:rPr>
              <a:t>Disaster Recovery as a Service (</a:t>
            </a:r>
            <a:r>
              <a:rPr lang="en-US" sz="1200" b="0" i="0" u="none" strike="noStrike" kern="1200" dirty="0" err="1">
                <a:solidFill>
                  <a:schemeClr val="tx1"/>
                </a:solidFill>
                <a:effectLst/>
                <a:latin typeface="Gotham Rounded Book" pitchFamily="2" charset="0"/>
                <a:ea typeface="+mn-ea"/>
                <a:cs typeface="+mn-cs"/>
              </a:rPr>
              <a:t>DRaaS</a:t>
            </a:r>
            <a:r>
              <a:rPr lang="en-US" sz="1200" b="0" i="0" u="none" strike="noStrike" kern="1200" dirty="0">
                <a:solidFill>
                  <a:schemeClr val="tx1"/>
                </a:solidFill>
                <a:effectLst/>
                <a:latin typeface="Gotham Rounded Book" pitchFamily="2" charset="0"/>
                <a:ea typeface="+mn-ea"/>
                <a:cs typeface="+mn-cs"/>
              </a:rPr>
              <a:t>) - integrated cloud disaster recovery service that eliminates the need for provisioning, configuring, and managing disparate cloud environments or multiple solutions for DR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Gotham Rounded Book" pitchFamily="2" charset="0"/>
              <a:ea typeface="+mn-ea"/>
              <a:cs typeface="+mn-cs"/>
            </a:endParaRPr>
          </a:p>
        </p:txBody>
      </p:sp>
      <p:sp>
        <p:nvSpPr>
          <p:cNvPr id="4" name="Slide Number Placeholder 3"/>
          <p:cNvSpPr>
            <a:spLocks noGrp="1"/>
          </p:cNvSpPr>
          <p:nvPr>
            <p:ph type="sldNum" sz="quarter" idx="5"/>
          </p:nvPr>
        </p:nvSpPr>
        <p:spPr/>
        <p:txBody>
          <a:bodyPr/>
          <a:lstStyle/>
          <a:p>
            <a:fld id="{4D7A2018-3C35-F148-8205-9705DBC23952}" type="slidenum">
              <a:rPr lang="en-US" smtClean="0"/>
              <a:pPr/>
              <a:t>11</a:t>
            </a:fld>
            <a:endParaRPr lang="en-US" dirty="0"/>
          </a:p>
        </p:txBody>
      </p:sp>
    </p:spTree>
    <p:extLst>
      <p:ext uri="{BB962C8B-B14F-4D97-AF65-F5344CB8AC3E}">
        <p14:creationId xmlns:p14="http://schemas.microsoft.com/office/powerpoint/2010/main" val="3704724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ueGreen_Title slide">
    <p:bg>
      <p:bgPr>
        <a:gradFill>
          <a:gsLst>
            <a:gs pos="50000">
              <a:schemeClr val="accent5"/>
            </a:gs>
            <a:gs pos="0">
              <a:schemeClr val="bg2"/>
            </a:gs>
            <a:gs pos="100000">
              <a:srgbClr val="B0D23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dirty="0"/>
              <a:t>Title of </a:t>
            </a:r>
            <a:br>
              <a:rPr lang="en-US" dirty="0"/>
            </a:br>
            <a:r>
              <a:rPr lang="en-US" dirty="0"/>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 Confidential</a:t>
            </a:r>
          </a:p>
        </p:txBody>
      </p:sp>
      <p:grpSp>
        <p:nvGrpSpPr>
          <p:cNvPr id="36" name="Group 35"/>
          <p:cNvGrpSpPr/>
          <p:nvPr userDrawn="1"/>
        </p:nvGrpSpPr>
        <p:grpSpPr>
          <a:xfrm>
            <a:off x="12257109" y="1155278"/>
            <a:ext cx="2010434" cy="4639777"/>
            <a:chOff x="12257109" y="1183875"/>
            <a:chExt cx="1740570" cy="3926920"/>
          </a:xfrm>
        </p:grpSpPr>
        <p:sp>
          <p:nvSpPr>
            <p:cNvPr id="37" name="TextBox 36"/>
            <p:cNvSpPr txBox="1"/>
            <p:nvPr userDrawn="1"/>
          </p:nvSpPr>
          <p:spPr>
            <a:xfrm>
              <a:off x="12257110" y="1183875"/>
              <a:ext cx="1740569" cy="390735"/>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TO CUSTOMIZE WITH</a:t>
              </a:r>
              <a:r>
                <a:rPr sz="1200" b="0" i="0" baseline="0" dirty="0">
                  <a:solidFill>
                    <a:schemeClr val="bg2"/>
                  </a:solidFill>
                  <a:latin typeface="Gotham Rounded Book" pitchFamily="2" charset="0"/>
                </a:rPr>
                <a:t> A NEW PICTURE</a:t>
              </a:r>
              <a:endParaRPr sz="1200" b="0" i="0" dirty="0">
                <a:solidFill>
                  <a:schemeClr val="bg2"/>
                </a:solidFill>
                <a:latin typeface="Gotham Rounded Book" pitchFamily="2" charset="0"/>
              </a:endParaRPr>
            </a:p>
          </p:txBody>
        </p:sp>
        <p:sp>
          <p:nvSpPr>
            <p:cNvPr id="38" name="TextBox 37"/>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Delete </a:t>
              </a:r>
              <a:r>
                <a:rPr sz="1200" b="0" i="0" baseline="0" dirty="0">
                  <a:solidFill>
                    <a:schemeClr val="bg2"/>
                  </a:solidFill>
                  <a:latin typeface="Gotham Rounded Book" pitchFamily="2" charset="0"/>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On the Insert tab, click</a:t>
              </a:r>
              <a:r>
                <a:rPr sz="1200" b="0" i="0" baseline="0" dirty="0">
                  <a:solidFill>
                    <a:schemeClr val="bg2"/>
                  </a:solidFill>
                  <a:latin typeface="Gotham Rounded Book" pitchFamily="2" charset="0"/>
                </a:rPr>
                <a:t> the Pictures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Navigate to the image you want to use and select Insert.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Resize the picture to fit the slide, as needed. Hold the Shift key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On the Home tab, click the Arrange button, then Send to Back so the photo is behind the </a:t>
              </a:r>
              <a:r>
                <a:rPr lang="en-US" sz="1200" b="0" i="0" baseline="0" dirty="0">
                  <a:solidFill>
                    <a:schemeClr val="bg2"/>
                  </a:solidFill>
                  <a:latin typeface="Gotham Rounded Book" pitchFamily="2" charset="0"/>
                </a:rPr>
                <a:t>logos, </a:t>
              </a:r>
              <a:r>
                <a:rPr sz="1200" b="0" i="0" baseline="0" dirty="0">
                  <a:solidFill>
                    <a:schemeClr val="bg2"/>
                  </a:solidFill>
                  <a:latin typeface="Gotham Rounded Book" pitchFamily="2" charset="0"/>
                </a:rPr>
                <a:t>text</a:t>
              </a:r>
              <a:r>
                <a:rPr lang="en-US" sz="1200" b="0" i="0" baseline="0" dirty="0">
                  <a:solidFill>
                    <a:schemeClr val="bg2"/>
                  </a:solidFill>
                  <a:latin typeface="Gotham Rounded Book" pitchFamily="2" charset="0"/>
                </a:rPr>
                <a:t>,</a:t>
              </a:r>
              <a:r>
                <a:rPr sz="1200" b="0" i="0" baseline="0" dirty="0">
                  <a:solidFill>
                    <a:schemeClr val="bg2"/>
                  </a:solidFill>
                  <a:latin typeface="Gotham Rounded Book" pitchFamily="2" charset="0"/>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Click the Reset button to reapply the Layout</a:t>
              </a:r>
            </a:p>
          </p:txBody>
        </p:sp>
      </p:grpSp>
      <p:sp>
        <p:nvSpPr>
          <p:cNvPr id="41"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endParaRPr lang="en-US" dirty="0"/>
          </a:p>
        </p:txBody>
      </p:sp>
    </p:spTree>
    <p:extLst>
      <p:ext uri="{BB962C8B-B14F-4D97-AF65-F5344CB8AC3E}">
        <p14:creationId xmlns:p14="http://schemas.microsoft.com/office/powerpoint/2010/main" val="1223376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urpleTeal_Divider slide">
    <p:bg>
      <p:bgPr>
        <a:gradFill>
          <a:gsLst>
            <a:gs pos="50000">
              <a:srgbClr val="348AC7"/>
            </a:gs>
            <a:gs pos="0">
              <a:schemeClr val="accent6"/>
            </a:gs>
            <a:gs pos="100000">
              <a:schemeClr val="accent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dirty="0"/>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a:xfrm>
            <a:off x="609600" y="6339245"/>
            <a:ext cx="2293898" cy="123111"/>
          </a:xfrm>
        </p:spPr>
        <p:txBody>
          <a:bodyPr/>
          <a:lstStyle>
            <a:lvl1pPr>
              <a:defRPr>
                <a:solidFill>
                  <a:schemeClr val="bg1"/>
                </a:solidFill>
              </a:defRPr>
            </a:lvl1pPr>
          </a:lstStyle>
          <a:p>
            <a:r>
              <a:rPr lang="en-US" dirty="0"/>
              <a:t>Title of Presentation </a:t>
            </a:r>
          </a:p>
        </p:txBody>
      </p:sp>
      <p:grpSp>
        <p:nvGrpSpPr>
          <p:cNvPr id="11" name="Group 10"/>
          <p:cNvGrpSpPr/>
          <p:nvPr userDrawn="1"/>
        </p:nvGrpSpPr>
        <p:grpSpPr>
          <a:xfrm>
            <a:off x="12257109" y="1155278"/>
            <a:ext cx="2010434" cy="4639777"/>
            <a:chOff x="12257109" y="1183875"/>
            <a:chExt cx="1740570" cy="3926920"/>
          </a:xfrm>
        </p:grpSpPr>
        <p:sp>
          <p:nvSpPr>
            <p:cNvPr id="12" name="TextBox 11"/>
            <p:cNvSpPr txBox="1"/>
            <p:nvPr userDrawn="1"/>
          </p:nvSpPr>
          <p:spPr>
            <a:xfrm>
              <a:off x="12257110" y="1183875"/>
              <a:ext cx="1740569" cy="390735"/>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TO CUSTOMIZE WITH</a:t>
              </a:r>
              <a:r>
                <a:rPr sz="1200" b="0" i="0" baseline="0" dirty="0">
                  <a:solidFill>
                    <a:schemeClr val="bg2"/>
                  </a:solidFill>
                  <a:latin typeface="Gotham Rounded Book" pitchFamily="2" charset="0"/>
                </a:rPr>
                <a:t> A NEW PICTURE</a:t>
              </a:r>
              <a:endParaRPr sz="1200" b="0" i="0" dirty="0">
                <a:solidFill>
                  <a:schemeClr val="bg2"/>
                </a:solidFill>
                <a:latin typeface="Gotham Rounded Book" pitchFamily="2"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Delete </a:t>
              </a:r>
              <a:r>
                <a:rPr sz="1200" b="0" i="0" baseline="0" dirty="0">
                  <a:solidFill>
                    <a:schemeClr val="bg2"/>
                  </a:solidFill>
                  <a:latin typeface="Gotham Rounded Book" pitchFamily="2" charset="0"/>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On the Insert tab, click</a:t>
              </a:r>
              <a:r>
                <a:rPr sz="1200" b="0" i="0" baseline="0" dirty="0">
                  <a:solidFill>
                    <a:schemeClr val="bg2"/>
                  </a:solidFill>
                  <a:latin typeface="Gotham Rounded Book" pitchFamily="2" charset="0"/>
                </a:rPr>
                <a:t> the Pictures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Navigate to the image you want to use and select Insert.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Resize the picture to fit the slide, as needed. Hold the Shift key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On the Home tab, click the Arrange button, then Send to Back so the photo is behind the </a:t>
              </a:r>
              <a:r>
                <a:rPr lang="en-US" sz="1200" b="0" i="0" baseline="0" dirty="0">
                  <a:solidFill>
                    <a:schemeClr val="bg2"/>
                  </a:solidFill>
                  <a:latin typeface="Gotham Rounded Book" pitchFamily="2" charset="0"/>
                </a:rPr>
                <a:t>logos, </a:t>
              </a:r>
              <a:r>
                <a:rPr sz="1200" b="0" i="0" baseline="0" dirty="0">
                  <a:solidFill>
                    <a:schemeClr val="bg2"/>
                  </a:solidFill>
                  <a:latin typeface="Gotham Rounded Book" pitchFamily="2" charset="0"/>
                </a:rPr>
                <a:t>text</a:t>
              </a:r>
              <a:r>
                <a:rPr lang="en-US" sz="1200" b="0" i="0" baseline="0" dirty="0">
                  <a:solidFill>
                    <a:schemeClr val="bg2"/>
                  </a:solidFill>
                  <a:latin typeface="Gotham Rounded Book" pitchFamily="2" charset="0"/>
                </a:rPr>
                <a:t>,</a:t>
              </a:r>
              <a:r>
                <a:rPr sz="1200" b="0" i="0" baseline="0" dirty="0">
                  <a:solidFill>
                    <a:schemeClr val="bg2"/>
                  </a:solidFill>
                  <a:latin typeface="Gotham Rounded Book" pitchFamily="2" charset="0"/>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Click the Reset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endParaRPr lang="en-US" dirty="0"/>
          </a:p>
        </p:txBody>
      </p:sp>
    </p:spTree>
    <p:extLst>
      <p:ext uri="{BB962C8B-B14F-4D97-AF65-F5344CB8AC3E}">
        <p14:creationId xmlns:p14="http://schemas.microsoft.com/office/powerpoint/2010/main" val="4253763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reenOrange_Divider slide">
    <p:bg>
      <p:bgPr>
        <a:gradFill>
          <a:gsLst>
            <a:gs pos="0">
              <a:schemeClr val="accent5"/>
            </a:gs>
            <a:gs pos="50000">
              <a:srgbClr val="7B9082"/>
            </a:gs>
            <a:gs pos="100000">
              <a:schemeClr val="accent4"/>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dirty="0"/>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a:xfrm>
            <a:off x="609600" y="6339245"/>
            <a:ext cx="2156039" cy="123111"/>
          </a:xfrm>
        </p:spPr>
        <p:txBody>
          <a:bodyPr/>
          <a:lstStyle>
            <a:lvl1pPr>
              <a:defRPr>
                <a:solidFill>
                  <a:schemeClr val="bg1"/>
                </a:solidFill>
              </a:defRPr>
            </a:lvl1pPr>
          </a:lstStyle>
          <a:p>
            <a:r>
              <a:rPr lang="en-US" dirty="0"/>
              <a:t>Title of Presentation</a:t>
            </a:r>
          </a:p>
        </p:txBody>
      </p:sp>
      <p:grpSp>
        <p:nvGrpSpPr>
          <p:cNvPr id="11" name="Group 10"/>
          <p:cNvGrpSpPr/>
          <p:nvPr userDrawn="1"/>
        </p:nvGrpSpPr>
        <p:grpSpPr>
          <a:xfrm>
            <a:off x="12257109" y="1155278"/>
            <a:ext cx="2010434" cy="4639777"/>
            <a:chOff x="12257109" y="1183875"/>
            <a:chExt cx="1740570" cy="3926920"/>
          </a:xfrm>
        </p:grpSpPr>
        <p:sp>
          <p:nvSpPr>
            <p:cNvPr id="12" name="TextBox 11"/>
            <p:cNvSpPr txBox="1"/>
            <p:nvPr userDrawn="1"/>
          </p:nvSpPr>
          <p:spPr>
            <a:xfrm>
              <a:off x="12257110" y="1183875"/>
              <a:ext cx="1740569" cy="390735"/>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TO CUSTOMIZE WITH</a:t>
              </a:r>
              <a:r>
                <a:rPr sz="1200" b="0" i="0" baseline="0" dirty="0">
                  <a:solidFill>
                    <a:schemeClr val="bg2"/>
                  </a:solidFill>
                  <a:latin typeface="Gotham Rounded Book" pitchFamily="2" charset="0"/>
                </a:rPr>
                <a:t> A NEW PICTURE</a:t>
              </a:r>
              <a:endParaRPr sz="1200" b="0" i="0" dirty="0">
                <a:solidFill>
                  <a:schemeClr val="bg2"/>
                </a:solidFill>
                <a:latin typeface="Gotham Rounded Book" pitchFamily="2"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Delete </a:t>
              </a:r>
              <a:r>
                <a:rPr sz="1200" b="0" i="0" baseline="0" dirty="0">
                  <a:solidFill>
                    <a:schemeClr val="bg2"/>
                  </a:solidFill>
                  <a:latin typeface="Gotham Rounded Book" pitchFamily="2" charset="0"/>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On the Insert tab, click</a:t>
              </a:r>
              <a:r>
                <a:rPr sz="1200" b="0" i="0" baseline="0" dirty="0">
                  <a:solidFill>
                    <a:schemeClr val="bg2"/>
                  </a:solidFill>
                  <a:latin typeface="Gotham Rounded Book" pitchFamily="2" charset="0"/>
                </a:rPr>
                <a:t> the Pictures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Navigate to the image you want to use and select Insert.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Resize the picture to fit the slide, as needed. Hold the Shift key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On the Home tab, click the Arrange button, then Send to Back so the photo is behind the </a:t>
              </a:r>
              <a:r>
                <a:rPr lang="en-US" sz="1200" b="0" i="0" baseline="0" dirty="0">
                  <a:solidFill>
                    <a:schemeClr val="bg2"/>
                  </a:solidFill>
                  <a:latin typeface="Gotham Rounded Book" pitchFamily="2" charset="0"/>
                </a:rPr>
                <a:t>logos, </a:t>
              </a:r>
              <a:r>
                <a:rPr sz="1200" b="0" i="0" baseline="0" dirty="0">
                  <a:solidFill>
                    <a:schemeClr val="bg2"/>
                  </a:solidFill>
                  <a:latin typeface="Gotham Rounded Book" pitchFamily="2" charset="0"/>
                </a:rPr>
                <a:t>text</a:t>
              </a:r>
              <a:r>
                <a:rPr lang="en-US" sz="1200" b="0" i="0" baseline="0" dirty="0">
                  <a:solidFill>
                    <a:schemeClr val="bg2"/>
                  </a:solidFill>
                  <a:latin typeface="Gotham Rounded Book" pitchFamily="2" charset="0"/>
                </a:rPr>
                <a:t>,</a:t>
              </a:r>
              <a:r>
                <a:rPr sz="1200" b="0" i="0" baseline="0" dirty="0">
                  <a:solidFill>
                    <a:schemeClr val="bg2"/>
                  </a:solidFill>
                  <a:latin typeface="Gotham Rounded Book" pitchFamily="2" charset="0"/>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Click the Reset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endParaRPr lang="en-US" dirty="0"/>
          </a:p>
        </p:txBody>
      </p:sp>
    </p:spTree>
    <p:extLst>
      <p:ext uri="{BB962C8B-B14F-4D97-AF65-F5344CB8AC3E}">
        <p14:creationId xmlns:p14="http://schemas.microsoft.com/office/powerpoint/2010/main" val="840164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urpelOrange_Divider slide">
    <p:bg>
      <p:bgPr>
        <a:gradFill>
          <a:gsLst>
            <a:gs pos="50000">
              <a:srgbClr val="AC6766"/>
            </a:gs>
            <a:gs pos="0">
              <a:schemeClr val="accent6"/>
            </a:gs>
            <a:gs pos="100000">
              <a:schemeClr val="accent4"/>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dirty="0"/>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a:xfrm>
            <a:off x="609600" y="6339245"/>
            <a:ext cx="2293898" cy="123111"/>
          </a:xfrm>
        </p:spPr>
        <p:txBody>
          <a:bodyPr/>
          <a:lstStyle>
            <a:lvl1pPr>
              <a:defRPr>
                <a:solidFill>
                  <a:schemeClr val="bg1"/>
                </a:solidFill>
              </a:defRPr>
            </a:lvl1pPr>
          </a:lstStyle>
          <a:p>
            <a:r>
              <a:rPr lang="en-US" dirty="0"/>
              <a:t>Title of Presentation </a:t>
            </a:r>
          </a:p>
        </p:txBody>
      </p:sp>
      <p:grpSp>
        <p:nvGrpSpPr>
          <p:cNvPr id="11" name="Group 10"/>
          <p:cNvGrpSpPr/>
          <p:nvPr userDrawn="1"/>
        </p:nvGrpSpPr>
        <p:grpSpPr>
          <a:xfrm>
            <a:off x="12257109" y="1155278"/>
            <a:ext cx="2010434" cy="4639777"/>
            <a:chOff x="12257109" y="1183875"/>
            <a:chExt cx="1740570" cy="3926920"/>
          </a:xfrm>
        </p:grpSpPr>
        <p:sp>
          <p:nvSpPr>
            <p:cNvPr id="12" name="TextBox 11"/>
            <p:cNvSpPr txBox="1"/>
            <p:nvPr userDrawn="1"/>
          </p:nvSpPr>
          <p:spPr>
            <a:xfrm>
              <a:off x="12257110" y="1183875"/>
              <a:ext cx="1740569" cy="390735"/>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TO CUSTOMIZE WITH</a:t>
              </a:r>
              <a:r>
                <a:rPr sz="1200" b="0" i="0" baseline="0" dirty="0">
                  <a:solidFill>
                    <a:schemeClr val="bg2"/>
                  </a:solidFill>
                  <a:latin typeface="Gotham Rounded Book" pitchFamily="2" charset="0"/>
                </a:rPr>
                <a:t> A NEW PICTURE</a:t>
              </a:r>
              <a:endParaRPr sz="1200" b="0" i="0" dirty="0">
                <a:solidFill>
                  <a:schemeClr val="bg2"/>
                </a:solidFill>
                <a:latin typeface="Gotham Rounded Book" pitchFamily="2"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Delete </a:t>
              </a:r>
              <a:r>
                <a:rPr sz="1200" b="0" i="0" baseline="0" dirty="0">
                  <a:solidFill>
                    <a:schemeClr val="bg2"/>
                  </a:solidFill>
                  <a:latin typeface="Gotham Rounded Book" pitchFamily="2" charset="0"/>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On the Insert tab, click</a:t>
              </a:r>
              <a:r>
                <a:rPr sz="1200" b="0" i="0" baseline="0" dirty="0">
                  <a:solidFill>
                    <a:schemeClr val="bg2"/>
                  </a:solidFill>
                  <a:latin typeface="Gotham Rounded Book" pitchFamily="2" charset="0"/>
                </a:rPr>
                <a:t> the Pictures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Navigate to the image you want to use and select Insert.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Resize the picture to fit the slide, as needed. Hold the Shift key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On the Home tab, click the Arrange button, then Send to Back so the photo is behind the </a:t>
              </a:r>
              <a:r>
                <a:rPr lang="en-US" sz="1200" b="0" i="0" baseline="0" dirty="0">
                  <a:solidFill>
                    <a:schemeClr val="bg2"/>
                  </a:solidFill>
                  <a:latin typeface="Gotham Rounded Book" pitchFamily="2" charset="0"/>
                </a:rPr>
                <a:t>logos, </a:t>
              </a:r>
              <a:r>
                <a:rPr sz="1200" b="0" i="0" baseline="0" dirty="0">
                  <a:solidFill>
                    <a:schemeClr val="bg2"/>
                  </a:solidFill>
                  <a:latin typeface="Gotham Rounded Book" pitchFamily="2" charset="0"/>
                </a:rPr>
                <a:t>text</a:t>
              </a:r>
              <a:r>
                <a:rPr lang="en-US" sz="1200" b="0" i="0" baseline="0" dirty="0">
                  <a:solidFill>
                    <a:schemeClr val="bg2"/>
                  </a:solidFill>
                  <a:latin typeface="Gotham Rounded Book" pitchFamily="2" charset="0"/>
                </a:rPr>
                <a:t>,</a:t>
              </a:r>
              <a:r>
                <a:rPr sz="1200" b="0" i="0" baseline="0" dirty="0">
                  <a:solidFill>
                    <a:schemeClr val="bg2"/>
                  </a:solidFill>
                  <a:latin typeface="Gotham Rounded Book" pitchFamily="2" charset="0"/>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Click the Reset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endParaRPr lang="en-US" dirty="0"/>
          </a:p>
        </p:txBody>
      </p:sp>
    </p:spTree>
    <p:extLst>
      <p:ext uri="{BB962C8B-B14F-4D97-AF65-F5344CB8AC3E}">
        <p14:creationId xmlns:p14="http://schemas.microsoft.com/office/powerpoint/2010/main" val="301562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uePurple_Divider slide">
    <p:bg>
      <p:bgPr>
        <a:gradFill>
          <a:gsLst>
            <a:gs pos="50000">
              <a:srgbClr val="3457A7"/>
            </a:gs>
            <a:gs pos="0">
              <a:schemeClr val="bg2"/>
            </a:gs>
            <a:gs pos="100000">
              <a:schemeClr val="accent6"/>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dirty="0"/>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a:xfrm>
            <a:off x="609600" y="6339245"/>
            <a:ext cx="2156039" cy="123111"/>
          </a:xfrm>
        </p:spPr>
        <p:txBody>
          <a:bodyPr/>
          <a:lstStyle>
            <a:lvl1pPr>
              <a:defRPr>
                <a:solidFill>
                  <a:schemeClr val="bg1"/>
                </a:solidFill>
              </a:defRPr>
            </a:lvl1pPr>
          </a:lstStyle>
          <a:p>
            <a:r>
              <a:rPr lang="en-US" dirty="0"/>
              <a:t>Title of Presentation</a:t>
            </a:r>
          </a:p>
        </p:txBody>
      </p:sp>
      <p:grpSp>
        <p:nvGrpSpPr>
          <p:cNvPr id="11" name="Group 10"/>
          <p:cNvGrpSpPr/>
          <p:nvPr userDrawn="1"/>
        </p:nvGrpSpPr>
        <p:grpSpPr>
          <a:xfrm>
            <a:off x="12257109" y="1155278"/>
            <a:ext cx="2010434" cy="4639777"/>
            <a:chOff x="12257109" y="1183875"/>
            <a:chExt cx="1740570" cy="3926920"/>
          </a:xfrm>
        </p:grpSpPr>
        <p:sp>
          <p:nvSpPr>
            <p:cNvPr id="12" name="TextBox 11"/>
            <p:cNvSpPr txBox="1"/>
            <p:nvPr userDrawn="1"/>
          </p:nvSpPr>
          <p:spPr>
            <a:xfrm>
              <a:off x="12257110" y="1183875"/>
              <a:ext cx="1740569" cy="390735"/>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TO CUSTOMIZE WITH</a:t>
              </a:r>
              <a:r>
                <a:rPr sz="1200" b="0" i="0" baseline="0" dirty="0">
                  <a:solidFill>
                    <a:schemeClr val="bg2"/>
                  </a:solidFill>
                  <a:latin typeface="Gotham Rounded Book" pitchFamily="2" charset="0"/>
                </a:rPr>
                <a:t> A NEW PICTURE</a:t>
              </a:r>
              <a:endParaRPr sz="1200" b="0" i="0" dirty="0">
                <a:solidFill>
                  <a:schemeClr val="bg2"/>
                </a:solidFill>
                <a:latin typeface="Gotham Rounded Book" pitchFamily="2"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Delete </a:t>
              </a:r>
              <a:r>
                <a:rPr sz="1200" b="0" i="0" baseline="0" dirty="0">
                  <a:solidFill>
                    <a:schemeClr val="bg2"/>
                  </a:solidFill>
                  <a:latin typeface="Gotham Rounded Book" pitchFamily="2" charset="0"/>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On the Insert tab, click</a:t>
              </a:r>
              <a:r>
                <a:rPr sz="1200" b="0" i="0" baseline="0" dirty="0">
                  <a:solidFill>
                    <a:schemeClr val="bg2"/>
                  </a:solidFill>
                  <a:latin typeface="Gotham Rounded Book" pitchFamily="2" charset="0"/>
                </a:rPr>
                <a:t> the Pictures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Navigate to the image you want to use and select Insert.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Resize the picture to fit the slide, as needed. Hold the Shift key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On the Home tab, click the Arrange button, then Send to Back so the photo is behind the </a:t>
              </a:r>
              <a:r>
                <a:rPr lang="en-US" sz="1200" b="0" i="0" baseline="0" dirty="0">
                  <a:solidFill>
                    <a:schemeClr val="bg2"/>
                  </a:solidFill>
                  <a:latin typeface="Gotham Rounded Book" pitchFamily="2" charset="0"/>
                </a:rPr>
                <a:t>logos, </a:t>
              </a:r>
              <a:r>
                <a:rPr sz="1200" b="0" i="0" baseline="0" dirty="0">
                  <a:solidFill>
                    <a:schemeClr val="bg2"/>
                  </a:solidFill>
                  <a:latin typeface="Gotham Rounded Book" pitchFamily="2" charset="0"/>
                </a:rPr>
                <a:t>text</a:t>
              </a:r>
              <a:r>
                <a:rPr lang="en-US" sz="1200" b="0" i="0" baseline="0" dirty="0">
                  <a:solidFill>
                    <a:schemeClr val="bg2"/>
                  </a:solidFill>
                  <a:latin typeface="Gotham Rounded Book" pitchFamily="2" charset="0"/>
                </a:rPr>
                <a:t>,</a:t>
              </a:r>
              <a:r>
                <a:rPr sz="1200" b="0" i="0" baseline="0" dirty="0">
                  <a:solidFill>
                    <a:schemeClr val="bg2"/>
                  </a:solidFill>
                  <a:latin typeface="Gotham Rounded Book" pitchFamily="2" charset="0"/>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Click the Reset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endParaRPr lang="en-US" dirty="0"/>
          </a:p>
        </p:txBody>
      </p:sp>
    </p:spTree>
    <p:extLst>
      <p:ext uri="{BB962C8B-B14F-4D97-AF65-F5344CB8AC3E}">
        <p14:creationId xmlns:p14="http://schemas.microsoft.com/office/powerpoint/2010/main" val="2601538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ueOrange_Divider slide">
    <p:bg>
      <p:bgPr>
        <a:gradFill>
          <a:gsLst>
            <a:gs pos="50000">
              <a:srgbClr val="7C8162"/>
            </a:gs>
            <a:gs pos="0">
              <a:schemeClr val="bg2"/>
            </a:gs>
            <a:gs pos="100000">
              <a:schemeClr val="accent3"/>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dirty="0"/>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a:xfrm>
            <a:off x="609600" y="6339245"/>
            <a:ext cx="2156039" cy="123111"/>
          </a:xfrm>
        </p:spPr>
        <p:txBody>
          <a:bodyPr/>
          <a:lstStyle>
            <a:lvl1pPr>
              <a:defRPr>
                <a:solidFill>
                  <a:schemeClr val="bg1"/>
                </a:solidFill>
              </a:defRPr>
            </a:lvl1pPr>
          </a:lstStyle>
          <a:p>
            <a:r>
              <a:rPr lang="en-US" dirty="0"/>
              <a:t>Title of Presentation</a:t>
            </a:r>
          </a:p>
        </p:txBody>
      </p:sp>
      <p:grpSp>
        <p:nvGrpSpPr>
          <p:cNvPr id="11" name="Group 10"/>
          <p:cNvGrpSpPr/>
          <p:nvPr userDrawn="1"/>
        </p:nvGrpSpPr>
        <p:grpSpPr>
          <a:xfrm>
            <a:off x="12257109" y="1155278"/>
            <a:ext cx="2010434" cy="4639777"/>
            <a:chOff x="12257109" y="1183875"/>
            <a:chExt cx="1740570" cy="3926920"/>
          </a:xfrm>
        </p:grpSpPr>
        <p:sp>
          <p:nvSpPr>
            <p:cNvPr id="12" name="TextBox 11"/>
            <p:cNvSpPr txBox="1"/>
            <p:nvPr userDrawn="1"/>
          </p:nvSpPr>
          <p:spPr>
            <a:xfrm>
              <a:off x="12257110" y="1183875"/>
              <a:ext cx="1740569" cy="390735"/>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TO CUSTOMIZE WITH</a:t>
              </a:r>
              <a:r>
                <a:rPr sz="1200" b="0" i="0" baseline="0" dirty="0">
                  <a:solidFill>
                    <a:schemeClr val="bg2"/>
                  </a:solidFill>
                  <a:latin typeface="Gotham Rounded Book" pitchFamily="2" charset="0"/>
                </a:rPr>
                <a:t> A NEW PICTURE</a:t>
              </a:r>
              <a:endParaRPr sz="1200" b="0" i="0" dirty="0">
                <a:solidFill>
                  <a:schemeClr val="bg2"/>
                </a:solidFill>
                <a:latin typeface="Gotham Rounded Book" pitchFamily="2"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Delete </a:t>
              </a:r>
              <a:r>
                <a:rPr sz="1200" b="0" i="0" baseline="0" dirty="0">
                  <a:solidFill>
                    <a:schemeClr val="bg2"/>
                  </a:solidFill>
                  <a:latin typeface="Gotham Rounded Book" pitchFamily="2" charset="0"/>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On the Insert tab, click</a:t>
              </a:r>
              <a:r>
                <a:rPr sz="1200" b="0" i="0" baseline="0" dirty="0">
                  <a:solidFill>
                    <a:schemeClr val="bg2"/>
                  </a:solidFill>
                  <a:latin typeface="Gotham Rounded Book" pitchFamily="2" charset="0"/>
                </a:rPr>
                <a:t> the Pictures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Navigate to the image you want to use and select Insert.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Resize the picture to fit the slide, as needed. Hold the Shift key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On the Home tab, click the Arrange button, then Send to Back so the photo is behind the </a:t>
              </a:r>
              <a:r>
                <a:rPr lang="en-US" sz="1200" b="0" i="0" baseline="0" dirty="0">
                  <a:solidFill>
                    <a:schemeClr val="bg2"/>
                  </a:solidFill>
                  <a:latin typeface="Gotham Rounded Book" pitchFamily="2" charset="0"/>
                </a:rPr>
                <a:t>logos, </a:t>
              </a:r>
              <a:r>
                <a:rPr sz="1200" b="0" i="0" baseline="0" dirty="0">
                  <a:solidFill>
                    <a:schemeClr val="bg2"/>
                  </a:solidFill>
                  <a:latin typeface="Gotham Rounded Book" pitchFamily="2" charset="0"/>
                </a:rPr>
                <a:t>text</a:t>
              </a:r>
              <a:r>
                <a:rPr lang="en-US" sz="1200" b="0" i="0" baseline="0" dirty="0">
                  <a:solidFill>
                    <a:schemeClr val="bg2"/>
                  </a:solidFill>
                  <a:latin typeface="Gotham Rounded Book" pitchFamily="2" charset="0"/>
                </a:rPr>
                <a:t>,</a:t>
              </a:r>
              <a:r>
                <a:rPr sz="1200" b="0" i="0" baseline="0" dirty="0">
                  <a:solidFill>
                    <a:schemeClr val="bg2"/>
                  </a:solidFill>
                  <a:latin typeface="Gotham Rounded Book" pitchFamily="2" charset="0"/>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Click the Reset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endParaRPr lang="en-US" dirty="0"/>
          </a:p>
        </p:txBody>
      </p:sp>
    </p:spTree>
    <p:extLst>
      <p:ext uri="{BB962C8B-B14F-4D97-AF65-F5344CB8AC3E}">
        <p14:creationId xmlns:p14="http://schemas.microsoft.com/office/powerpoint/2010/main" val="2027063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Agenda slide</a:t>
            </a:r>
          </a:p>
        </p:txBody>
      </p:sp>
      <p:sp>
        <p:nvSpPr>
          <p:cNvPr id="3" name="Footer Placeholder 2"/>
          <p:cNvSpPr>
            <a:spLocks noGrp="1"/>
          </p:cNvSpPr>
          <p:nvPr>
            <p:ph type="ftr" sz="quarter" idx="10"/>
          </p:nvPr>
        </p:nvSpPr>
        <p:spPr>
          <a:xfrm>
            <a:off x="609600" y="6339245"/>
            <a:ext cx="1184620" cy="123111"/>
          </a:xfrm>
        </p:spPr>
        <p:txBody>
          <a:bodyPr/>
          <a:lstStyle/>
          <a:p>
            <a:r>
              <a:rPr lang="en-US" dirty="0"/>
              <a:t>XI CLUSTERS </a:t>
            </a:r>
          </a:p>
        </p:txBody>
      </p:sp>
      <p:sp>
        <p:nvSpPr>
          <p:cNvPr id="4" name="Slide Number Placeholder 3"/>
          <p:cNvSpPr>
            <a:spLocks noGrp="1"/>
          </p:cNvSpPr>
          <p:nvPr>
            <p:ph type="sldNum" sz="quarter" idx="11"/>
          </p:nvPr>
        </p:nvSpPr>
        <p:spPr>
          <a:xfrm>
            <a:off x="11597278" y="393569"/>
            <a:ext cx="200376" cy="123111"/>
          </a:xfrm>
        </p:spPr>
        <p:txBody>
          <a:body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
        <p:nvSpPr>
          <p:cNvPr id="5" name="Text Placeholder 21"/>
          <p:cNvSpPr>
            <a:spLocks noGrp="1"/>
          </p:cNvSpPr>
          <p:nvPr>
            <p:ph type="body" sz="quarter" idx="12" hasCustomPrompt="1"/>
          </p:nvPr>
        </p:nvSpPr>
        <p:spPr>
          <a:xfrm>
            <a:off x="609600" y="13716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dirty="0"/>
              <a:t>1</a:t>
            </a:r>
          </a:p>
        </p:txBody>
      </p:sp>
      <p:sp>
        <p:nvSpPr>
          <p:cNvPr id="6" name="Text Placeholder 31"/>
          <p:cNvSpPr>
            <a:spLocks noGrp="1"/>
          </p:cNvSpPr>
          <p:nvPr>
            <p:ph type="body" sz="quarter" idx="17"/>
          </p:nvPr>
        </p:nvSpPr>
        <p:spPr>
          <a:xfrm>
            <a:off x="1809750" y="1371600"/>
            <a:ext cx="3638550" cy="914400"/>
          </a:xfrm>
        </p:spPr>
        <p:txBody>
          <a:bodyPr anchor="ctr"/>
          <a:lstStyle>
            <a:lvl1pPr marL="0" indent="0">
              <a:lnSpc>
                <a:spcPct val="100000"/>
              </a:lnSpc>
              <a:buNone/>
              <a:defRPr sz="2000">
                <a:solidFill>
                  <a:schemeClr val="tx1"/>
                </a:solidFill>
              </a:defRPr>
            </a:lvl1pPr>
          </a:lstStyle>
          <a:p>
            <a:pPr lvl="0"/>
            <a:r>
              <a:rPr lang="en-US" dirty="0"/>
              <a:t>Click to edit Master text styles</a:t>
            </a:r>
          </a:p>
        </p:txBody>
      </p:sp>
      <p:sp>
        <p:nvSpPr>
          <p:cNvPr id="7" name="Text Placeholder 21"/>
          <p:cNvSpPr>
            <a:spLocks noGrp="1"/>
          </p:cNvSpPr>
          <p:nvPr>
            <p:ph type="body" sz="quarter" idx="18" hasCustomPrompt="1"/>
          </p:nvPr>
        </p:nvSpPr>
        <p:spPr>
          <a:xfrm>
            <a:off x="6469380" y="13716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dirty="0"/>
              <a:t>5</a:t>
            </a:r>
          </a:p>
        </p:txBody>
      </p:sp>
      <p:sp>
        <p:nvSpPr>
          <p:cNvPr id="8" name="Text Placeholder 31"/>
          <p:cNvSpPr>
            <a:spLocks noGrp="1"/>
          </p:cNvSpPr>
          <p:nvPr>
            <p:ph type="body" sz="quarter" idx="19"/>
          </p:nvPr>
        </p:nvSpPr>
        <p:spPr>
          <a:xfrm>
            <a:off x="7669530" y="1371600"/>
            <a:ext cx="3638550" cy="914400"/>
          </a:xfrm>
        </p:spPr>
        <p:txBody>
          <a:bodyPr anchor="ctr"/>
          <a:lstStyle>
            <a:lvl1pPr marL="0" indent="0">
              <a:lnSpc>
                <a:spcPct val="100000"/>
              </a:lnSpc>
              <a:buNone/>
              <a:defRPr sz="2000">
                <a:solidFill>
                  <a:schemeClr val="tx1"/>
                </a:solidFill>
              </a:defRPr>
            </a:lvl1pPr>
          </a:lstStyle>
          <a:p>
            <a:pPr lvl="0"/>
            <a:r>
              <a:rPr lang="en-US" dirty="0"/>
              <a:t>Click to edit Master text styles</a:t>
            </a:r>
          </a:p>
        </p:txBody>
      </p:sp>
      <p:sp>
        <p:nvSpPr>
          <p:cNvPr id="9" name="Text Placeholder 21"/>
          <p:cNvSpPr>
            <a:spLocks noGrp="1"/>
          </p:cNvSpPr>
          <p:nvPr>
            <p:ph type="body" sz="quarter" idx="20" hasCustomPrompt="1"/>
          </p:nvPr>
        </p:nvSpPr>
        <p:spPr>
          <a:xfrm>
            <a:off x="609600" y="2616799"/>
            <a:ext cx="914400" cy="914400"/>
          </a:xfrm>
        </p:spPr>
        <p:txBody>
          <a:bodyPr anchor="ctr"/>
          <a:lstStyle>
            <a:lvl1pPr marL="0" indent="0" algn="ctr">
              <a:lnSpc>
                <a:spcPct val="100000"/>
              </a:lnSpc>
              <a:buNone/>
              <a:defRPr sz="5400">
                <a:solidFill>
                  <a:schemeClr val="accent1"/>
                </a:solidFill>
                <a:latin typeface="+mj-lt"/>
              </a:defRPr>
            </a:lvl1pPr>
          </a:lstStyle>
          <a:p>
            <a:pPr lvl="0"/>
            <a:r>
              <a:rPr lang="en-US" dirty="0"/>
              <a:t>2</a:t>
            </a:r>
          </a:p>
        </p:txBody>
      </p:sp>
      <p:sp>
        <p:nvSpPr>
          <p:cNvPr id="10" name="Text Placeholder 31"/>
          <p:cNvSpPr>
            <a:spLocks noGrp="1"/>
          </p:cNvSpPr>
          <p:nvPr>
            <p:ph type="body" sz="quarter" idx="21"/>
          </p:nvPr>
        </p:nvSpPr>
        <p:spPr>
          <a:xfrm>
            <a:off x="1809750" y="2616799"/>
            <a:ext cx="3638550" cy="914400"/>
          </a:xfrm>
        </p:spPr>
        <p:txBody>
          <a:bodyPr anchor="ctr"/>
          <a:lstStyle>
            <a:lvl1pPr marL="0" indent="0">
              <a:lnSpc>
                <a:spcPct val="100000"/>
              </a:lnSpc>
              <a:buNone/>
              <a:defRPr sz="2000">
                <a:solidFill>
                  <a:schemeClr val="tx1"/>
                </a:solidFill>
              </a:defRPr>
            </a:lvl1pPr>
          </a:lstStyle>
          <a:p>
            <a:pPr lvl="0"/>
            <a:r>
              <a:rPr lang="en-US" dirty="0"/>
              <a:t>Click to edit Master text styles</a:t>
            </a:r>
          </a:p>
        </p:txBody>
      </p:sp>
      <p:sp>
        <p:nvSpPr>
          <p:cNvPr id="11" name="Text Placeholder 21"/>
          <p:cNvSpPr>
            <a:spLocks noGrp="1"/>
          </p:cNvSpPr>
          <p:nvPr>
            <p:ph type="body" sz="quarter" idx="22" hasCustomPrompt="1"/>
          </p:nvPr>
        </p:nvSpPr>
        <p:spPr>
          <a:xfrm>
            <a:off x="6469380" y="2616799"/>
            <a:ext cx="914400" cy="914400"/>
          </a:xfrm>
        </p:spPr>
        <p:txBody>
          <a:bodyPr anchor="ctr"/>
          <a:lstStyle>
            <a:lvl1pPr marL="0" indent="0" algn="ctr">
              <a:lnSpc>
                <a:spcPct val="100000"/>
              </a:lnSpc>
              <a:buNone/>
              <a:defRPr sz="5400">
                <a:solidFill>
                  <a:schemeClr val="accent1"/>
                </a:solidFill>
                <a:latin typeface="+mj-lt"/>
              </a:defRPr>
            </a:lvl1pPr>
          </a:lstStyle>
          <a:p>
            <a:pPr lvl="0"/>
            <a:r>
              <a:rPr lang="en-US" dirty="0"/>
              <a:t>6</a:t>
            </a:r>
          </a:p>
        </p:txBody>
      </p:sp>
      <p:sp>
        <p:nvSpPr>
          <p:cNvPr id="12" name="Text Placeholder 31"/>
          <p:cNvSpPr>
            <a:spLocks noGrp="1"/>
          </p:cNvSpPr>
          <p:nvPr>
            <p:ph type="body" sz="quarter" idx="23"/>
          </p:nvPr>
        </p:nvSpPr>
        <p:spPr>
          <a:xfrm>
            <a:off x="7669530" y="2616799"/>
            <a:ext cx="3638550" cy="914400"/>
          </a:xfrm>
        </p:spPr>
        <p:txBody>
          <a:bodyPr anchor="ctr"/>
          <a:lstStyle>
            <a:lvl1pPr marL="0" indent="0">
              <a:lnSpc>
                <a:spcPct val="100000"/>
              </a:lnSpc>
              <a:buNone/>
              <a:defRPr sz="2000">
                <a:solidFill>
                  <a:schemeClr val="tx1"/>
                </a:solidFill>
              </a:defRPr>
            </a:lvl1pPr>
          </a:lstStyle>
          <a:p>
            <a:pPr lvl="0"/>
            <a:r>
              <a:rPr lang="en-US" dirty="0"/>
              <a:t>Click to edit Master text styles</a:t>
            </a:r>
          </a:p>
        </p:txBody>
      </p:sp>
      <p:sp>
        <p:nvSpPr>
          <p:cNvPr id="13" name="Text Placeholder 21"/>
          <p:cNvSpPr>
            <a:spLocks noGrp="1"/>
          </p:cNvSpPr>
          <p:nvPr>
            <p:ph type="body" sz="quarter" idx="24" hasCustomPrompt="1"/>
          </p:nvPr>
        </p:nvSpPr>
        <p:spPr>
          <a:xfrm>
            <a:off x="609600" y="3861998"/>
            <a:ext cx="914400" cy="914400"/>
          </a:xfrm>
        </p:spPr>
        <p:txBody>
          <a:bodyPr anchor="ctr"/>
          <a:lstStyle>
            <a:lvl1pPr marL="0" indent="0" algn="ctr">
              <a:lnSpc>
                <a:spcPct val="100000"/>
              </a:lnSpc>
              <a:buNone/>
              <a:defRPr sz="5400">
                <a:solidFill>
                  <a:schemeClr val="accent1"/>
                </a:solidFill>
                <a:latin typeface="+mj-lt"/>
              </a:defRPr>
            </a:lvl1pPr>
          </a:lstStyle>
          <a:p>
            <a:pPr lvl="0"/>
            <a:r>
              <a:rPr lang="en-US" dirty="0"/>
              <a:t>3</a:t>
            </a:r>
          </a:p>
        </p:txBody>
      </p:sp>
      <p:sp>
        <p:nvSpPr>
          <p:cNvPr id="14" name="Text Placeholder 31"/>
          <p:cNvSpPr>
            <a:spLocks noGrp="1"/>
          </p:cNvSpPr>
          <p:nvPr>
            <p:ph type="body" sz="quarter" idx="25"/>
          </p:nvPr>
        </p:nvSpPr>
        <p:spPr>
          <a:xfrm>
            <a:off x="1809750" y="3861998"/>
            <a:ext cx="3638550" cy="914400"/>
          </a:xfrm>
        </p:spPr>
        <p:txBody>
          <a:bodyPr anchor="ctr"/>
          <a:lstStyle>
            <a:lvl1pPr marL="0" indent="0">
              <a:lnSpc>
                <a:spcPct val="100000"/>
              </a:lnSpc>
              <a:buNone/>
              <a:defRPr sz="2000">
                <a:solidFill>
                  <a:schemeClr val="tx1"/>
                </a:solidFill>
              </a:defRPr>
            </a:lvl1pPr>
          </a:lstStyle>
          <a:p>
            <a:pPr lvl="0"/>
            <a:r>
              <a:rPr lang="en-US" dirty="0"/>
              <a:t>Click to edit Master text styles</a:t>
            </a:r>
          </a:p>
        </p:txBody>
      </p:sp>
      <p:sp>
        <p:nvSpPr>
          <p:cNvPr id="15" name="Text Placeholder 21"/>
          <p:cNvSpPr>
            <a:spLocks noGrp="1"/>
          </p:cNvSpPr>
          <p:nvPr>
            <p:ph type="body" sz="quarter" idx="26" hasCustomPrompt="1"/>
          </p:nvPr>
        </p:nvSpPr>
        <p:spPr>
          <a:xfrm>
            <a:off x="6469380" y="3861998"/>
            <a:ext cx="914400" cy="914400"/>
          </a:xfrm>
        </p:spPr>
        <p:txBody>
          <a:bodyPr anchor="ctr"/>
          <a:lstStyle>
            <a:lvl1pPr marL="0" indent="0" algn="ctr">
              <a:lnSpc>
                <a:spcPct val="100000"/>
              </a:lnSpc>
              <a:buNone/>
              <a:defRPr sz="5400">
                <a:solidFill>
                  <a:schemeClr val="accent1"/>
                </a:solidFill>
                <a:latin typeface="+mj-lt"/>
              </a:defRPr>
            </a:lvl1pPr>
          </a:lstStyle>
          <a:p>
            <a:pPr lvl="0"/>
            <a:r>
              <a:rPr lang="en-US" dirty="0"/>
              <a:t>7</a:t>
            </a:r>
          </a:p>
        </p:txBody>
      </p:sp>
      <p:sp>
        <p:nvSpPr>
          <p:cNvPr id="16" name="Text Placeholder 31"/>
          <p:cNvSpPr>
            <a:spLocks noGrp="1"/>
          </p:cNvSpPr>
          <p:nvPr>
            <p:ph type="body" sz="quarter" idx="27"/>
          </p:nvPr>
        </p:nvSpPr>
        <p:spPr>
          <a:xfrm>
            <a:off x="7669530" y="3861998"/>
            <a:ext cx="3638550" cy="914400"/>
          </a:xfrm>
        </p:spPr>
        <p:txBody>
          <a:bodyPr anchor="ctr"/>
          <a:lstStyle>
            <a:lvl1pPr marL="0" indent="0">
              <a:lnSpc>
                <a:spcPct val="100000"/>
              </a:lnSpc>
              <a:buNone/>
              <a:defRPr sz="2000">
                <a:solidFill>
                  <a:schemeClr val="tx1"/>
                </a:solidFill>
              </a:defRPr>
            </a:lvl1pPr>
          </a:lstStyle>
          <a:p>
            <a:pPr lvl="0"/>
            <a:r>
              <a:rPr lang="en-US" dirty="0"/>
              <a:t>Click to edit Master text styles</a:t>
            </a:r>
          </a:p>
        </p:txBody>
      </p:sp>
      <p:sp>
        <p:nvSpPr>
          <p:cNvPr id="17" name="Text Placeholder 21"/>
          <p:cNvSpPr>
            <a:spLocks noGrp="1"/>
          </p:cNvSpPr>
          <p:nvPr>
            <p:ph type="body" sz="quarter" idx="28" hasCustomPrompt="1"/>
          </p:nvPr>
        </p:nvSpPr>
        <p:spPr>
          <a:xfrm>
            <a:off x="609600" y="5107197"/>
            <a:ext cx="914400" cy="914400"/>
          </a:xfrm>
        </p:spPr>
        <p:txBody>
          <a:bodyPr anchor="ctr"/>
          <a:lstStyle>
            <a:lvl1pPr marL="0" indent="0" algn="ctr">
              <a:lnSpc>
                <a:spcPct val="100000"/>
              </a:lnSpc>
              <a:buNone/>
              <a:defRPr sz="5400">
                <a:solidFill>
                  <a:schemeClr val="accent1"/>
                </a:solidFill>
                <a:latin typeface="+mj-lt"/>
              </a:defRPr>
            </a:lvl1pPr>
          </a:lstStyle>
          <a:p>
            <a:pPr lvl="0"/>
            <a:r>
              <a:rPr lang="en-US" dirty="0"/>
              <a:t>4</a:t>
            </a:r>
          </a:p>
        </p:txBody>
      </p:sp>
      <p:sp>
        <p:nvSpPr>
          <p:cNvPr id="18" name="Text Placeholder 31"/>
          <p:cNvSpPr>
            <a:spLocks noGrp="1"/>
          </p:cNvSpPr>
          <p:nvPr>
            <p:ph type="body" sz="quarter" idx="29"/>
          </p:nvPr>
        </p:nvSpPr>
        <p:spPr>
          <a:xfrm>
            <a:off x="1809750" y="5107197"/>
            <a:ext cx="3638550" cy="914400"/>
          </a:xfrm>
        </p:spPr>
        <p:txBody>
          <a:bodyPr anchor="ctr"/>
          <a:lstStyle>
            <a:lvl1pPr marL="0" indent="0">
              <a:lnSpc>
                <a:spcPct val="100000"/>
              </a:lnSpc>
              <a:buNone/>
              <a:defRPr sz="2000">
                <a:solidFill>
                  <a:schemeClr val="tx1"/>
                </a:solidFill>
              </a:defRPr>
            </a:lvl1pPr>
          </a:lstStyle>
          <a:p>
            <a:pPr lvl="0"/>
            <a:r>
              <a:rPr lang="en-US" dirty="0"/>
              <a:t>Click to edit Master text styles</a:t>
            </a:r>
          </a:p>
        </p:txBody>
      </p:sp>
      <p:sp>
        <p:nvSpPr>
          <p:cNvPr id="19" name="Text Placeholder 21"/>
          <p:cNvSpPr>
            <a:spLocks noGrp="1"/>
          </p:cNvSpPr>
          <p:nvPr>
            <p:ph type="body" sz="quarter" idx="30" hasCustomPrompt="1"/>
          </p:nvPr>
        </p:nvSpPr>
        <p:spPr>
          <a:xfrm>
            <a:off x="6469380" y="5107197"/>
            <a:ext cx="914400" cy="914400"/>
          </a:xfrm>
        </p:spPr>
        <p:txBody>
          <a:bodyPr anchor="ctr"/>
          <a:lstStyle>
            <a:lvl1pPr marL="0" indent="0" algn="ctr">
              <a:lnSpc>
                <a:spcPct val="100000"/>
              </a:lnSpc>
              <a:buNone/>
              <a:defRPr sz="5400">
                <a:solidFill>
                  <a:schemeClr val="accent1"/>
                </a:solidFill>
                <a:latin typeface="+mj-lt"/>
              </a:defRPr>
            </a:lvl1pPr>
          </a:lstStyle>
          <a:p>
            <a:pPr lvl="0"/>
            <a:r>
              <a:rPr lang="en-US" dirty="0"/>
              <a:t>8</a:t>
            </a:r>
          </a:p>
        </p:txBody>
      </p:sp>
      <p:sp>
        <p:nvSpPr>
          <p:cNvPr id="20" name="Text Placeholder 31"/>
          <p:cNvSpPr>
            <a:spLocks noGrp="1"/>
          </p:cNvSpPr>
          <p:nvPr>
            <p:ph type="body" sz="quarter" idx="31"/>
          </p:nvPr>
        </p:nvSpPr>
        <p:spPr>
          <a:xfrm>
            <a:off x="7669530" y="5107197"/>
            <a:ext cx="3638550" cy="914400"/>
          </a:xfrm>
        </p:spPr>
        <p:txBody>
          <a:bodyPr anchor="ctr"/>
          <a:lstStyle>
            <a:lvl1pPr marL="0" indent="0">
              <a:lnSpc>
                <a:spcPct val="100000"/>
              </a:lnSpc>
              <a:buNone/>
              <a:defRPr sz="20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727144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ueGreen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flip="none" rotWithShape="1">
            <a:gsLst>
              <a:gs pos="50000">
                <a:srgbClr val="5A906C"/>
              </a:gs>
              <a:gs pos="0">
                <a:schemeClr val="bg2"/>
              </a:gs>
              <a:gs pos="100000">
                <a:srgbClr val="B0D23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otham Rounded Book" pitchFamily="2" charset="0"/>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Title of Presentation | Confidential</a:t>
            </a:r>
          </a:p>
        </p:txBody>
      </p:sp>
      <p:sp>
        <p:nvSpPr>
          <p:cNvPr id="4" name="Slide Number Placeholder 3"/>
          <p:cNvSpPr>
            <a:spLocks noGrp="1"/>
          </p:cNvSpPr>
          <p:nvPr>
            <p:ph type="sldNum" sz="quarter" idx="11"/>
          </p:nvPr>
        </p:nvSpPr>
        <p:spPr>
          <a:xfrm>
            <a:off x="11597278" y="393569"/>
            <a:ext cx="200376" cy="123111"/>
          </a:xfrm>
        </p:spPr>
        <p:txBody>
          <a:body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dirty="0"/>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dirty="0"/>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dirty="0"/>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dirty="0"/>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dirty="0"/>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1"/>
                </a:solidFill>
                <a:latin typeface="+mj-lt"/>
              </a:defRPr>
            </a:lvl1pPr>
          </a:lstStyle>
          <a:p>
            <a:pPr lvl="0"/>
            <a:r>
              <a:rPr lang="en-US" dirty="0"/>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chemeClr val="tx1"/>
                </a:solidFill>
              </a:defRPr>
            </a:lvl1pPr>
          </a:lstStyle>
          <a:p>
            <a:pPr lvl="0"/>
            <a:r>
              <a:rPr lang="en-US" dirty="0"/>
              <a:t>Click to 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chemeClr val="tx1"/>
                </a:solidFill>
              </a:defRPr>
            </a:lvl1pPr>
          </a:lstStyle>
          <a:p>
            <a:pPr lvl="0"/>
            <a:r>
              <a:rPr lang="en-US" dirty="0"/>
              <a:t>Click to 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chemeClr val="tx1"/>
                </a:solidFill>
              </a:defRPr>
            </a:lvl1pPr>
          </a:lstStyle>
          <a:p>
            <a:pPr lvl="0"/>
            <a:r>
              <a:rPr lang="en-US" dirty="0"/>
              <a:t>Click to 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chemeClr val="tx1"/>
                </a:solidFill>
              </a:defRPr>
            </a:lvl1pPr>
          </a:lstStyle>
          <a:p>
            <a:pPr lvl="0"/>
            <a:r>
              <a:rPr lang="en-US" dirty="0"/>
              <a:t>Click to 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366682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ueTeal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50000">
                <a:srgbClr val="0381C2"/>
              </a:gs>
              <a:gs pos="0">
                <a:schemeClr val="bg2"/>
              </a:gs>
              <a:gs pos="100000">
                <a:schemeClr val="accent5"/>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dirty="0">
              <a:solidFill>
                <a:schemeClr val="bg1"/>
              </a:solidFill>
              <a:latin typeface="Gotham Rounded Book" pitchFamily="2" charset="0"/>
            </a:endParaRPr>
          </a:p>
        </p:txBody>
      </p:sp>
      <p:sp>
        <p:nvSpPr>
          <p:cNvPr id="3" name="Footer Placeholder 2"/>
          <p:cNvSpPr>
            <a:spLocks noGrp="1"/>
          </p:cNvSpPr>
          <p:nvPr>
            <p:ph type="ftr" sz="quarter" idx="10"/>
          </p:nvPr>
        </p:nvSpPr>
        <p:spPr>
          <a:xfrm>
            <a:off x="609600" y="6339245"/>
            <a:ext cx="2596865" cy="123111"/>
          </a:xfrm>
        </p:spPr>
        <p:txBody>
          <a:bodyPr/>
          <a:lstStyle>
            <a:lvl1pPr>
              <a:defRPr>
                <a:solidFill>
                  <a:schemeClr val="bg1"/>
                </a:solidFill>
              </a:defRPr>
            </a:lvl1pPr>
          </a:lstStyle>
          <a:p>
            <a:r>
              <a:rPr lang="en-US" dirty="0"/>
              <a:t>XI Clusters | Confidential</a:t>
            </a:r>
          </a:p>
        </p:txBody>
      </p:sp>
      <p:sp>
        <p:nvSpPr>
          <p:cNvPr id="4" name="Slide Number Placeholder 3"/>
          <p:cNvSpPr>
            <a:spLocks noGrp="1"/>
          </p:cNvSpPr>
          <p:nvPr>
            <p:ph type="sldNum" sz="quarter" idx="11"/>
          </p:nvPr>
        </p:nvSpPr>
        <p:spPr>
          <a:xfrm>
            <a:off x="11597278" y="393569"/>
            <a:ext cx="200376" cy="123111"/>
          </a:xfrm>
        </p:spPr>
        <p:txBody>
          <a:body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dirty="0"/>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2"/>
                </a:solidFill>
                <a:latin typeface="+mj-lt"/>
              </a:defRPr>
            </a:lvl1pPr>
          </a:lstStyle>
          <a:p>
            <a:pPr lvl="0"/>
            <a:r>
              <a:rPr lang="en-US" dirty="0"/>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2"/>
                </a:solidFill>
                <a:latin typeface="+mj-lt"/>
              </a:defRPr>
            </a:lvl1pPr>
          </a:lstStyle>
          <a:p>
            <a:pPr lvl="0"/>
            <a:r>
              <a:rPr lang="en-US" dirty="0"/>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2"/>
                </a:solidFill>
                <a:latin typeface="+mj-lt"/>
              </a:defRPr>
            </a:lvl1pPr>
          </a:lstStyle>
          <a:p>
            <a:pPr lvl="0"/>
            <a:r>
              <a:rPr lang="en-US" dirty="0"/>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2"/>
                </a:solidFill>
                <a:latin typeface="+mj-lt"/>
              </a:defRPr>
            </a:lvl1pPr>
          </a:lstStyle>
          <a:p>
            <a:pPr lvl="0"/>
            <a:r>
              <a:rPr lang="en-US" dirty="0"/>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2"/>
                </a:solidFill>
                <a:latin typeface="+mj-lt"/>
              </a:defRPr>
            </a:lvl1pPr>
          </a:lstStyle>
          <a:p>
            <a:pPr lvl="0"/>
            <a:r>
              <a:rPr lang="en-US" dirty="0"/>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Tree>
    <p:extLst>
      <p:ext uri="{BB962C8B-B14F-4D97-AF65-F5344CB8AC3E}">
        <p14:creationId xmlns:p14="http://schemas.microsoft.com/office/powerpoint/2010/main" val="2484549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urpleTeal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50000">
                <a:srgbClr val="348AC7"/>
              </a:gs>
              <a:gs pos="0">
                <a:schemeClr val="accent6"/>
              </a:gs>
              <a:gs pos="100000">
                <a:schemeClr val="accent5"/>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dirty="0">
              <a:solidFill>
                <a:schemeClr val="bg1"/>
              </a:solidFill>
              <a:latin typeface="Gotham Rounded Book" pitchFamily="2" charset="0"/>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Title of Presentation | Confidential</a:t>
            </a:r>
          </a:p>
        </p:txBody>
      </p:sp>
      <p:sp>
        <p:nvSpPr>
          <p:cNvPr id="4" name="Slide Number Placeholder 3"/>
          <p:cNvSpPr>
            <a:spLocks noGrp="1"/>
          </p:cNvSpPr>
          <p:nvPr>
            <p:ph type="sldNum" sz="quarter" idx="11"/>
          </p:nvPr>
        </p:nvSpPr>
        <p:spPr>
          <a:xfrm>
            <a:off x="11597278" y="393569"/>
            <a:ext cx="200376" cy="123111"/>
          </a:xfrm>
        </p:spPr>
        <p:txBody>
          <a:body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dirty="0"/>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5"/>
                </a:solidFill>
                <a:latin typeface="+mj-lt"/>
              </a:defRPr>
            </a:lvl1pPr>
          </a:lstStyle>
          <a:p>
            <a:pPr lvl="0"/>
            <a:r>
              <a:rPr lang="en-US" dirty="0"/>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5"/>
                </a:solidFill>
                <a:latin typeface="+mj-lt"/>
              </a:defRPr>
            </a:lvl1pPr>
          </a:lstStyle>
          <a:p>
            <a:pPr lvl="0"/>
            <a:r>
              <a:rPr lang="en-US" dirty="0"/>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5"/>
                </a:solidFill>
                <a:latin typeface="+mj-lt"/>
              </a:defRPr>
            </a:lvl1pPr>
          </a:lstStyle>
          <a:p>
            <a:pPr lvl="0"/>
            <a:r>
              <a:rPr lang="en-US" dirty="0"/>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5"/>
                </a:solidFill>
                <a:latin typeface="+mj-lt"/>
              </a:defRPr>
            </a:lvl1pPr>
          </a:lstStyle>
          <a:p>
            <a:pPr lvl="0"/>
            <a:r>
              <a:rPr lang="en-US" dirty="0"/>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5"/>
                </a:solidFill>
                <a:latin typeface="+mj-lt"/>
              </a:defRPr>
            </a:lvl1pPr>
          </a:lstStyle>
          <a:p>
            <a:pPr lvl="0"/>
            <a:r>
              <a:rPr lang="en-US" dirty="0"/>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Tree>
    <p:extLst>
      <p:ext uri="{BB962C8B-B14F-4D97-AF65-F5344CB8AC3E}">
        <p14:creationId xmlns:p14="http://schemas.microsoft.com/office/powerpoint/2010/main" val="3901764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eenOrange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0">
                <a:schemeClr val="accent5"/>
              </a:gs>
              <a:gs pos="50000">
                <a:srgbClr val="7B9082"/>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dirty="0">
              <a:solidFill>
                <a:schemeClr val="bg1"/>
              </a:solidFill>
              <a:latin typeface="Gotham Rounded Book" pitchFamily="2" charset="0"/>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Title of Presentation | Confidential</a:t>
            </a:r>
          </a:p>
        </p:txBody>
      </p:sp>
      <p:sp>
        <p:nvSpPr>
          <p:cNvPr id="4" name="Slide Number Placeholder 3"/>
          <p:cNvSpPr>
            <a:spLocks noGrp="1"/>
          </p:cNvSpPr>
          <p:nvPr>
            <p:ph type="sldNum" sz="quarter" idx="11"/>
          </p:nvPr>
        </p:nvSpPr>
        <p:spPr>
          <a:xfrm>
            <a:off x="11597278" y="393569"/>
            <a:ext cx="200376" cy="123111"/>
          </a:xfrm>
        </p:spPr>
        <p:txBody>
          <a:body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dirty="0"/>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4"/>
                </a:solidFill>
                <a:latin typeface="+mj-lt"/>
              </a:defRPr>
            </a:lvl1pPr>
          </a:lstStyle>
          <a:p>
            <a:pPr lvl="0"/>
            <a:r>
              <a:rPr lang="en-US" dirty="0"/>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4"/>
                </a:solidFill>
                <a:latin typeface="+mj-lt"/>
              </a:defRPr>
            </a:lvl1pPr>
          </a:lstStyle>
          <a:p>
            <a:pPr lvl="0"/>
            <a:r>
              <a:rPr lang="en-US" dirty="0"/>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4"/>
                </a:solidFill>
                <a:latin typeface="+mj-lt"/>
              </a:defRPr>
            </a:lvl1pPr>
          </a:lstStyle>
          <a:p>
            <a:pPr lvl="0"/>
            <a:r>
              <a:rPr lang="en-US" dirty="0"/>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4"/>
                </a:solidFill>
                <a:latin typeface="+mj-lt"/>
              </a:defRPr>
            </a:lvl1pPr>
          </a:lstStyle>
          <a:p>
            <a:pPr lvl="0"/>
            <a:r>
              <a:rPr lang="en-US" dirty="0"/>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4"/>
                </a:solidFill>
                <a:latin typeface="+mj-lt"/>
              </a:defRPr>
            </a:lvl1pPr>
          </a:lstStyle>
          <a:p>
            <a:pPr lvl="0"/>
            <a:r>
              <a:rPr lang="en-US" dirty="0"/>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Tree>
    <p:extLst>
      <p:ext uri="{BB962C8B-B14F-4D97-AF65-F5344CB8AC3E}">
        <p14:creationId xmlns:p14="http://schemas.microsoft.com/office/powerpoint/2010/main" val="408793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ueTeal_Title slide">
    <p:bg>
      <p:bgPr>
        <a:gradFill>
          <a:gsLst>
            <a:gs pos="0">
              <a:schemeClr val="bg2"/>
            </a:gs>
            <a:gs pos="50000">
              <a:srgbClr val="0381C2"/>
            </a:gs>
            <a:gs pos="100000">
              <a:schemeClr val="accent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dirty="0"/>
              <a:t>Title of </a:t>
            </a:r>
            <a:br>
              <a:rPr lang="en-US" dirty="0"/>
            </a:br>
            <a:r>
              <a:rPr lang="en-US" dirty="0"/>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 Confidential</a:t>
            </a:r>
          </a:p>
        </p:txBody>
      </p:sp>
      <p:grpSp>
        <p:nvGrpSpPr>
          <p:cNvPr id="35" name="Group 34"/>
          <p:cNvGrpSpPr/>
          <p:nvPr userDrawn="1"/>
        </p:nvGrpSpPr>
        <p:grpSpPr>
          <a:xfrm>
            <a:off x="12257109" y="1155278"/>
            <a:ext cx="2010434" cy="4639777"/>
            <a:chOff x="12257109" y="1183875"/>
            <a:chExt cx="1740570" cy="3926920"/>
          </a:xfrm>
        </p:grpSpPr>
        <p:sp>
          <p:nvSpPr>
            <p:cNvPr id="36" name="TextBox 35"/>
            <p:cNvSpPr txBox="1"/>
            <p:nvPr userDrawn="1"/>
          </p:nvSpPr>
          <p:spPr>
            <a:xfrm>
              <a:off x="12257110" y="1183875"/>
              <a:ext cx="1740569" cy="390735"/>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TO CUSTOMIZE WITH</a:t>
              </a:r>
              <a:r>
                <a:rPr sz="1200" b="0" i="0" baseline="0" dirty="0">
                  <a:solidFill>
                    <a:schemeClr val="bg2"/>
                  </a:solidFill>
                  <a:latin typeface="Gotham Rounded Book" pitchFamily="2" charset="0"/>
                </a:rPr>
                <a:t> A NEW PICTURE</a:t>
              </a:r>
              <a:endParaRPr sz="1200" b="0" i="0" dirty="0">
                <a:solidFill>
                  <a:schemeClr val="bg2"/>
                </a:solidFill>
                <a:latin typeface="Gotham Rounded Book" pitchFamily="2" charset="0"/>
              </a:endParaRPr>
            </a:p>
          </p:txBody>
        </p:sp>
        <p:sp>
          <p:nvSpPr>
            <p:cNvPr id="37" name="TextBox 36"/>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Delete </a:t>
              </a:r>
              <a:r>
                <a:rPr sz="1200" b="0" i="0" baseline="0" dirty="0">
                  <a:solidFill>
                    <a:schemeClr val="bg2"/>
                  </a:solidFill>
                  <a:latin typeface="Gotham Rounded Book" pitchFamily="2" charset="0"/>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On the Insert tab, click</a:t>
              </a:r>
              <a:r>
                <a:rPr sz="1200" b="0" i="0" baseline="0" dirty="0">
                  <a:solidFill>
                    <a:schemeClr val="bg2"/>
                  </a:solidFill>
                  <a:latin typeface="Gotham Rounded Book" pitchFamily="2" charset="0"/>
                </a:rPr>
                <a:t> the Pictures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Navigate to the image you want to use and select Insert.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Resize the picture to fit the slide, as needed. Hold the Shift key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On the Home tab, click the Arrange button, then Send to Back so the photo is behind the </a:t>
              </a:r>
              <a:r>
                <a:rPr lang="en-US" sz="1200" b="0" i="0" baseline="0" dirty="0">
                  <a:solidFill>
                    <a:schemeClr val="bg2"/>
                  </a:solidFill>
                  <a:latin typeface="Gotham Rounded Book" pitchFamily="2" charset="0"/>
                </a:rPr>
                <a:t>logos, </a:t>
              </a:r>
              <a:r>
                <a:rPr sz="1200" b="0" i="0" baseline="0" dirty="0">
                  <a:solidFill>
                    <a:schemeClr val="bg2"/>
                  </a:solidFill>
                  <a:latin typeface="Gotham Rounded Book" pitchFamily="2" charset="0"/>
                </a:rPr>
                <a:t>text</a:t>
              </a:r>
              <a:r>
                <a:rPr lang="en-US" sz="1200" b="0" i="0" baseline="0" dirty="0">
                  <a:solidFill>
                    <a:schemeClr val="bg2"/>
                  </a:solidFill>
                  <a:latin typeface="Gotham Rounded Book" pitchFamily="2" charset="0"/>
                </a:rPr>
                <a:t>,</a:t>
              </a:r>
              <a:r>
                <a:rPr sz="1200" b="0" i="0" baseline="0" dirty="0">
                  <a:solidFill>
                    <a:schemeClr val="bg2"/>
                  </a:solidFill>
                  <a:latin typeface="Gotham Rounded Book" pitchFamily="2" charset="0"/>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Click the Reset button to reapply the Layout</a:t>
              </a:r>
            </a:p>
          </p:txBody>
        </p:sp>
      </p:grpSp>
      <p:sp>
        <p:nvSpPr>
          <p:cNvPr id="38"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endParaRPr lang="en-US" dirty="0"/>
          </a:p>
        </p:txBody>
      </p:sp>
    </p:spTree>
    <p:extLst>
      <p:ext uri="{BB962C8B-B14F-4D97-AF65-F5344CB8AC3E}">
        <p14:creationId xmlns:p14="http://schemas.microsoft.com/office/powerpoint/2010/main" val="3182813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urpleOrange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50000">
                <a:srgbClr val="AC6766"/>
              </a:gs>
              <a:gs pos="0">
                <a:schemeClr val="accent6"/>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dirty="0">
              <a:solidFill>
                <a:schemeClr val="bg1"/>
              </a:solidFill>
              <a:latin typeface="Gotham Rounded Book" pitchFamily="2" charset="0"/>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Title of Presentation | Confidential</a:t>
            </a:r>
          </a:p>
        </p:txBody>
      </p:sp>
      <p:sp>
        <p:nvSpPr>
          <p:cNvPr id="4" name="Slide Number Placeholder 3"/>
          <p:cNvSpPr>
            <a:spLocks noGrp="1"/>
          </p:cNvSpPr>
          <p:nvPr>
            <p:ph type="sldNum" sz="quarter" idx="11"/>
          </p:nvPr>
        </p:nvSpPr>
        <p:spPr>
          <a:xfrm>
            <a:off x="11597278" y="393569"/>
            <a:ext cx="200376" cy="123111"/>
          </a:xfrm>
        </p:spPr>
        <p:txBody>
          <a:body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dirty="0"/>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6"/>
                </a:solidFill>
                <a:latin typeface="+mj-lt"/>
              </a:defRPr>
            </a:lvl1pPr>
          </a:lstStyle>
          <a:p>
            <a:pPr lvl="0"/>
            <a:r>
              <a:rPr lang="en-US" dirty="0"/>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6"/>
                </a:solidFill>
                <a:latin typeface="+mj-lt"/>
              </a:defRPr>
            </a:lvl1pPr>
          </a:lstStyle>
          <a:p>
            <a:pPr lvl="0"/>
            <a:r>
              <a:rPr lang="en-US" dirty="0"/>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6"/>
                </a:solidFill>
                <a:latin typeface="+mj-lt"/>
              </a:defRPr>
            </a:lvl1pPr>
          </a:lstStyle>
          <a:p>
            <a:pPr lvl="0"/>
            <a:r>
              <a:rPr lang="en-US" dirty="0"/>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6"/>
                </a:solidFill>
                <a:latin typeface="+mj-lt"/>
              </a:defRPr>
            </a:lvl1pPr>
          </a:lstStyle>
          <a:p>
            <a:pPr lvl="0"/>
            <a:r>
              <a:rPr lang="en-US" dirty="0"/>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6"/>
                </a:solidFill>
                <a:latin typeface="+mj-lt"/>
              </a:defRPr>
            </a:lvl1pPr>
          </a:lstStyle>
          <a:p>
            <a:pPr lvl="0"/>
            <a:r>
              <a:rPr lang="en-US" dirty="0"/>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Tree>
    <p:extLst>
      <p:ext uri="{BB962C8B-B14F-4D97-AF65-F5344CB8AC3E}">
        <p14:creationId xmlns:p14="http://schemas.microsoft.com/office/powerpoint/2010/main" val="323750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uePurple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50000">
                <a:srgbClr val="3457A7"/>
              </a:gs>
              <a:gs pos="0">
                <a:schemeClr val="bg2"/>
              </a:gs>
              <a:gs pos="100000">
                <a:schemeClr val="accent6"/>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dirty="0">
              <a:solidFill>
                <a:schemeClr val="bg1"/>
              </a:solidFill>
              <a:latin typeface="Gotham Rounded Book" pitchFamily="2" charset="0"/>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Title of Presentation | Confidential</a:t>
            </a:r>
          </a:p>
        </p:txBody>
      </p:sp>
      <p:sp>
        <p:nvSpPr>
          <p:cNvPr id="4" name="Slide Number Placeholder 3"/>
          <p:cNvSpPr>
            <a:spLocks noGrp="1"/>
          </p:cNvSpPr>
          <p:nvPr>
            <p:ph type="sldNum" sz="quarter" idx="11"/>
          </p:nvPr>
        </p:nvSpPr>
        <p:spPr>
          <a:xfrm>
            <a:off x="11597278" y="393569"/>
            <a:ext cx="200376" cy="123111"/>
          </a:xfrm>
        </p:spPr>
        <p:txBody>
          <a:body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dirty="0"/>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bg2"/>
                </a:solidFill>
                <a:latin typeface="+mj-lt"/>
              </a:defRPr>
            </a:lvl1pPr>
          </a:lstStyle>
          <a:p>
            <a:pPr lvl="0"/>
            <a:r>
              <a:rPr lang="en-US" dirty="0"/>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bg2"/>
                </a:solidFill>
                <a:latin typeface="+mj-lt"/>
              </a:defRPr>
            </a:lvl1pPr>
          </a:lstStyle>
          <a:p>
            <a:pPr lvl="0"/>
            <a:r>
              <a:rPr lang="en-US" dirty="0"/>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bg2"/>
                </a:solidFill>
                <a:latin typeface="+mj-lt"/>
              </a:defRPr>
            </a:lvl1pPr>
          </a:lstStyle>
          <a:p>
            <a:pPr lvl="0"/>
            <a:r>
              <a:rPr lang="en-US" dirty="0"/>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bg2"/>
                </a:solidFill>
                <a:latin typeface="+mj-lt"/>
              </a:defRPr>
            </a:lvl1pPr>
          </a:lstStyle>
          <a:p>
            <a:pPr lvl="0"/>
            <a:r>
              <a:rPr lang="en-US" dirty="0"/>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bg2"/>
                </a:solidFill>
                <a:latin typeface="+mj-lt"/>
              </a:defRPr>
            </a:lvl1pPr>
          </a:lstStyle>
          <a:p>
            <a:pPr lvl="0"/>
            <a:r>
              <a:rPr lang="en-US" dirty="0"/>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Tree>
    <p:extLst>
      <p:ext uri="{BB962C8B-B14F-4D97-AF65-F5344CB8AC3E}">
        <p14:creationId xmlns:p14="http://schemas.microsoft.com/office/powerpoint/2010/main" val="614515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ueOrange_Agenda">
    <p:spTree>
      <p:nvGrpSpPr>
        <p:cNvPr id="1" name=""/>
        <p:cNvGrpSpPr/>
        <p:nvPr/>
      </p:nvGrpSpPr>
      <p:grpSpPr>
        <a:xfrm>
          <a:off x="0" y="0"/>
          <a:ext cx="0" cy="0"/>
          <a:chOff x="0" y="0"/>
          <a:chExt cx="0" cy="0"/>
        </a:xfrm>
      </p:grpSpPr>
      <p:sp>
        <p:nvSpPr>
          <p:cNvPr id="20" name="Rectangle 19"/>
          <p:cNvSpPr/>
          <p:nvPr userDrawn="1"/>
        </p:nvSpPr>
        <p:spPr>
          <a:xfrm>
            <a:off x="-4132" y="0"/>
            <a:ext cx="5223832" cy="6858000"/>
          </a:xfrm>
          <a:prstGeom prst="rect">
            <a:avLst/>
          </a:prstGeom>
          <a:gradFill>
            <a:gsLst>
              <a:gs pos="50000">
                <a:srgbClr val="7C8162"/>
              </a:gs>
              <a:gs pos="0">
                <a:schemeClr val="bg2"/>
              </a:gs>
              <a:gs pos="100000">
                <a:schemeClr val="accent3"/>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dirty="0">
              <a:solidFill>
                <a:schemeClr val="bg1"/>
              </a:solidFill>
              <a:latin typeface="Gotham Rounded Book" pitchFamily="2" charset="0"/>
            </a:endParaRP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Title of Presentation | Confidential</a:t>
            </a:r>
          </a:p>
        </p:txBody>
      </p:sp>
      <p:sp>
        <p:nvSpPr>
          <p:cNvPr id="4" name="Slide Number Placeholder 3"/>
          <p:cNvSpPr>
            <a:spLocks noGrp="1"/>
          </p:cNvSpPr>
          <p:nvPr>
            <p:ph type="sldNum" sz="quarter" idx="11"/>
          </p:nvPr>
        </p:nvSpPr>
        <p:spPr>
          <a:xfrm>
            <a:off x="11597278" y="393569"/>
            <a:ext cx="200376" cy="123111"/>
          </a:xfrm>
        </p:spPr>
        <p:txBody>
          <a:body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grpSp>
        <p:nvGrpSpPr>
          <p:cNvPr id="5" name="Group 4">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6"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7"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8"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19" name="Title 18"/>
          <p:cNvSpPr>
            <a:spLocks noGrp="1"/>
          </p:cNvSpPr>
          <p:nvPr>
            <p:ph type="title" hasCustomPrompt="1"/>
          </p:nvPr>
        </p:nvSpPr>
        <p:spPr>
          <a:xfrm>
            <a:off x="609599" y="3121224"/>
            <a:ext cx="3632405" cy="615553"/>
          </a:xfrm>
        </p:spPr>
        <p:txBody>
          <a:bodyPr anchor="ctr"/>
          <a:lstStyle>
            <a:lvl1pPr>
              <a:defRPr>
                <a:solidFill>
                  <a:schemeClr val="bg1"/>
                </a:solidFill>
              </a:defRPr>
            </a:lvl1pPr>
          </a:lstStyle>
          <a:p>
            <a:r>
              <a:rPr lang="en-US" dirty="0"/>
              <a:t>Agenda slide</a:t>
            </a:r>
          </a:p>
        </p:txBody>
      </p:sp>
      <p:sp>
        <p:nvSpPr>
          <p:cNvPr id="22" name="Text Placeholder 21"/>
          <p:cNvSpPr>
            <a:spLocks noGrp="1"/>
          </p:cNvSpPr>
          <p:nvPr>
            <p:ph type="body" sz="quarter" idx="12" hasCustomPrompt="1"/>
          </p:nvPr>
        </p:nvSpPr>
        <p:spPr>
          <a:xfrm>
            <a:off x="5753100" y="762000"/>
            <a:ext cx="914400" cy="914400"/>
          </a:xfrm>
        </p:spPr>
        <p:txBody>
          <a:bodyPr anchor="ctr"/>
          <a:lstStyle>
            <a:lvl1pPr marL="0" indent="0" algn="ctr">
              <a:lnSpc>
                <a:spcPct val="100000"/>
              </a:lnSpc>
              <a:buNone/>
              <a:defRPr sz="5400">
                <a:solidFill>
                  <a:schemeClr val="accent3"/>
                </a:solidFill>
                <a:latin typeface="+mj-lt"/>
              </a:defRPr>
            </a:lvl1pPr>
          </a:lstStyle>
          <a:p>
            <a:pPr lvl="0"/>
            <a:r>
              <a:rPr lang="en-US" dirty="0"/>
              <a:t>1</a:t>
            </a:r>
          </a:p>
        </p:txBody>
      </p:sp>
      <p:sp>
        <p:nvSpPr>
          <p:cNvPr id="23" name="Text Placeholder 21"/>
          <p:cNvSpPr>
            <a:spLocks noGrp="1"/>
          </p:cNvSpPr>
          <p:nvPr>
            <p:ph type="body" sz="quarter" idx="13" hasCustomPrompt="1"/>
          </p:nvPr>
        </p:nvSpPr>
        <p:spPr>
          <a:xfrm>
            <a:off x="5753100" y="1866900"/>
            <a:ext cx="914400" cy="914400"/>
          </a:xfrm>
        </p:spPr>
        <p:txBody>
          <a:bodyPr anchor="ctr"/>
          <a:lstStyle>
            <a:lvl1pPr marL="0" indent="0" algn="ctr">
              <a:lnSpc>
                <a:spcPct val="100000"/>
              </a:lnSpc>
              <a:buNone/>
              <a:defRPr sz="5400">
                <a:solidFill>
                  <a:schemeClr val="accent3"/>
                </a:solidFill>
                <a:latin typeface="+mj-lt"/>
              </a:defRPr>
            </a:lvl1pPr>
          </a:lstStyle>
          <a:p>
            <a:pPr lvl="0"/>
            <a:r>
              <a:rPr lang="en-US" dirty="0"/>
              <a:t>2</a:t>
            </a:r>
          </a:p>
        </p:txBody>
      </p:sp>
      <p:sp>
        <p:nvSpPr>
          <p:cNvPr id="24" name="Text Placeholder 21"/>
          <p:cNvSpPr>
            <a:spLocks noGrp="1"/>
          </p:cNvSpPr>
          <p:nvPr>
            <p:ph type="body" sz="quarter" idx="14" hasCustomPrompt="1"/>
          </p:nvPr>
        </p:nvSpPr>
        <p:spPr>
          <a:xfrm>
            <a:off x="5753100" y="2971800"/>
            <a:ext cx="914400" cy="914400"/>
          </a:xfrm>
        </p:spPr>
        <p:txBody>
          <a:bodyPr anchor="ctr"/>
          <a:lstStyle>
            <a:lvl1pPr marL="0" indent="0" algn="ctr">
              <a:lnSpc>
                <a:spcPct val="100000"/>
              </a:lnSpc>
              <a:buNone/>
              <a:defRPr sz="5400">
                <a:solidFill>
                  <a:schemeClr val="accent3"/>
                </a:solidFill>
                <a:latin typeface="+mj-lt"/>
              </a:defRPr>
            </a:lvl1pPr>
          </a:lstStyle>
          <a:p>
            <a:pPr lvl="0"/>
            <a:r>
              <a:rPr lang="en-US" dirty="0"/>
              <a:t>3</a:t>
            </a:r>
          </a:p>
        </p:txBody>
      </p:sp>
      <p:sp>
        <p:nvSpPr>
          <p:cNvPr id="25" name="Text Placeholder 21"/>
          <p:cNvSpPr>
            <a:spLocks noGrp="1"/>
          </p:cNvSpPr>
          <p:nvPr>
            <p:ph type="body" sz="quarter" idx="15" hasCustomPrompt="1"/>
          </p:nvPr>
        </p:nvSpPr>
        <p:spPr>
          <a:xfrm>
            <a:off x="5753100" y="4076700"/>
            <a:ext cx="914400" cy="914400"/>
          </a:xfrm>
        </p:spPr>
        <p:txBody>
          <a:bodyPr anchor="ctr"/>
          <a:lstStyle>
            <a:lvl1pPr marL="0" indent="0" algn="ctr">
              <a:lnSpc>
                <a:spcPct val="100000"/>
              </a:lnSpc>
              <a:buNone/>
              <a:defRPr sz="5400">
                <a:solidFill>
                  <a:schemeClr val="accent3"/>
                </a:solidFill>
                <a:latin typeface="+mj-lt"/>
              </a:defRPr>
            </a:lvl1pPr>
          </a:lstStyle>
          <a:p>
            <a:pPr lvl="0"/>
            <a:r>
              <a:rPr lang="en-US" dirty="0"/>
              <a:t>4</a:t>
            </a:r>
          </a:p>
        </p:txBody>
      </p:sp>
      <p:sp>
        <p:nvSpPr>
          <p:cNvPr id="26" name="Text Placeholder 21"/>
          <p:cNvSpPr>
            <a:spLocks noGrp="1"/>
          </p:cNvSpPr>
          <p:nvPr>
            <p:ph type="body" sz="quarter" idx="16" hasCustomPrompt="1"/>
          </p:nvPr>
        </p:nvSpPr>
        <p:spPr>
          <a:xfrm>
            <a:off x="5753100" y="5181600"/>
            <a:ext cx="914400" cy="914400"/>
          </a:xfrm>
        </p:spPr>
        <p:txBody>
          <a:bodyPr anchor="ctr"/>
          <a:lstStyle>
            <a:lvl1pPr marL="0" indent="0" algn="ctr">
              <a:lnSpc>
                <a:spcPct val="100000"/>
              </a:lnSpc>
              <a:buNone/>
              <a:defRPr sz="5400">
                <a:solidFill>
                  <a:schemeClr val="accent3"/>
                </a:solidFill>
                <a:latin typeface="+mj-lt"/>
              </a:defRPr>
            </a:lvl1pPr>
          </a:lstStyle>
          <a:p>
            <a:pPr lvl="0"/>
            <a:r>
              <a:rPr lang="en-US" dirty="0"/>
              <a:t>5</a:t>
            </a:r>
          </a:p>
        </p:txBody>
      </p:sp>
      <p:sp>
        <p:nvSpPr>
          <p:cNvPr id="32" name="Text Placeholder 31"/>
          <p:cNvSpPr>
            <a:spLocks noGrp="1"/>
          </p:cNvSpPr>
          <p:nvPr>
            <p:ph type="body" sz="quarter" idx="17"/>
          </p:nvPr>
        </p:nvSpPr>
        <p:spPr>
          <a:xfrm>
            <a:off x="6953250" y="7620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3" name="Text Placeholder 31"/>
          <p:cNvSpPr>
            <a:spLocks noGrp="1"/>
          </p:cNvSpPr>
          <p:nvPr>
            <p:ph type="body" sz="quarter" idx="18"/>
          </p:nvPr>
        </p:nvSpPr>
        <p:spPr>
          <a:xfrm>
            <a:off x="6953250" y="18669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4" name="Text Placeholder 31"/>
          <p:cNvSpPr>
            <a:spLocks noGrp="1"/>
          </p:cNvSpPr>
          <p:nvPr>
            <p:ph type="body" sz="quarter" idx="19"/>
          </p:nvPr>
        </p:nvSpPr>
        <p:spPr>
          <a:xfrm>
            <a:off x="6953250" y="29718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5" name="Text Placeholder 31"/>
          <p:cNvSpPr>
            <a:spLocks noGrp="1"/>
          </p:cNvSpPr>
          <p:nvPr>
            <p:ph type="body" sz="quarter" idx="20"/>
          </p:nvPr>
        </p:nvSpPr>
        <p:spPr>
          <a:xfrm>
            <a:off x="6953250" y="40767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
        <p:nvSpPr>
          <p:cNvPr id="36" name="Text Placeholder 31"/>
          <p:cNvSpPr>
            <a:spLocks noGrp="1"/>
          </p:cNvSpPr>
          <p:nvPr>
            <p:ph type="body" sz="quarter" idx="21"/>
          </p:nvPr>
        </p:nvSpPr>
        <p:spPr>
          <a:xfrm>
            <a:off x="6953250" y="5181600"/>
            <a:ext cx="4629150" cy="914400"/>
          </a:xfrm>
        </p:spPr>
        <p:txBody>
          <a:bodyPr anchor="ctr"/>
          <a:lstStyle>
            <a:lvl1pPr marL="0" indent="0">
              <a:lnSpc>
                <a:spcPct val="100000"/>
              </a:lnSpc>
              <a:buNone/>
              <a:defRPr sz="2000">
                <a:solidFill>
                  <a:srgbClr val="1E1E1E"/>
                </a:solidFill>
              </a:defRPr>
            </a:lvl1pPr>
          </a:lstStyle>
          <a:p>
            <a:pPr lvl="0"/>
            <a:r>
              <a:rPr lang="en-US" dirty="0"/>
              <a:t>Click to edit Master text styles</a:t>
            </a:r>
          </a:p>
        </p:txBody>
      </p:sp>
    </p:spTree>
    <p:extLst>
      <p:ext uri="{BB962C8B-B14F-4D97-AF65-F5344CB8AC3E}">
        <p14:creationId xmlns:p14="http://schemas.microsoft.com/office/powerpoint/2010/main" val="3242545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Paragraph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09600" y="6339245"/>
            <a:ext cx="2596865" cy="123111"/>
          </a:xfrm>
        </p:spPr>
        <p:txBody>
          <a:bodyPr/>
          <a:lstStyle/>
          <a:p>
            <a:r>
              <a:rPr lang="en-US" dirty="0"/>
              <a:t>Xi clusters | Confidential</a:t>
            </a:r>
          </a:p>
        </p:txBody>
      </p:sp>
      <p:sp>
        <p:nvSpPr>
          <p:cNvPr id="7" name="Slide Number Placeholder 5"/>
          <p:cNvSpPr>
            <a:spLocks noGrp="1"/>
          </p:cNvSpPr>
          <p:nvPr>
            <p:ph type="sldNum" sz="quarter" idx="4"/>
          </p:nvPr>
        </p:nvSpPr>
        <p:spPr>
          <a:xfrm>
            <a:off x="11597278" y="393569"/>
            <a:ext cx="20037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Tree>
    <p:extLst>
      <p:ext uri="{BB962C8B-B14F-4D97-AF65-F5344CB8AC3E}">
        <p14:creationId xmlns:p14="http://schemas.microsoft.com/office/powerpoint/2010/main" val="337545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agraph slid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609600" y="1371600"/>
            <a:ext cx="109728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Sub-title goes here</a:t>
            </a:r>
          </a:p>
        </p:txBody>
      </p:sp>
      <p:sp>
        <p:nvSpPr>
          <p:cNvPr id="5" name="Footer Placeholder 4"/>
          <p:cNvSpPr>
            <a:spLocks noGrp="1"/>
          </p:cNvSpPr>
          <p:nvPr>
            <p:ph type="ftr" sz="quarter" idx="11"/>
          </p:nvPr>
        </p:nvSpPr>
        <p:spPr>
          <a:xfrm>
            <a:off x="609600" y="6339245"/>
            <a:ext cx="2596865" cy="123111"/>
          </a:xfrm>
        </p:spPr>
        <p:txBody>
          <a:bodyPr/>
          <a:lstStyle/>
          <a:p>
            <a:r>
              <a:rPr lang="en-US" dirty="0"/>
              <a:t>Xi clusters | Confidential</a:t>
            </a:r>
          </a:p>
        </p:txBody>
      </p:sp>
      <p:sp>
        <p:nvSpPr>
          <p:cNvPr id="8" name="Content Placeholder 2"/>
          <p:cNvSpPr>
            <a:spLocks noGrp="1"/>
          </p:cNvSpPr>
          <p:nvPr>
            <p:ph idx="13"/>
          </p:nvPr>
        </p:nvSpPr>
        <p:spPr>
          <a:xfrm>
            <a:off x="609600" y="2464399"/>
            <a:ext cx="10972800" cy="3631601"/>
          </a:xfrm>
        </p:spPr>
        <p:txBody>
          <a:bodyPr/>
          <a:lstStyle>
            <a:lvl1pPr marL="0" indent="0">
              <a:buNone/>
              <a:defRPr>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1597278" y="393569"/>
            <a:ext cx="20037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Tree>
    <p:extLst>
      <p:ext uri="{BB962C8B-B14F-4D97-AF65-F5344CB8AC3E}">
        <p14:creationId xmlns:p14="http://schemas.microsoft.com/office/powerpoint/2010/main" val="993487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ragraph slide with two columns layou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09600" y="6339245"/>
            <a:ext cx="2596865" cy="123111"/>
          </a:xfrm>
        </p:spPr>
        <p:txBody>
          <a:bodyPr/>
          <a:lstStyle/>
          <a:p>
            <a:r>
              <a:rPr lang="en-US" dirty="0"/>
              <a:t>Xi clusters | Confidential</a:t>
            </a:r>
          </a:p>
        </p:txBody>
      </p:sp>
      <p:sp>
        <p:nvSpPr>
          <p:cNvPr id="8" name="Content Placeholder 2"/>
          <p:cNvSpPr>
            <a:spLocks noGrp="1"/>
          </p:cNvSpPr>
          <p:nvPr>
            <p:ph idx="13" hasCustomPrompt="1"/>
          </p:nvPr>
        </p:nvSpPr>
        <p:spPr>
          <a:xfrm>
            <a:off x="609600" y="2512923"/>
            <a:ext cx="5120640" cy="270843"/>
          </a:xfrm>
        </p:spPr>
        <p:txBody>
          <a:bodyPr wrap="square">
            <a:spAutoFit/>
          </a:bodyPr>
          <a:lstStyle>
            <a:lvl1pPr marL="0" indent="0">
              <a:buNone/>
              <a:defRPr sz="1600" b="0" i="0" baseline="0">
                <a:solidFill>
                  <a:srgbClr val="76787A"/>
                </a:solidFill>
                <a:latin typeface="Gotham Rounded Book"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10" name="Content Placeholder 2"/>
          <p:cNvSpPr>
            <a:spLocks noGrp="1"/>
          </p:cNvSpPr>
          <p:nvPr>
            <p:ph idx="14"/>
          </p:nvPr>
        </p:nvSpPr>
        <p:spPr>
          <a:xfrm>
            <a:off x="609600" y="2914559"/>
            <a:ext cx="5120640" cy="3181442"/>
          </a:xfrm>
        </p:spPr>
        <p:txBody>
          <a:bodyPr/>
          <a:lstStyle>
            <a:lvl1pPr marL="0" indent="0">
              <a:buNone/>
              <a:defRPr sz="16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22" name="Content Placeholder 2"/>
          <p:cNvSpPr>
            <a:spLocks noGrp="1"/>
          </p:cNvSpPr>
          <p:nvPr>
            <p:ph idx="15" hasCustomPrompt="1"/>
          </p:nvPr>
        </p:nvSpPr>
        <p:spPr>
          <a:xfrm>
            <a:off x="609600" y="1371600"/>
            <a:ext cx="109728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Sub-title goes here</a:t>
            </a:r>
          </a:p>
        </p:txBody>
      </p:sp>
      <p:sp>
        <p:nvSpPr>
          <p:cNvPr id="26" name="Content Placeholder 2"/>
          <p:cNvSpPr>
            <a:spLocks noGrp="1"/>
          </p:cNvSpPr>
          <p:nvPr>
            <p:ph idx="16" hasCustomPrompt="1"/>
          </p:nvPr>
        </p:nvSpPr>
        <p:spPr>
          <a:xfrm>
            <a:off x="6481448" y="2512923"/>
            <a:ext cx="5120640" cy="270843"/>
          </a:xfrm>
        </p:spPr>
        <p:txBody>
          <a:bodyPr wrap="square">
            <a:spAutoFit/>
          </a:bodyPr>
          <a:lstStyle>
            <a:lvl1pPr marL="0" indent="0">
              <a:buNone/>
              <a:defRPr sz="1600" b="0" i="0" baseline="0">
                <a:solidFill>
                  <a:srgbClr val="76787A"/>
                </a:solidFill>
                <a:latin typeface="Gotham Rounded Book"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27" name="Content Placeholder 2"/>
          <p:cNvSpPr>
            <a:spLocks noGrp="1"/>
          </p:cNvSpPr>
          <p:nvPr>
            <p:ph idx="17"/>
          </p:nvPr>
        </p:nvSpPr>
        <p:spPr>
          <a:xfrm>
            <a:off x="6481448" y="2914559"/>
            <a:ext cx="5120640" cy="3181442"/>
          </a:xfrm>
        </p:spPr>
        <p:txBody>
          <a:bodyPr/>
          <a:lstStyle>
            <a:lvl1pPr marL="0" indent="0">
              <a:buNone/>
              <a:defRPr sz="16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30" name="Slide Number Placeholder 5"/>
          <p:cNvSpPr>
            <a:spLocks noGrp="1"/>
          </p:cNvSpPr>
          <p:nvPr>
            <p:ph type="sldNum" sz="quarter" idx="4"/>
          </p:nvPr>
        </p:nvSpPr>
        <p:spPr>
          <a:xfrm>
            <a:off x="11597278" y="393569"/>
            <a:ext cx="20037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Tree>
    <p:extLst>
      <p:ext uri="{BB962C8B-B14F-4D97-AF65-F5344CB8AC3E}">
        <p14:creationId xmlns:p14="http://schemas.microsoft.com/office/powerpoint/2010/main" val="379086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Paragraph slide with image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387148"/>
            <a:ext cx="5181600" cy="1231106"/>
          </a:xfrm>
        </p:spPr>
        <p:txBody>
          <a:bodyPr/>
          <a:lstStyle>
            <a:lvl1pPr>
              <a:defRPr sz="4000"/>
            </a:lvl1pPr>
          </a:lstStyle>
          <a:p>
            <a:r>
              <a:rPr lang="en-US"/>
              <a:t>Click to edit Master title style</a:t>
            </a:r>
          </a:p>
        </p:txBody>
      </p:sp>
      <p:sp>
        <p:nvSpPr>
          <p:cNvPr id="3" name="Content Placeholder 2"/>
          <p:cNvSpPr>
            <a:spLocks noGrp="1"/>
          </p:cNvSpPr>
          <p:nvPr>
            <p:ph idx="1" hasCustomPrompt="1"/>
          </p:nvPr>
        </p:nvSpPr>
        <p:spPr>
          <a:xfrm>
            <a:off x="609600" y="1972163"/>
            <a:ext cx="51816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Sub-title goes here</a:t>
            </a:r>
          </a:p>
        </p:txBody>
      </p:sp>
      <p:sp>
        <p:nvSpPr>
          <p:cNvPr id="5" name="Footer Placeholder 4"/>
          <p:cNvSpPr>
            <a:spLocks noGrp="1"/>
          </p:cNvSpPr>
          <p:nvPr>
            <p:ph type="ftr" sz="quarter" idx="11"/>
          </p:nvPr>
        </p:nvSpPr>
        <p:spPr/>
        <p:txBody>
          <a:bodyPr/>
          <a:lstStyle/>
          <a:p>
            <a:r>
              <a:rPr lang="en-US" dirty="0"/>
              <a:t>Title of Presentation | Confidential</a:t>
            </a:r>
          </a:p>
        </p:txBody>
      </p:sp>
      <p:sp>
        <p:nvSpPr>
          <p:cNvPr id="8" name="Content Placeholder 2"/>
          <p:cNvSpPr>
            <a:spLocks noGrp="1"/>
          </p:cNvSpPr>
          <p:nvPr>
            <p:ph idx="13" hasCustomPrompt="1"/>
          </p:nvPr>
        </p:nvSpPr>
        <p:spPr>
          <a:xfrm>
            <a:off x="609600" y="3113155"/>
            <a:ext cx="5181600" cy="270843"/>
          </a:xfrm>
        </p:spPr>
        <p:txBody>
          <a:bodyPr wrap="square">
            <a:spAutoFit/>
          </a:bodyPr>
          <a:lstStyle>
            <a:lvl1pPr marL="0" indent="0">
              <a:buNone/>
              <a:defRPr sz="1600" b="0" i="0" baseline="0">
                <a:solidFill>
                  <a:srgbClr val="76787A"/>
                </a:solidFill>
                <a:latin typeface="Gotham Rounded Book"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10" name="Content Placeholder 2"/>
          <p:cNvSpPr>
            <a:spLocks noGrp="1"/>
          </p:cNvSpPr>
          <p:nvPr>
            <p:ph idx="14"/>
          </p:nvPr>
        </p:nvSpPr>
        <p:spPr>
          <a:xfrm>
            <a:off x="609600" y="3514790"/>
            <a:ext cx="5181600" cy="2587695"/>
          </a:xfrm>
        </p:spPr>
        <p:txBody>
          <a:bodyPr/>
          <a:lstStyle>
            <a:lvl1pPr marL="0" indent="0">
              <a:buNone/>
              <a:defRPr sz="16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grpSp>
        <p:nvGrpSpPr>
          <p:cNvPr id="12" name="Group 11"/>
          <p:cNvGrpSpPr/>
          <p:nvPr userDrawn="1"/>
        </p:nvGrpSpPr>
        <p:grpSpPr>
          <a:xfrm>
            <a:off x="12257109" y="1155278"/>
            <a:ext cx="2010434" cy="4639777"/>
            <a:chOff x="12257109" y="1183875"/>
            <a:chExt cx="1740570" cy="3926920"/>
          </a:xfrm>
        </p:grpSpPr>
        <p:sp>
          <p:nvSpPr>
            <p:cNvPr id="13" name="TextBox 12"/>
            <p:cNvSpPr txBox="1"/>
            <p:nvPr userDrawn="1"/>
          </p:nvSpPr>
          <p:spPr>
            <a:xfrm>
              <a:off x="12257110" y="1183875"/>
              <a:ext cx="1740569" cy="390735"/>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TO CUSTOMIZE WITH</a:t>
              </a:r>
              <a:r>
                <a:rPr sz="1200" b="0" i="0" baseline="0" dirty="0">
                  <a:solidFill>
                    <a:schemeClr val="bg2"/>
                  </a:solidFill>
                  <a:latin typeface="Gotham Rounded Book" pitchFamily="2" charset="0"/>
                </a:rPr>
                <a:t> A NEW PICTURE</a:t>
              </a:r>
              <a:endParaRPr sz="1200" b="0" i="0" dirty="0">
                <a:solidFill>
                  <a:schemeClr val="bg2"/>
                </a:solidFill>
                <a:latin typeface="Gotham Rounded Book" pitchFamily="2" charset="0"/>
              </a:endParaRPr>
            </a:p>
          </p:txBody>
        </p:sp>
        <p:sp>
          <p:nvSpPr>
            <p:cNvPr id="14" name="TextBox 13"/>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Delete </a:t>
              </a:r>
              <a:r>
                <a:rPr sz="1200" b="0" i="0" baseline="0" dirty="0">
                  <a:solidFill>
                    <a:schemeClr val="bg2"/>
                  </a:solidFill>
                  <a:latin typeface="Gotham Rounded Book" pitchFamily="2" charset="0"/>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On the Insert tab, click</a:t>
              </a:r>
              <a:r>
                <a:rPr sz="1200" b="0" i="0" baseline="0" dirty="0">
                  <a:solidFill>
                    <a:schemeClr val="bg2"/>
                  </a:solidFill>
                  <a:latin typeface="Gotham Rounded Book" pitchFamily="2" charset="0"/>
                </a:rPr>
                <a:t> the Pictures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Navigate to the image you want to use and select Insert.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Resize the picture to fit the slide, as needed. Hold the Shift key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On the Home tab, click the Arrange button, then Send to Back so the photo is behind the </a:t>
              </a:r>
              <a:r>
                <a:rPr lang="en-US" sz="1200" b="0" i="0" baseline="0" dirty="0">
                  <a:solidFill>
                    <a:schemeClr val="bg2"/>
                  </a:solidFill>
                  <a:latin typeface="Gotham Rounded Book" pitchFamily="2" charset="0"/>
                </a:rPr>
                <a:t>logos, </a:t>
              </a:r>
              <a:r>
                <a:rPr sz="1200" b="0" i="0" baseline="0" dirty="0">
                  <a:solidFill>
                    <a:schemeClr val="bg2"/>
                  </a:solidFill>
                  <a:latin typeface="Gotham Rounded Book" pitchFamily="2" charset="0"/>
                </a:rPr>
                <a:t>text</a:t>
              </a:r>
              <a:r>
                <a:rPr lang="en-US" sz="1200" b="0" i="0" baseline="0" dirty="0">
                  <a:solidFill>
                    <a:schemeClr val="bg2"/>
                  </a:solidFill>
                  <a:latin typeface="Gotham Rounded Book" pitchFamily="2" charset="0"/>
                </a:rPr>
                <a:t>,</a:t>
              </a:r>
              <a:r>
                <a:rPr sz="1200" b="0" i="0" baseline="0" dirty="0">
                  <a:solidFill>
                    <a:schemeClr val="bg2"/>
                  </a:solidFill>
                  <a:latin typeface="Gotham Rounded Book" pitchFamily="2" charset="0"/>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Click the Reset button to reapply the Layout</a:t>
              </a:r>
            </a:p>
          </p:txBody>
        </p:sp>
      </p:grpSp>
      <p:sp>
        <p:nvSpPr>
          <p:cNvPr id="15" name="Picture Placeholder 39"/>
          <p:cNvSpPr>
            <a:spLocks noGrp="1"/>
          </p:cNvSpPr>
          <p:nvPr>
            <p:ph type="pic" sz="quarter" idx="10"/>
          </p:nvPr>
        </p:nvSpPr>
        <p:spPr>
          <a:xfrm>
            <a:off x="6092952" y="71998"/>
            <a:ext cx="6099048" cy="6786001"/>
          </a:xfrm>
        </p:spPr>
        <p:txBody>
          <a:bodyPr bIns="1097280" anchor="ctr"/>
          <a:lstStyle>
            <a:lvl1pPr marL="0" indent="0" algn="ctr">
              <a:buNone/>
              <a:defRPr sz="2400">
                <a:solidFill>
                  <a:schemeClr val="bg1"/>
                </a:solidFill>
              </a:defRPr>
            </a:lvl1pPr>
          </a:lstStyle>
          <a:p>
            <a:endParaRPr lang="en-US" dirty="0"/>
          </a:p>
        </p:txBody>
      </p:sp>
      <p:sp>
        <p:nvSpPr>
          <p:cNvPr id="17" name="Rectangle 16">
            <a:extLst>
              <a:ext uri="{FF2B5EF4-FFF2-40B4-BE49-F238E27FC236}">
                <a16:creationId xmlns:a16="http://schemas.microsoft.com/office/drawing/2014/main" id="{FAC2883B-E752-B249-8BE3-C916632D1DD6}"/>
              </a:ext>
            </a:extLst>
          </p:cNvPr>
          <p:cNvSpPr/>
          <p:nvPr userDrawn="1"/>
        </p:nvSpPr>
        <p:spPr>
          <a:xfrm>
            <a:off x="0" y="-1"/>
            <a:ext cx="12192000" cy="72000"/>
          </a:xfrm>
          <a:prstGeom prst="rect">
            <a:avLst/>
          </a:prstGeom>
          <a:gradFill>
            <a:gsLst>
              <a:gs pos="50000">
                <a:schemeClr val="accent5"/>
              </a:gs>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b="0" i="0" dirty="0">
              <a:latin typeface="Gotham Rounded Book" pitchFamily="2" charset="0"/>
            </a:endParaRPr>
          </a:p>
        </p:txBody>
      </p:sp>
      <p:grpSp>
        <p:nvGrpSpPr>
          <p:cNvPr id="18" name="Group 17">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9"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20"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21"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22" name="Slide Number Placeholder 5"/>
          <p:cNvSpPr>
            <a:spLocks noGrp="1"/>
          </p:cNvSpPr>
          <p:nvPr>
            <p:ph type="sldNum" sz="quarter" idx="4"/>
          </p:nvPr>
        </p:nvSpPr>
        <p:spPr>
          <a:xfrm>
            <a:off x="11597278" y="393569"/>
            <a:ext cx="200376" cy="123111"/>
          </a:xfrm>
          <a:prstGeom prst="rect">
            <a:avLst/>
          </a:prstGeom>
        </p:spPr>
        <p:txBody>
          <a:bodyPr vert="horz" wrap="none" lIns="0" tIns="0" rIns="0" bIns="0" rtlCol="0" anchor="ctr">
            <a:spAutoFit/>
          </a:bodyPr>
          <a:lstStyle>
            <a:lvl1pPr algn="r">
              <a:defRPr sz="800">
                <a:solidFill>
                  <a:schemeClr val="bg1"/>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Tree>
    <p:extLst>
      <p:ext uri="{BB962C8B-B14F-4D97-AF65-F5344CB8AC3E}">
        <p14:creationId xmlns:p14="http://schemas.microsoft.com/office/powerpoint/2010/main" val="2466880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ulleted lis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1"/>
              </a:buClr>
              <a:defRPr/>
            </a:lvl1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a:xfrm>
            <a:off x="609600" y="6339245"/>
            <a:ext cx="2596865" cy="123111"/>
          </a:xfrm>
        </p:spPr>
        <p:txBody>
          <a:bodyPr/>
          <a:lstStyle/>
          <a:p>
            <a:r>
              <a:rPr lang="en-US" dirty="0"/>
              <a:t>Xi clusters | Confidential</a:t>
            </a:r>
          </a:p>
        </p:txBody>
      </p:sp>
      <p:sp>
        <p:nvSpPr>
          <p:cNvPr id="7" name="Slide Number Placeholder 5"/>
          <p:cNvSpPr>
            <a:spLocks noGrp="1"/>
          </p:cNvSpPr>
          <p:nvPr>
            <p:ph type="sldNum" sz="quarter" idx="4"/>
          </p:nvPr>
        </p:nvSpPr>
        <p:spPr>
          <a:xfrm>
            <a:off x="11597278" y="393569"/>
            <a:ext cx="20037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Tree>
    <p:extLst>
      <p:ext uri="{BB962C8B-B14F-4D97-AF65-F5344CB8AC3E}">
        <p14:creationId xmlns:p14="http://schemas.microsoft.com/office/powerpoint/2010/main" val="3681356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Numbered lis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85750" indent="-285750">
              <a:buClr>
                <a:schemeClr val="accent1"/>
              </a:buClr>
              <a:buFont typeface="+mj-lt"/>
              <a:buAutoNum type="arabicPeriod"/>
              <a:defRPr/>
            </a:lvl1pPr>
            <a:lvl2pPr marL="685800" indent="-285750">
              <a:buFont typeface="+mj-lt"/>
              <a:buAutoNum type="arabicPeriod"/>
              <a:defRPr/>
            </a:lvl2pPr>
            <a:lvl3pPr marL="1085850" indent="-28575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a:xfrm>
            <a:off x="609600" y="6339245"/>
            <a:ext cx="2596865" cy="123111"/>
          </a:xfrm>
        </p:spPr>
        <p:txBody>
          <a:bodyPr/>
          <a:lstStyle/>
          <a:p>
            <a:r>
              <a:rPr lang="en-US" dirty="0"/>
              <a:t>Xi clusters | Confidential</a:t>
            </a:r>
          </a:p>
        </p:txBody>
      </p:sp>
      <p:sp>
        <p:nvSpPr>
          <p:cNvPr id="7" name="Slide Number Placeholder 5"/>
          <p:cNvSpPr>
            <a:spLocks noGrp="1"/>
          </p:cNvSpPr>
          <p:nvPr>
            <p:ph type="sldNum" sz="quarter" idx="4"/>
          </p:nvPr>
        </p:nvSpPr>
        <p:spPr>
          <a:xfrm>
            <a:off x="11597278" y="393569"/>
            <a:ext cx="20037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Tree>
    <p:extLst>
      <p:ext uri="{BB962C8B-B14F-4D97-AF65-F5344CB8AC3E}">
        <p14:creationId xmlns:p14="http://schemas.microsoft.com/office/powerpoint/2010/main" val="797458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609600" y="6339245"/>
            <a:ext cx="2346796" cy="123111"/>
          </a:xfrm>
        </p:spPr>
        <p:txBody>
          <a:bodyPr/>
          <a:lstStyle/>
          <a:p>
            <a:r>
              <a:rPr lang="en-US" dirty="0"/>
              <a:t>clusters | Confidential</a:t>
            </a:r>
          </a:p>
        </p:txBody>
      </p:sp>
      <p:sp>
        <p:nvSpPr>
          <p:cNvPr id="5" name="Slide Number Placeholder 5"/>
          <p:cNvSpPr>
            <a:spLocks noGrp="1"/>
          </p:cNvSpPr>
          <p:nvPr>
            <p:ph type="sldNum" sz="quarter" idx="4"/>
          </p:nvPr>
        </p:nvSpPr>
        <p:spPr>
          <a:xfrm>
            <a:off x="11597278" y="393569"/>
            <a:ext cx="20037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Tree>
    <p:extLst>
      <p:ext uri="{BB962C8B-B14F-4D97-AF65-F5344CB8AC3E}">
        <p14:creationId xmlns:p14="http://schemas.microsoft.com/office/powerpoint/2010/main" val="2464186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urpleTeal_Title slide">
    <p:bg>
      <p:bgPr>
        <a:gradFill>
          <a:gsLst>
            <a:gs pos="50000">
              <a:srgbClr val="348AC7"/>
            </a:gs>
            <a:gs pos="0">
              <a:schemeClr val="accent6"/>
            </a:gs>
            <a:gs pos="100000">
              <a:schemeClr val="accent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dirty="0"/>
              <a:t>Title of </a:t>
            </a:r>
            <a:br>
              <a:rPr lang="en-US" dirty="0"/>
            </a:br>
            <a:r>
              <a:rPr lang="en-US" dirty="0"/>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 Confidential</a:t>
            </a:r>
          </a:p>
        </p:txBody>
      </p:sp>
      <p:grpSp>
        <p:nvGrpSpPr>
          <p:cNvPr id="34" name="Group 33"/>
          <p:cNvGrpSpPr/>
          <p:nvPr userDrawn="1"/>
        </p:nvGrpSpPr>
        <p:grpSpPr>
          <a:xfrm>
            <a:off x="12257109" y="1155278"/>
            <a:ext cx="2010434" cy="4639777"/>
            <a:chOff x="12257109" y="1183875"/>
            <a:chExt cx="1740570" cy="3926920"/>
          </a:xfrm>
        </p:grpSpPr>
        <p:sp>
          <p:nvSpPr>
            <p:cNvPr id="35" name="TextBox 34"/>
            <p:cNvSpPr txBox="1"/>
            <p:nvPr userDrawn="1"/>
          </p:nvSpPr>
          <p:spPr>
            <a:xfrm>
              <a:off x="12257110" y="1183875"/>
              <a:ext cx="1740569" cy="390735"/>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TO CUSTOMIZE WITH</a:t>
              </a:r>
              <a:r>
                <a:rPr sz="1200" b="0" i="0" baseline="0" dirty="0">
                  <a:solidFill>
                    <a:schemeClr val="bg2"/>
                  </a:solidFill>
                  <a:latin typeface="Gotham Rounded Book" pitchFamily="2" charset="0"/>
                </a:rPr>
                <a:t> A NEW PICTURE</a:t>
              </a:r>
              <a:endParaRPr sz="1200" b="0" i="0" dirty="0">
                <a:solidFill>
                  <a:schemeClr val="bg2"/>
                </a:solidFill>
                <a:latin typeface="Gotham Rounded Book" pitchFamily="2" charset="0"/>
              </a:endParaRPr>
            </a:p>
          </p:txBody>
        </p:sp>
        <p:sp>
          <p:nvSpPr>
            <p:cNvPr id="36" name="TextBox 35"/>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Delete </a:t>
              </a:r>
              <a:r>
                <a:rPr sz="1200" b="0" i="0" baseline="0" dirty="0">
                  <a:solidFill>
                    <a:schemeClr val="bg2"/>
                  </a:solidFill>
                  <a:latin typeface="Gotham Rounded Book" pitchFamily="2" charset="0"/>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On the Insert tab, click</a:t>
              </a:r>
              <a:r>
                <a:rPr sz="1200" b="0" i="0" baseline="0" dirty="0">
                  <a:solidFill>
                    <a:schemeClr val="bg2"/>
                  </a:solidFill>
                  <a:latin typeface="Gotham Rounded Book" pitchFamily="2" charset="0"/>
                </a:rPr>
                <a:t> the Pictures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Navigate to the image you want to use and select Insert.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Resize the picture to fit the slide, as needed. Hold the Shift key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On the Home tab, click the Arrange button, then Send to Back so the photo is behind the </a:t>
              </a:r>
              <a:r>
                <a:rPr lang="en-US" sz="1200" b="0" i="0" baseline="0" dirty="0">
                  <a:solidFill>
                    <a:schemeClr val="bg2"/>
                  </a:solidFill>
                  <a:latin typeface="Gotham Rounded Book" pitchFamily="2" charset="0"/>
                </a:rPr>
                <a:t>logos, </a:t>
              </a:r>
              <a:r>
                <a:rPr sz="1200" b="0" i="0" baseline="0" dirty="0">
                  <a:solidFill>
                    <a:schemeClr val="bg2"/>
                  </a:solidFill>
                  <a:latin typeface="Gotham Rounded Book" pitchFamily="2" charset="0"/>
                </a:rPr>
                <a:t>text</a:t>
              </a:r>
              <a:r>
                <a:rPr lang="en-US" sz="1200" b="0" i="0" baseline="0" dirty="0">
                  <a:solidFill>
                    <a:schemeClr val="bg2"/>
                  </a:solidFill>
                  <a:latin typeface="Gotham Rounded Book" pitchFamily="2" charset="0"/>
                </a:rPr>
                <a:t>,</a:t>
              </a:r>
              <a:r>
                <a:rPr sz="1200" b="0" i="0" baseline="0" dirty="0">
                  <a:solidFill>
                    <a:schemeClr val="bg2"/>
                  </a:solidFill>
                  <a:latin typeface="Gotham Rounded Book" pitchFamily="2" charset="0"/>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Click the Reset button to reapply the Layout</a:t>
              </a:r>
            </a:p>
          </p:txBody>
        </p:sp>
      </p:grpSp>
      <p:sp>
        <p:nvSpPr>
          <p:cNvPr id="37"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endParaRPr lang="en-US" dirty="0"/>
          </a:p>
        </p:txBody>
      </p:sp>
    </p:spTree>
    <p:extLst>
      <p:ext uri="{BB962C8B-B14F-4D97-AF65-F5344CB8AC3E}">
        <p14:creationId xmlns:p14="http://schemas.microsoft.com/office/powerpoint/2010/main" val="941182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Quote slide">
    <p:bg>
      <p:bgPr>
        <a:gradFill>
          <a:gsLst>
            <a:gs pos="50000">
              <a:srgbClr val="5A906C"/>
            </a:gs>
            <a:gs pos="0">
              <a:schemeClr val="bg2"/>
            </a:gs>
            <a:gs pos="100000">
              <a:srgbClr val="B0D235"/>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endParaRPr lang="en-US" dirty="0"/>
          </a:p>
        </p:txBody>
      </p:sp>
      <p:sp>
        <p:nvSpPr>
          <p:cNvPr id="4" name="Slide Number Placeholder 3"/>
          <p:cNvSpPr>
            <a:spLocks noGrp="1"/>
          </p:cNvSpPr>
          <p:nvPr>
            <p:ph type="sldNum" sz="quarter" idx="11"/>
          </p:nvPr>
        </p:nvSpPr>
        <p:spPr>
          <a:xfrm>
            <a:off x="11597278" y="393569"/>
            <a:ext cx="200376" cy="123111"/>
          </a:xfrm>
        </p:spPr>
        <p:txBody>
          <a:bodyPr/>
          <a:lstStyle>
            <a:lvl1pPr>
              <a:defRPr>
                <a:solidFill>
                  <a:schemeClr val="bg1"/>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dirty="0">
              <a:latin typeface="Gotham Rounded Book" pitchFamily="2" charset="0"/>
            </a:endParaRPr>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b="0" i="0" cap="none" spc="0" baseline="0">
                <a:solidFill>
                  <a:schemeClr val="bg1"/>
                </a:solidFill>
                <a:latin typeface="Gotham Rounded Book"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895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gradFill>
          <a:gsLst>
            <a:gs pos="50000">
              <a:srgbClr val="0381C2"/>
            </a:gs>
            <a:gs pos="0">
              <a:schemeClr val="bg2"/>
            </a:gs>
            <a:gs pos="100000">
              <a:schemeClr val="accent5"/>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609600" y="6339245"/>
            <a:ext cx="2596865" cy="123111"/>
          </a:xfrm>
        </p:spPr>
        <p:txBody>
          <a:bodyPr/>
          <a:lstStyle>
            <a:lvl1pPr>
              <a:defRPr>
                <a:solidFill>
                  <a:schemeClr val="bg1"/>
                </a:solidFill>
              </a:defRPr>
            </a:lvl1pPr>
          </a:lstStyle>
          <a:p>
            <a:r>
              <a:rPr lang="en-US" dirty="0"/>
              <a:t>Xi clusters | Confidential</a:t>
            </a:r>
          </a:p>
        </p:txBody>
      </p:sp>
      <p:sp>
        <p:nvSpPr>
          <p:cNvPr id="4" name="Slide Number Placeholder 3"/>
          <p:cNvSpPr>
            <a:spLocks noGrp="1"/>
          </p:cNvSpPr>
          <p:nvPr>
            <p:ph type="sldNum" sz="quarter" idx="11"/>
          </p:nvPr>
        </p:nvSpPr>
        <p:spPr>
          <a:xfrm>
            <a:off x="11597278" y="393569"/>
            <a:ext cx="200376" cy="123111"/>
          </a:xfrm>
        </p:spPr>
        <p:txBody>
          <a:bodyPr/>
          <a:lstStyle>
            <a:lvl1pPr>
              <a:defRPr>
                <a:solidFill>
                  <a:schemeClr val="bg1"/>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dirty="0">
              <a:latin typeface="Gotham Rounded Book" pitchFamily="2" charset="0"/>
            </a:endParaRPr>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b="0" i="0" cap="none" spc="0" baseline="0">
                <a:solidFill>
                  <a:schemeClr val="bg1"/>
                </a:solidFill>
                <a:latin typeface="Gotham Rounded Book"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395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gradFill>
          <a:gsLst>
            <a:gs pos="50000">
              <a:srgbClr val="348AC7"/>
            </a:gs>
            <a:gs pos="0">
              <a:schemeClr val="accent6"/>
            </a:gs>
            <a:gs pos="100000">
              <a:schemeClr val="accent5"/>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609600" y="6339245"/>
            <a:ext cx="2596865" cy="123111"/>
          </a:xfrm>
        </p:spPr>
        <p:txBody>
          <a:bodyPr/>
          <a:lstStyle>
            <a:lvl1pPr>
              <a:defRPr>
                <a:solidFill>
                  <a:schemeClr val="bg1"/>
                </a:solidFill>
              </a:defRPr>
            </a:lvl1pPr>
          </a:lstStyle>
          <a:p>
            <a:r>
              <a:rPr lang="en-US" dirty="0"/>
              <a:t>Xi clusters | Confidential</a:t>
            </a:r>
          </a:p>
        </p:txBody>
      </p:sp>
      <p:sp>
        <p:nvSpPr>
          <p:cNvPr id="4" name="Slide Number Placeholder 3"/>
          <p:cNvSpPr>
            <a:spLocks noGrp="1"/>
          </p:cNvSpPr>
          <p:nvPr>
            <p:ph type="sldNum" sz="quarter" idx="11"/>
          </p:nvPr>
        </p:nvSpPr>
        <p:spPr>
          <a:xfrm>
            <a:off x="11597278" y="393569"/>
            <a:ext cx="200376" cy="123111"/>
          </a:xfrm>
        </p:spPr>
        <p:txBody>
          <a:bodyPr/>
          <a:lstStyle>
            <a:lvl1pPr>
              <a:defRPr>
                <a:solidFill>
                  <a:schemeClr val="bg1"/>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dirty="0">
              <a:latin typeface="Gotham Rounded Book" pitchFamily="2" charset="0"/>
            </a:endParaRPr>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b="0" i="0" cap="none" spc="0" baseline="0">
                <a:solidFill>
                  <a:schemeClr val="bg1"/>
                </a:solidFill>
                <a:latin typeface="Gotham Rounded Book"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110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4_Quote slide">
    <p:bg>
      <p:bgPr>
        <a:gradFill>
          <a:gsLst>
            <a:gs pos="50000">
              <a:srgbClr val="7B9082"/>
            </a:gs>
            <a:gs pos="0">
              <a:schemeClr val="accent5"/>
            </a:gs>
            <a:gs pos="100000">
              <a:schemeClr val="accent4"/>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endParaRPr lang="en-US" dirty="0"/>
          </a:p>
        </p:txBody>
      </p:sp>
      <p:sp>
        <p:nvSpPr>
          <p:cNvPr id="4" name="Slide Number Placeholder 3"/>
          <p:cNvSpPr>
            <a:spLocks noGrp="1"/>
          </p:cNvSpPr>
          <p:nvPr>
            <p:ph type="sldNum" sz="quarter" idx="11"/>
          </p:nvPr>
        </p:nvSpPr>
        <p:spPr>
          <a:xfrm>
            <a:off x="11597278" y="393569"/>
            <a:ext cx="200376" cy="123111"/>
          </a:xfrm>
        </p:spPr>
        <p:txBody>
          <a:bodyPr/>
          <a:lstStyle>
            <a:lvl1pPr>
              <a:defRPr>
                <a:solidFill>
                  <a:schemeClr val="bg1"/>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dirty="0">
              <a:latin typeface="Gotham Rounded Book" pitchFamily="2" charset="0"/>
            </a:endParaRPr>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b="0" i="0" cap="none" spc="0" baseline="0">
                <a:solidFill>
                  <a:schemeClr val="bg1"/>
                </a:solidFill>
                <a:latin typeface="Gotham Rounded Book"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04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5_Quote slide">
    <p:bg>
      <p:bgPr>
        <a:gradFill>
          <a:gsLst>
            <a:gs pos="50500">
              <a:srgbClr val="AC6766"/>
            </a:gs>
            <a:gs pos="1000">
              <a:schemeClr val="accent6"/>
            </a:gs>
            <a:gs pos="100000">
              <a:schemeClr val="accent4"/>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endParaRPr lang="en-US" dirty="0"/>
          </a:p>
        </p:txBody>
      </p:sp>
      <p:sp>
        <p:nvSpPr>
          <p:cNvPr id="4" name="Slide Number Placeholder 3"/>
          <p:cNvSpPr>
            <a:spLocks noGrp="1"/>
          </p:cNvSpPr>
          <p:nvPr>
            <p:ph type="sldNum" sz="quarter" idx="11"/>
          </p:nvPr>
        </p:nvSpPr>
        <p:spPr>
          <a:xfrm>
            <a:off x="11597278" y="393569"/>
            <a:ext cx="200376" cy="123111"/>
          </a:xfrm>
        </p:spPr>
        <p:txBody>
          <a:bodyPr/>
          <a:lstStyle>
            <a:lvl1pPr>
              <a:defRPr>
                <a:solidFill>
                  <a:schemeClr val="bg1"/>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dirty="0">
              <a:latin typeface="Gotham Rounded Book" pitchFamily="2" charset="0"/>
            </a:endParaRPr>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b="0" i="0" cap="none" spc="0" baseline="0">
                <a:solidFill>
                  <a:schemeClr val="bg1"/>
                </a:solidFill>
                <a:latin typeface="Gotham Rounded Book"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758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6_Quote slide">
    <p:bg>
      <p:bgPr>
        <a:gradFill>
          <a:gsLst>
            <a:gs pos="50500">
              <a:srgbClr val="3457A7"/>
            </a:gs>
            <a:gs pos="1000">
              <a:schemeClr val="bg2"/>
            </a:gs>
            <a:gs pos="100000">
              <a:schemeClr val="accent6"/>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endParaRPr lang="en-US" dirty="0"/>
          </a:p>
        </p:txBody>
      </p:sp>
      <p:sp>
        <p:nvSpPr>
          <p:cNvPr id="4" name="Slide Number Placeholder 3"/>
          <p:cNvSpPr>
            <a:spLocks noGrp="1"/>
          </p:cNvSpPr>
          <p:nvPr>
            <p:ph type="sldNum" sz="quarter" idx="11"/>
          </p:nvPr>
        </p:nvSpPr>
        <p:spPr>
          <a:xfrm>
            <a:off x="11597278" y="393569"/>
            <a:ext cx="200376" cy="123111"/>
          </a:xfrm>
        </p:spPr>
        <p:txBody>
          <a:bodyPr/>
          <a:lstStyle>
            <a:lvl1pPr>
              <a:defRPr>
                <a:solidFill>
                  <a:schemeClr val="bg1"/>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dirty="0">
              <a:latin typeface="Gotham Rounded Book" pitchFamily="2" charset="0"/>
            </a:endParaRPr>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b="0" i="0" cap="none" spc="0" baseline="0">
                <a:solidFill>
                  <a:schemeClr val="bg1"/>
                </a:solidFill>
                <a:latin typeface="Gotham Rounded Book"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36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7_Quote slide">
    <p:bg>
      <p:bgPr>
        <a:gradFill>
          <a:gsLst>
            <a:gs pos="50500">
              <a:srgbClr val="7C8162"/>
            </a:gs>
            <a:gs pos="1000">
              <a:schemeClr val="bg2"/>
            </a:gs>
            <a:gs pos="100000">
              <a:schemeClr val="accent3"/>
            </a:gs>
          </a:gsLst>
          <a:lin ang="189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solidFill>
              </a:defRPr>
            </a:lvl1pPr>
          </a:lstStyle>
          <a:p>
            <a:r>
              <a:rPr lang="en-US"/>
              <a:t>Title of Presentation | Confidential</a:t>
            </a:r>
            <a:endParaRPr lang="en-US" dirty="0"/>
          </a:p>
        </p:txBody>
      </p:sp>
      <p:sp>
        <p:nvSpPr>
          <p:cNvPr id="4" name="Slide Number Placeholder 3"/>
          <p:cNvSpPr>
            <a:spLocks noGrp="1"/>
          </p:cNvSpPr>
          <p:nvPr>
            <p:ph type="sldNum" sz="quarter" idx="11"/>
          </p:nvPr>
        </p:nvSpPr>
        <p:spPr>
          <a:xfrm>
            <a:off x="11597278" y="393569"/>
            <a:ext cx="200376" cy="123111"/>
          </a:xfrm>
        </p:spPr>
        <p:txBody>
          <a:bodyPr/>
          <a:lstStyle>
            <a:lvl1pPr>
              <a:defRPr>
                <a:solidFill>
                  <a:schemeClr val="bg1"/>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grpSp>
        <p:nvGrpSpPr>
          <p:cNvPr id="13" name="Group 12">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chemeClr val="bg1"/>
          </a:solidFill>
        </p:grpSpPr>
        <p:sp>
          <p:nvSpPr>
            <p:cNvPr id="14"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5"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6"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32" name="Freeform 31"/>
          <p:cNvSpPr>
            <a:spLocks/>
          </p:cNvSpPr>
          <p:nvPr userDrawn="1"/>
        </p:nvSpPr>
        <p:spPr bwMode="auto">
          <a:xfrm>
            <a:off x="631690" y="481013"/>
            <a:ext cx="1044081" cy="873125"/>
          </a:xfrm>
          <a:custGeom>
            <a:avLst/>
            <a:gdLst>
              <a:gd name="connsiteX0" fmla="*/ 890811 w 1044081"/>
              <a:gd name="connsiteY0" fmla="*/ 0 h 873125"/>
              <a:gd name="connsiteX1" fmla="*/ 916860 w 1044081"/>
              <a:gd name="connsiteY1" fmla="*/ 1667 h 873125"/>
              <a:gd name="connsiteX2" fmla="*/ 935704 w 1044081"/>
              <a:gd name="connsiteY2" fmla="*/ 13894 h 873125"/>
              <a:gd name="connsiteX3" fmla="*/ 939584 w 1044081"/>
              <a:gd name="connsiteY3" fmla="*/ 36681 h 873125"/>
              <a:gd name="connsiteX4" fmla="*/ 914089 w 1044081"/>
              <a:gd name="connsiteY4" fmla="*/ 126717 h 873125"/>
              <a:gd name="connsiteX5" fmla="*/ 891920 w 1044081"/>
              <a:gd name="connsiteY5" fmla="*/ 146169 h 873125"/>
              <a:gd name="connsiteX6" fmla="*/ 695166 w 1044081"/>
              <a:gd name="connsiteY6" fmla="*/ 404050 h 873125"/>
              <a:gd name="connsiteX7" fmla="*/ 790495 w 1044081"/>
              <a:gd name="connsiteY7" fmla="*/ 384597 h 873125"/>
              <a:gd name="connsiteX8" fmla="*/ 866979 w 1044081"/>
              <a:gd name="connsiteY8" fmla="*/ 395713 h 873125"/>
              <a:gd name="connsiteX9" fmla="*/ 1012743 w 1044081"/>
              <a:gd name="connsiteY9" fmla="*/ 510759 h 873125"/>
              <a:gd name="connsiteX10" fmla="*/ 1034913 w 1044081"/>
              <a:gd name="connsiteY10" fmla="*/ 695277 h 873125"/>
              <a:gd name="connsiteX11" fmla="*/ 801579 w 1044081"/>
              <a:gd name="connsiteY11" fmla="*/ 873125 h 873125"/>
              <a:gd name="connsiteX12" fmla="*/ 800471 w 1044081"/>
              <a:gd name="connsiteY12" fmla="*/ 873125 h 873125"/>
              <a:gd name="connsiteX13" fmla="*/ 598175 w 1044081"/>
              <a:gd name="connsiteY13" fmla="*/ 770862 h 873125"/>
              <a:gd name="connsiteX14" fmla="*/ 558270 w 1044081"/>
              <a:gd name="connsiteY14" fmla="*/ 351807 h 873125"/>
              <a:gd name="connsiteX15" fmla="*/ 890811 w 1044081"/>
              <a:gd name="connsiteY15" fmla="*/ 0 h 873125"/>
              <a:gd name="connsiteX16" fmla="*/ 357799 w 1044081"/>
              <a:gd name="connsiteY16" fmla="*/ 0 h 873125"/>
              <a:gd name="connsiteX17" fmla="*/ 383875 w 1044081"/>
              <a:gd name="connsiteY17" fmla="*/ 1667 h 873125"/>
              <a:gd name="connsiteX18" fmla="*/ 402739 w 1044081"/>
              <a:gd name="connsiteY18" fmla="*/ 13894 h 873125"/>
              <a:gd name="connsiteX19" fmla="*/ 406067 w 1044081"/>
              <a:gd name="connsiteY19" fmla="*/ 36681 h 873125"/>
              <a:gd name="connsiteX20" fmla="*/ 381101 w 1044081"/>
              <a:gd name="connsiteY20" fmla="*/ 126717 h 873125"/>
              <a:gd name="connsiteX21" fmla="*/ 358909 w 1044081"/>
              <a:gd name="connsiteY21" fmla="*/ 146169 h 873125"/>
              <a:gd name="connsiteX22" fmla="*/ 161397 w 1044081"/>
              <a:gd name="connsiteY22" fmla="*/ 404050 h 873125"/>
              <a:gd name="connsiteX23" fmla="*/ 257379 w 1044081"/>
              <a:gd name="connsiteY23" fmla="*/ 384597 h 873125"/>
              <a:gd name="connsiteX24" fmla="*/ 333942 w 1044081"/>
              <a:gd name="connsiteY24" fmla="*/ 395713 h 873125"/>
              <a:gd name="connsiteX25" fmla="*/ 479857 w 1044081"/>
              <a:gd name="connsiteY25" fmla="*/ 510759 h 873125"/>
              <a:gd name="connsiteX26" fmla="*/ 502049 w 1044081"/>
              <a:gd name="connsiteY26" fmla="*/ 695277 h 873125"/>
              <a:gd name="connsiteX27" fmla="*/ 268475 w 1044081"/>
              <a:gd name="connsiteY27" fmla="*/ 873125 h 873125"/>
              <a:gd name="connsiteX28" fmla="*/ 267366 w 1044081"/>
              <a:gd name="connsiteY28" fmla="*/ 873125 h 873125"/>
              <a:gd name="connsiteX29" fmla="*/ 64306 w 1044081"/>
              <a:gd name="connsiteY29" fmla="*/ 770862 h 873125"/>
              <a:gd name="connsiteX30" fmla="*/ 24915 w 1044081"/>
              <a:gd name="connsiteY30" fmla="*/ 351807 h 873125"/>
              <a:gd name="connsiteX31" fmla="*/ 357799 w 1044081"/>
              <a:gd name="connsiteY31" fmla="*/ 0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4081" h="873125">
                <a:moveTo>
                  <a:pt x="890811" y="0"/>
                </a:moveTo>
                <a:cubicBezTo>
                  <a:pt x="899679" y="0"/>
                  <a:pt x="908547" y="556"/>
                  <a:pt x="916860" y="1667"/>
                </a:cubicBezTo>
                <a:cubicBezTo>
                  <a:pt x="924620" y="2779"/>
                  <a:pt x="931825" y="7225"/>
                  <a:pt x="935704" y="13894"/>
                </a:cubicBezTo>
                <a:cubicBezTo>
                  <a:pt x="940138" y="20564"/>
                  <a:pt x="941247" y="28900"/>
                  <a:pt x="939584" y="36681"/>
                </a:cubicBezTo>
                <a:cubicBezTo>
                  <a:pt x="939584" y="36681"/>
                  <a:pt x="939584" y="36681"/>
                  <a:pt x="914089" y="126717"/>
                </a:cubicBezTo>
                <a:cubicBezTo>
                  <a:pt x="911318" y="137277"/>
                  <a:pt x="902450" y="144502"/>
                  <a:pt x="891920" y="146169"/>
                </a:cubicBezTo>
                <a:cubicBezTo>
                  <a:pt x="776639" y="163398"/>
                  <a:pt x="718998" y="315681"/>
                  <a:pt x="695166" y="404050"/>
                </a:cubicBezTo>
                <a:cubicBezTo>
                  <a:pt x="720107" y="393490"/>
                  <a:pt x="752252" y="384597"/>
                  <a:pt x="790495" y="384597"/>
                </a:cubicBezTo>
                <a:cubicBezTo>
                  <a:pt x="815435" y="384597"/>
                  <a:pt x="841484" y="388488"/>
                  <a:pt x="866979" y="395713"/>
                </a:cubicBezTo>
                <a:cubicBezTo>
                  <a:pt x="929608" y="413498"/>
                  <a:pt x="981152" y="454625"/>
                  <a:pt x="1012743" y="510759"/>
                </a:cubicBezTo>
                <a:cubicBezTo>
                  <a:pt x="1044335" y="566892"/>
                  <a:pt x="1052648" y="632474"/>
                  <a:pt x="1034913" y="695277"/>
                </a:cubicBezTo>
                <a:cubicBezTo>
                  <a:pt x="1005538" y="799763"/>
                  <a:pt x="909655" y="873125"/>
                  <a:pt x="801579" y="873125"/>
                </a:cubicBezTo>
                <a:cubicBezTo>
                  <a:pt x="801025" y="873125"/>
                  <a:pt x="801025" y="873125"/>
                  <a:pt x="800471" y="873125"/>
                </a:cubicBezTo>
                <a:cubicBezTo>
                  <a:pt x="712902" y="869235"/>
                  <a:pt x="644730" y="835332"/>
                  <a:pt x="598175" y="770862"/>
                </a:cubicBezTo>
                <a:cubicBezTo>
                  <a:pt x="514485" y="655816"/>
                  <a:pt x="524461" y="472966"/>
                  <a:pt x="558270" y="351807"/>
                </a:cubicBezTo>
                <a:cubicBezTo>
                  <a:pt x="615910" y="144502"/>
                  <a:pt x="752806" y="0"/>
                  <a:pt x="890811" y="0"/>
                </a:cubicBezTo>
                <a:close/>
                <a:moveTo>
                  <a:pt x="357799" y="0"/>
                </a:moveTo>
                <a:cubicBezTo>
                  <a:pt x="366676" y="0"/>
                  <a:pt x="374998" y="556"/>
                  <a:pt x="383875" y="1667"/>
                </a:cubicBezTo>
                <a:cubicBezTo>
                  <a:pt x="391642" y="2779"/>
                  <a:pt x="398300" y="7225"/>
                  <a:pt x="402739" y="13894"/>
                </a:cubicBezTo>
                <a:cubicBezTo>
                  <a:pt x="407177" y="20564"/>
                  <a:pt x="408287" y="28900"/>
                  <a:pt x="406067" y="36681"/>
                </a:cubicBezTo>
                <a:cubicBezTo>
                  <a:pt x="406067" y="36681"/>
                  <a:pt x="406067" y="36681"/>
                  <a:pt x="381101" y="126717"/>
                </a:cubicBezTo>
                <a:cubicBezTo>
                  <a:pt x="378327" y="137277"/>
                  <a:pt x="369450" y="144502"/>
                  <a:pt x="358909" y="146169"/>
                </a:cubicBezTo>
                <a:cubicBezTo>
                  <a:pt x="243509" y="163398"/>
                  <a:pt x="185809" y="315681"/>
                  <a:pt x="161397" y="404050"/>
                </a:cubicBezTo>
                <a:cubicBezTo>
                  <a:pt x="186364" y="393490"/>
                  <a:pt x="219097" y="384597"/>
                  <a:pt x="257379" y="384597"/>
                </a:cubicBezTo>
                <a:cubicBezTo>
                  <a:pt x="282345" y="384597"/>
                  <a:pt x="308421" y="388488"/>
                  <a:pt x="333942" y="395713"/>
                </a:cubicBezTo>
                <a:cubicBezTo>
                  <a:pt x="396636" y="413498"/>
                  <a:pt x="448233" y="454625"/>
                  <a:pt x="479857" y="510759"/>
                </a:cubicBezTo>
                <a:cubicBezTo>
                  <a:pt x="511481" y="566892"/>
                  <a:pt x="519248" y="632474"/>
                  <a:pt x="502049" y="695277"/>
                </a:cubicBezTo>
                <a:cubicBezTo>
                  <a:pt x="472644" y="799763"/>
                  <a:pt x="376663" y="873125"/>
                  <a:pt x="268475" y="873125"/>
                </a:cubicBezTo>
                <a:cubicBezTo>
                  <a:pt x="267920" y="873125"/>
                  <a:pt x="267920" y="873125"/>
                  <a:pt x="267366" y="873125"/>
                </a:cubicBezTo>
                <a:cubicBezTo>
                  <a:pt x="179706" y="869235"/>
                  <a:pt x="111465" y="835332"/>
                  <a:pt x="64306" y="770862"/>
                </a:cubicBezTo>
                <a:cubicBezTo>
                  <a:pt x="-18915" y="655816"/>
                  <a:pt x="-8928" y="472966"/>
                  <a:pt x="24915" y="351807"/>
                </a:cubicBezTo>
                <a:cubicBezTo>
                  <a:pt x="82615" y="144502"/>
                  <a:pt x="219652" y="0"/>
                  <a:pt x="357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0" i="0" dirty="0">
              <a:latin typeface="Gotham Rounded Book" pitchFamily="2" charset="0"/>
            </a:endParaRPr>
          </a:p>
        </p:txBody>
      </p:sp>
      <p:sp>
        <p:nvSpPr>
          <p:cNvPr id="33" name="Text Placeholder 28"/>
          <p:cNvSpPr>
            <a:spLocks noGrp="1"/>
          </p:cNvSpPr>
          <p:nvPr>
            <p:ph type="body" sz="quarter" idx="19" hasCustomPrompt="1"/>
          </p:nvPr>
        </p:nvSpPr>
        <p:spPr>
          <a:xfrm>
            <a:off x="2219851" y="5089233"/>
            <a:ext cx="8714014" cy="246221"/>
          </a:xfrm>
        </p:spPr>
        <p:txBody>
          <a:bodyPr wrap="square" anchor="ctr">
            <a:spAutoFit/>
          </a:bodyPr>
          <a:lstStyle>
            <a:lvl1pPr marL="0" indent="0">
              <a:lnSpc>
                <a:spcPct val="100000"/>
              </a:lnSpc>
              <a:spcBef>
                <a:spcPts val="0"/>
              </a:spcBef>
              <a:buFontTx/>
              <a:buNone/>
              <a:defRPr sz="1600" cap="all" spc="300" baseline="0">
                <a:solidFill>
                  <a:schemeClr val="bg1"/>
                </a:solidFill>
                <a:latin typeface="Gotham Rounded Medium"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Name</a:t>
            </a:r>
          </a:p>
        </p:txBody>
      </p:sp>
      <p:sp>
        <p:nvSpPr>
          <p:cNvPr id="38" name="Text Placeholder 28"/>
          <p:cNvSpPr>
            <a:spLocks noGrp="1"/>
          </p:cNvSpPr>
          <p:nvPr>
            <p:ph type="body" sz="quarter" idx="20" hasCustomPrompt="1"/>
          </p:nvPr>
        </p:nvSpPr>
        <p:spPr>
          <a:xfrm>
            <a:off x="2219851" y="5473002"/>
            <a:ext cx="8714014" cy="246221"/>
          </a:xfrm>
        </p:spPr>
        <p:txBody>
          <a:bodyPr wrap="square" anchor="ctr">
            <a:spAutoFit/>
          </a:bodyPr>
          <a:lstStyle>
            <a:lvl1pPr marL="0" indent="0">
              <a:lnSpc>
                <a:spcPct val="100000"/>
              </a:lnSpc>
              <a:spcBef>
                <a:spcPts val="0"/>
              </a:spcBef>
              <a:buFontTx/>
              <a:buNone/>
              <a:defRPr sz="1600" b="0" i="0" cap="none" spc="0" baseline="0">
                <a:solidFill>
                  <a:schemeClr val="bg1"/>
                </a:solidFill>
                <a:latin typeface="Gotham Rounded Book"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Job Title</a:t>
            </a:r>
          </a:p>
        </p:txBody>
      </p:sp>
      <p:sp>
        <p:nvSpPr>
          <p:cNvPr id="21" name="Text Placeholder 28"/>
          <p:cNvSpPr>
            <a:spLocks noGrp="1"/>
          </p:cNvSpPr>
          <p:nvPr>
            <p:ph type="body" sz="quarter" idx="18" hasCustomPrompt="1"/>
          </p:nvPr>
        </p:nvSpPr>
        <p:spPr>
          <a:xfrm>
            <a:off x="2219850" y="876299"/>
            <a:ext cx="8714015" cy="3219451"/>
          </a:xfrm>
        </p:spPr>
        <p:txBody>
          <a:bodyPr anchor="t">
            <a:normAutofit/>
          </a:bodyPr>
          <a:lstStyle>
            <a:lvl1pPr marL="0" indent="0">
              <a:buFontTx/>
              <a:buNone/>
              <a:defRPr sz="3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E6D5F210-9537-FE4C-A81B-BE066CD13273}"/>
              </a:ext>
            </a:extLst>
          </p:cNvPr>
          <p:cNvCxnSpPr>
            <a:cxnSpLocks/>
          </p:cNvCxnSpPr>
          <p:nvPr userDrawn="1"/>
        </p:nvCxnSpPr>
        <p:spPr>
          <a:xfrm>
            <a:off x="2219850" y="4607792"/>
            <a:ext cx="9972150" cy="0"/>
          </a:xfrm>
          <a:prstGeom prst="line">
            <a:avLst/>
          </a:prstGeom>
          <a:ln w="190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349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icon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a:xfrm>
            <a:off x="609600" y="6339245"/>
            <a:ext cx="2596865" cy="123111"/>
          </a:xfrm>
        </p:spPr>
        <p:txBody>
          <a:bodyPr/>
          <a:lstStyle/>
          <a:p>
            <a:r>
              <a:rPr lang="en-US" dirty="0"/>
              <a:t>Xi clusters | Confidential</a:t>
            </a:r>
          </a:p>
        </p:txBody>
      </p:sp>
      <p:sp>
        <p:nvSpPr>
          <p:cNvPr id="8" name="Content Placeholder 2"/>
          <p:cNvSpPr>
            <a:spLocks noGrp="1"/>
          </p:cNvSpPr>
          <p:nvPr>
            <p:ph idx="1" hasCustomPrompt="1"/>
          </p:nvPr>
        </p:nvSpPr>
        <p:spPr>
          <a:xfrm>
            <a:off x="609600" y="1371600"/>
            <a:ext cx="109728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Sub-title goes here</a:t>
            </a:r>
          </a:p>
        </p:txBody>
      </p:sp>
      <p:sp>
        <p:nvSpPr>
          <p:cNvPr id="11" name="Content Placeholder 2"/>
          <p:cNvSpPr>
            <a:spLocks noGrp="1"/>
          </p:cNvSpPr>
          <p:nvPr>
            <p:ph idx="13" hasCustomPrompt="1"/>
          </p:nvPr>
        </p:nvSpPr>
        <p:spPr>
          <a:xfrm>
            <a:off x="609600" y="3920058"/>
            <a:ext cx="2838450" cy="236988"/>
          </a:xfrm>
        </p:spPr>
        <p:txBody>
          <a:bodyPr wrap="square">
            <a:spAutoFit/>
          </a:bodyPr>
          <a:lstStyle>
            <a:lvl1pPr marL="0" indent="0" algn="ctr">
              <a:buNone/>
              <a:defRPr sz="1400" b="0" i="0" baseline="0">
                <a:solidFill>
                  <a:srgbClr val="76787A"/>
                </a:solidFill>
                <a:latin typeface="Gotham Rounded Book"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12" name="Content Placeholder 2"/>
          <p:cNvSpPr>
            <a:spLocks noGrp="1"/>
          </p:cNvSpPr>
          <p:nvPr>
            <p:ph idx="14"/>
          </p:nvPr>
        </p:nvSpPr>
        <p:spPr>
          <a:xfrm>
            <a:off x="609600" y="4321694"/>
            <a:ext cx="283845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13" name="Content Placeholder 2"/>
          <p:cNvSpPr>
            <a:spLocks noGrp="1"/>
          </p:cNvSpPr>
          <p:nvPr>
            <p:ph idx="15" hasCustomPrompt="1"/>
          </p:nvPr>
        </p:nvSpPr>
        <p:spPr>
          <a:xfrm>
            <a:off x="4676775" y="3920058"/>
            <a:ext cx="2838450" cy="236988"/>
          </a:xfrm>
        </p:spPr>
        <p:txBody>
          <a:bodyPr wrap="square">
            <a:spAutoFit/>
          </a:bodyPr>
          <a:lstStyle>
            <a:lvl1pPr marL="0" indent="0" algn="ctr">
              <a:buNone/>
              <a:defRPr sz="1400" b="0" i="0" baseline="0">
                <a:solidFill>
                  <a:srgbClr val="76787A"/>
                </a:solidFill>
                <a:latin typeface="Gotham Rounded Book"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14" name="Content Placeholder 2"/>
          <p:cNvSpPr>
            <a:spLocks noGrp="1"/>
          </p:cNvSpPr>
          <p:nvPr>
            <p:ph idx="16"/>
          </p:nvPr>
        </p:nvSpPr>
        <p:spPr>
          <a:xfrm>
            <a:off x="4676775" y="4321694"/>
            <a:ext cx="283845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15" name="Content Placeholder 2"/>
          <p:cNvSpPr>
            <a:spLocks noGrp="1"/>
          </p:cNvSpPr>
          <p:nvPr>
            <p:ph idx="17" hasCustomPrompt="1"/>
          </p:nvPr>
        </p:nvSpPr>
        <p:spPr>
          <a:xfrm>
            <a:off x="8743950" y="3920058"/>
            <a:ext cx="2838450" cy="236988"/>
          </a:xfrm>
        </p:spPr>
        <p:txBody>
          <a:bodyPr wrap="square">
            <a:spAutoFit/>
          </a:bodyPr>
          <a:lstStyle>
            <a:lvl1pPr marL="0" indent="0" algn="ctr">
              <a:buNone/>
              <a:defRPr sz="1400" b="0" i="0" baseline="0">
                <a:solidFill>
                  <a:srgbClr val="76787A"/>
                </a:solidFill>
                <a:latin typeface="Gotham Rounded Book"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16" name="Content Placeholder 2"/>
          <p:cNvSpPr>
            <a:spLocks noGrp="1"/>
          </p:cNvSpPr>
          <p:nvPr>
            <p:ph idx="18"/>
          </p:nvPr>
        </p:nvSpPr>
        <p:spPr>
          <a:xfrm>
            <a:off x="8743950" y="4321694"/>
            <a:ext cx="283845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18" name="Picture Placeholder 17"/>
          <p:cNvSpPr>
            <a:spLocks noGrp="1"/>
          </p:cNvSpPr>
          <p:nvPr>
            <p:ph type="pic" sz="quarter" idx="19" hasCustomPrompt="1"/>
          </p:nvPr>
        </p:nvSpPr>
        <p:spPr>
          <a:xfrm>
            <a:off x="1571625" y="2586132"/>
            <a:ext cx="914400" cy="914400"/>
          </a:xfrm>
        </p:spPr>
        <p:txBody>
          <a:bodyPr/>
          <a:lstStyle>
            <a:lvl1pPr marL="0" indent="0" algn="ctr">
              <a:buNone/>
              <a:defRPr sz="1100"/>
            </a:lvl1pPr>
          </a:lstStyle>
          <a:p>
            <a:r>
              <a:rPr lang="en-IN" dirty="0"/>
              <a:t>Icon</a:t>
            </a:r>
            <a:endParaRPr lang="en-US" dirty="0"/>
          </a:p>
        </p:txBody>
      </p:sp>
      <p:sp>
        <p:nvSpPr>
          <p:cNvPr id="20" name="Picture Placeholder 17"/>
          <p:cNvSpPr>
            <a:spLocks noGrp="1"/>
          </p:cNvSpPr>
          <p:nvPr>
            <p:ph type="pic" sz="quarter" idx="20" hasCustomPrompt="1"/>
          </p:nvPr>
        </p:nvSpPr>
        <p:spPr>
          <a:xfrm>
            <a:off x="5638800" y="2586132"/>
            <a:ext cx="914400" cy="914400"/>
          </a:xfrm>
        </p:spPr>
        <p:txBody>
          <a:bodyPr/>
          <a:lstStyle>
            <a:lvl1pPr marL="0" indent="0" algn="ctr">
              <a:buNone/>
              <a:defRPr sz="1100"/>
            </a:lvl1pPr>
          </a:lstStyle>
          <a:p>
            <a:r>
              <a:rPr lang="en-IN" dirty="0"/>
              <a:t>Icon</a:t>
            </a:r>
            <a:endParaRPr lang="en-US" dirty="0"/>
          </a:p>
        </p:txBody>
      </p:sp>
      <p:sp>
        <p:nvSpPr>
          <p:cNvPr id="21" name="Picture Placeholder 17"/>
          <p:cNvSpPr>
            <a:spLocks noGrp="1"/>
          </p:cNvSpPr>
          <p:nvPr>
            <p:ph type="pic" sz="quarter" idx="21" hasCustomPrompt="1"/>
          </p:nvPr>
        </p:nvSpPr>
        <p:spPr>
          <a:xfrm>
            <a:off x="9705975" y="2586132"/>
            <a:ext cx="914400" cy="914400"/>
          </a:xfrm>
        </p:spPr>
        <p:txBody>
          <a:bodyPr/>
          <a:lstStyle>
            <a:lvl1pPr marL="0" indent="0" algn="ctr">
              <a:buNone/>
              <a:defRPr sz="1100"/>
            </a:lvl1pPr>
          </a:lstStyle>
          <a:p>
            <a:r>
              <a:rPr lang="en-IN" dirty="0"/>
              <a:t>Icon</a:t>
            </a:r>
            <a:endParaRPr lang="en-US" dirty="0"/>
          </a:p>
        </p:txBody>
      </p:sp>
      <p:sp>
        <p:nvSpPr>
          <p:cNvPr id="22" name="Slide Number Placeholder 5"/>
          <p:cNvSpPr>
            <a:spLocks noGrp="1"/>
          </p:cNvSpPr>
          <p:nvPr>
            <p:ph type="sldNum" sz="quarter" idx="4"/>
          </p:nvPr>
        </p:nvSpPr>
        <p:spPr>
          <a:xfrm>
            <a:off x="11597278" y="393569"/>
            <a:ext cx="20037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Tree>
    <p:extLst>
      <p:ext uri="{BB962C8B-B14F-4D97-AF65-F5344CB8AC3E}">
        <p14:creationId xmlns:p14="http://schemas.microsoft.com/office/powerpoint/2010/main" val="2420734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icon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a:xfrm>
            <a:off x="609600" y="6339245"/>
            <a:ext cx="2596865" cy="123111"/>
          </a:xfrm>
        </p:spPr>
        <p:txBody>
          <a:bodyPr/>
          <a:lstStyle/>
          <a:p>
            <a:r>
              <a:rPr lang="en-US" dirty="0"/>
              <a:t>Xi clusters | Confidential</a:t>
            </a:r>
          </a:p>
        </p:txBody>
      </p:sp>
      <p:sp>
        <p:nvSpPr>
          <p:cNvPr id="8" name="Content Placeholder 2"/>
          <p:cNvSpPr>
            <a:spLocks noGrp="1"/>
          </p:cNvSpPr>
          <p:nvPr>
            <p:ph idx="1" hasCustomPrompt="1"/>
          </p:nvPr>
        </p:nvSpPr>
        <p:spPr>
          <a:xfrm>
            <a:off x="609600" y="1371600"/>
            <a:ext cx="109728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Sub-title goes here</a:t>
            </a:r>
          </a:p>
        </p:txBody>
      </p:sp>
      <p:sp>
        <p:nvSpPr>
          <p:cNvPr id="11" name="Content Placeholder 2"/>
          <p:cNvSpPr>
            <a:spLocks noGrp="1"/>
          </p:cNvSpPr>
          <p:nvPr>
            <p:ph idx="13" hasCustomPrompt="1"/>
          </p:nvPr>
        </p:nvSpPr>
        <p:spPr>
          <a:xfrm>
            <a:off x="609600" y="3920058"/>
            <a:ext cx="2453640" cy="236988"/>
          </a:xfrm>
        </p:spPr>
        <p:txBody>
          <a:bodyPr wrap="square">
            <a:spAutoFit/>
          </a:bodyPr>
          <a:lstStyle>
            <a:lvl1pPr marL="0" indent="0" algn="ctr">
              <a:buNone/>
              <a:defRPr sz="1400" b="0" i="0" baseline="0">
                <a:solidFill>
                  <a:srgbClr val="76787A"/>
                </a:solidFill>
                <a:latin typeface="Gotham Rounded Book"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12" name="Content Placeholder 2"/>
          <p:cNvSpPr>
            <a:spLocks noGrp="1"/>
          </p:cNvSpPr>
          <p:nvPr>
            <p:ph idx="14"/>
          </p:nvPr>
        </p:nvSpPr>
        <p:spPr>
          <a:xfrm>
            <a:off x="609600" y="4321695"/>
            <a:ext cx="245364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13" name="Content Placeholder 2"/>
          <p:cNvSpPr>
            <a:spLocks noGrp="1"/>
          </p:cNvSpPr>
          <p:nvPr>
            <p:ph idx="15" hasCustomPrompt="1"/>
          </p:nvPr>
        </p:nvSpPr>
        <p:spPr>
          <a:xfrm>
            <a:off x="3449320" y="3920058"/>
            <a:ext cx="2453640" cy="236988"/>
          </a:xfrm>
        </p:spPr>
        <p:txBody>
          <a:bodyPr wrap="square">
            <a:spAutoFit/>
          </a:bodyPr>
          <a:lstStyle>
            <a:lvl1pPr marL="0" indent="0" algn="ctr">
              <a:buNone/>
              <a:defRPr sz="1400" b="0" i="0" baseline="0">
                <a:solidFill>
                  <a:srgbClr val="76787A"/>
                </a:solidFill>
                <a:latin typeface="Gotham Rounded Book"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14" name="Content Placeholder 2"/>
          <p:cNvSpPr>
            <a:spLocks noGrp="1"/>
          </p:cNvSpPr>
          <p:nvPr>
            <p:ph idx="16"/>
          </p:nvPr>
        </p:nvSpPr>
        <p:spPr>
          <a:xfrm>
            <a:off x="3449320" y="4321695"/>
            <a:ext cx="245364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15" name="Content Placeholder 2"/>
          <p:cNvSpPr>
            <a:spLocks noGrp="1"/>
          </p:cNvSpPr>
          <p:nvPr>
            <p:ph idx="17" hasCustomPrompt="1"/>
          </p:nvPr>
        </p:nvSpPr>
        <p:spPr>
          <a:xfrm>
            <a:off x="9128760" y="3920058"/>
            <a:ext cx="2453640" cy="236988"/>
          </a:xfrm>
        </p:spPr>
        <p:txBody>
          <a:bodyPr wrap="square">
            <a:spAutoFit/>
          </a:bodyPr>
          <a:lstStyle>
            <a:lvl1pPr marL="0" indent="0" algn="ctr">
              <a:buNone/>
              <a:defRPr sz="1400" b="0" i="0" baseline="0">
                <a:solidFill>
                  <a:srgbClr val="76787A"/>
                </a:solidFill>
                <a:latin typeface="Gotham Rounded Book"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16" name="Content Placeholder 2"/>
          <p:cNvSpPr>
            <a:spLocks noGrp="1"/>
          </p:cNvSpPr>
          <p:nvPr>
            <p:ph idx="18"/>
          </p:nvPr>
        </p:nvSpPr>
        <p:spPr>
          <a:xfrm>
            <a:off x="9128760" y="4321695"/>
            <a:ext cx="245364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18" name="Picture Placeholder 17"/>
          <p:cNvSpPr>
            <a:spLocks noGrp="1"/>
          </p:cNvSpPr>
          <p:nvPr>
            <p:ph type="pic" sz="quarter" idx="19" hasCustomPrompt="1"/>
          </p:nvPr>
        </p:nvSpPr>
        <p:spPr>
          <a:xfrm>
            <a:off x="1379220" y="2586132"/>
            <a:ext cx="914400" cy="914400"/>
          </a:xfrm>
        </p:spPr>
        <p:txBody>
          <a:bodyPr/>
          <a:lstStyle>
            <a:lvl1pPr marL="0" indent="0" algn="ctr">
              <a:buNone/>
              <a:defRPr sz="1100"/>
            </a:lvl1pPr>
          </a:lstStyle>
          <a:p>
            <a:r>
              <a:rPr lang="en-IN" dirty="0"/>
              <a:t>Icon</a:t>
            </a:r>
            <a:endParaRPr lang="en-US" dirty="0"/>
          </a:p>
        </p:txBody>
      </p:sp>
      <p:sp>
        <p:nvSpPr>
          <p:cNvPr id="20" name="Picture Placeholder 17"/>
          <p:cNvSpPr>
            <a:spLocks noGrp="1"/>
          </p:cNvSpPr>
          <p:nvPr>
            <p:ph type="pic" sz="quarter" idx="20" hasCustomPrompt="1"/>
          </p:nvPr>
        </p:nvSpPr>
        <p:spPr>
          <a:xfrm>
            <a:off x="7058660" y="2586132"/>
            <a:ext cx="914400" cy="914400"/>
          </a:xfrm>
        </p:spPr>
        <p:txBody>
          <a:bodyPr/>
          <a:lstStyle>
            <a:lvl1pPr marL="0" indent="0" algn="ctr">
              <a:buNone/>
              <a:defRPr sz="1100"/>
            </a:lvl1pPr>
          </a:lstStyle>
          <a:p>
            <a:r>
              <a:rPr lang="en-IN" dirty="0"/>
              <a:t>Icon</a:t>
            </a:r>
            <a:endParaRPr lang="en-US" dirty="0"/>
          </a:p>
        </p:txBody>
      </p:sp>
      <p:sp>
        <p:nvSpPr>
          <p:cNvPr id="21" name="Picture Placeholder 17"/>
          <p:cNvSpPr>
            <a:spLocks noGrp="1"/>
          </p:cNvSpPr>
          <p:nvPr>
            <p:ph type="pic" sz="quarter" idx="21" hasCustomPrompt="1"/>
          </p:nvPr>
        </p:nvSpPr>
        <p:spPr>
          <a:xfrm>
            <a:off x="9898380" y="2586132"/>
            <a:ext cx="914400" cy="914400"/>
          </a:xfrm>
        </p:spPr>
        <p:txBody>
          <a:bodyPr/>
          <a:lstStyle>
            <a:lvl1pPr marL="0" indent="0" algn="ctr">
              <a:buNone/>
              <a:defRPr sz="1100"/>
            </a:lvl1pPr>
          </a:lstStyle>
          <a:p>
            <a:r>
              <a:rPr lang="en-IN" dirty="0"/>
              <a:t>Icon</a:t>
            </a:r>
            <a:endParaRPr lang="en-US" dirty="0"/>
          </a:p>
        </p:txBody>
      </p:sp>
      <p:sp>
        <p:nvSpPr>
          <p:cNvPr id="17" name="Content Placeholder 2"/>
          <p:cNvSpPr>
            <a:spLocks noGrp="1"/>
          </p:cNvSpPr>
          <p:nvPr>
            <p:ph idx="22" hasCustomPrompt="1"/>
          </p:nvPr>
        </p:nvSpPr>
        <p:spPr>
          <a:xfrm>
            <a:off x="6289040" y="3920058"/>
            <a:ext cx="2453640" cy="236988"/>
          </a:xfrm>
        </p:spPr>
        <p:txBody>
          <a:bodyPr wrap="square">
            <a:spAutoFit/>
          </a:bodyPr>
          <a:lstStyle>
            <a:lvl1pPr marL="0" indent="0" algn="ctr">
              <a:buNone/>
              <a:defRPr sz="1400" b="0" i="0" baseline="0">
                <a:solidFill>
                  <a:srgbClr val="76787A"/>
                </a:solidFill>
                <a:latin typeface="Gotham Rounded Book"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19" name="Content Placeholder 2"/>
          <p:cNvSpPr>
            <a:spLocks noGrp="1"/>
          </p:cNvSpPr>
          <p:nvPr>
            <p:ph idx="23"/>
          </p:nvPr>
        </p:nvSpPr>
        <p:spPr>
          <a:xfrm>
            <a:off x="6289040" y="4321695"/>
            <a:ext cx="2453640" cy="1679056"/>
          </a:xfrm>
        </p:spPr>
        <p:txBody>
          <a:bodyPr/>
          <a:lstStyle>
            <a:lvl1pPr marL="0" indent="0" algn="ctr">
              <a:buNone/>
              <a:defRPr sz="14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22" name="Picture Placeholder 17"/>
          <p:cNvSpPr>
            <a:spLocks noGrp="1"/>
          </p:cNvSpPr>
          <p:nvPr>
            <p:ph type="pic" sz="quarter" idx="24" hasCustomPrompt="1"/>
          </p:nvPr>
        </p:nvSpPr>
        <p:spPr>
          <a:xfrm>
            <a:off x="4218940" y="2586132"/>
            <a:ext cx="914400" cy="914400"/>
          </a:xfrm>
        </p:spPr>
        <p:txBody>
          <a:bodyPr/>
          <a:lstStyle>
            <a:lvl1pPr marL="0" indent="0" algn="ctr">
              <a:buNone/>
              <a:defRPr sz="1100"/>
            </a:lvl1pPr>
          </a:lstStyle>
          <a:p>
            <a:r>
              <a:rPr lang="en-IN" dirty="0"/>
              <a:t>Icon</a:t>
            </a:r>
            <a:endParaRPr lang="en-US" dirty="0"/>
          </a:p>
        </p:txBody>
      </p:sp>
      <p:sp>
        <p:nvSpPr>
          <p:cNvPr id="24" name="Slide Number Placeholder 5"/>
          <p:cNvSpPr>
            <a:spLocks noGrp="1"/>
          </p:cNvSpPr>
          <p:nvPr>
            <p:ph type="sldNum" sz="quarter" idx="4"/>
          </p:nvPr>
        </p:nvSpPr>
        <p:spPr>
          <a:xfrm>
            <a:off x="11597278" y="393569"/>
            <a:ext cx="20037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Tree>
    <p:extLst>
      <p:ext uri="{BB962C8B-B14F-4D97-AF65-F5344CB8AC3E}">
        <p14:creationId xmlns:p14="http://schemas.microsoft.com/office/powerpoint/2010/main" val="287707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ve icon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a:xfrm>
            <a:off x="609600" y="6339245"/>
            <a:ext cx="2596865" cy="123111"/>
          </a:xfrm>
        </p:spPr>
        <p:txBody>
          <a:bodyPr/>
          <a:lstStyle/>
          <a:p>
            <a:r>
              <a:rPr lang="en-US" dirty="0"/>
              <a:t>Xi clusters | Confidential</a:t>
            </a:r>
          </a:p>
        </p:txBody>
      </p:sp>
      <p:sp>
        <p:nvSpPr>
          <p:cNvPr id="8" name="Content Placeholder 2"/>
          <p:cNvSpPr>
            <a:spLocks noGrp="1"/>
          </p:cNvSpPr>
          <p:nvPr>
            <p:ph idx="1" hasCustomPrompt="1"/>
          </p:nvPr>
        </p:nvSpPr>
        <p:spPr>
          <a:xfrm>
            <a:off x="609600" y="1371600"/>
            <a:ext cx="10972800" cy="723900"/>
          </a:xfrm>
        </p:spPr>
        <p:txBody>
          <a:bodyPr/>
          <a:lstStyle>
            <a:lvl1pPr marL="0" indent="0">
              <a:buNone/>
              <a:defRPr sz="2000" baseline="0">
                <a:solidFill>
                  <a:srgbClr val="1E1E1E"/>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Sub-title goes here</a:t>
            </a:r>
          </a:p>
        </p:txBody>
      </p:sp>
      <p:sp>
        <p:nvSpPr>
          <p:cNvPr id="11" name="Content Placeholder 2"/>
          <p:cNvSpPr>
            <a:spLocks noGrp="1"/>
          </p:cNvSpPr>
          <p:nvPr>
            <p:ph idx="13" hasCustomPrompt="1"/>
          </p:nvPr>
        </p:nvSpPr>
        <p:spPr>
          <a:xfrm>
            <a:off x="609600" y="3920058"/>
            <a:ext cx="1828800" cy="203133"/>
          </a:xfrm>
        </p:spPr>
        <p:txBody>
          <a:bodyPr wrap="square">
            <a:spAutoFit/>
          </a:bodyPr>
          <a:lstStyle>
            <a:lvl1pPr marL="0" indent="0" algn="ctr">
              <a:buNone/>
              <a:defRPr sz="1200" b="0" i="0" baseline="0">
                <a:solidFill>
                  <a:srgbClr val="76787A"/>
                </a:solidFill>
                <a:latin typeface="Gotham Rounded Book"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12" name="Content Placeholder 2"/>
          <p:cNvSpPr>
            <a:spLocks noGrp="1"/>
          </p:cNvSpPr>
          <p:nvPr>
            <p:ph idx="14"/>
          </p:nvPr>
        </p:nvSpPr>
        <p:spPr>
          <a:xfrm>
            <a:off x="609600" y="4321695"/>
            <a:ext cx="1828800" cy="1679056"/>
          </a:xfrm>
        </p:spPr>
        <p:txBody>
          <a:bodyPr/>
          <a:lstStyle>
            <a:lvl1pPr marL="0" indent="0" algn="ctr">
              <a:buNone/>
              <a:defRPr sz="12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13" name="Content Placeholder 2"/>
          <p:cNvSpPr>
            <a:spLocks noGrp="1"/>
          </p:cNvSpPr>
          <p:nvPr>
            <p:ph idx="15" hasCustomPrompt="1"/>
          </p:nvPr>
        </p:nvSpPr>
        <p:spPr>
          <a:xfrm>
            <a:off x="2895600" y="3920058"/>
            <a:ext cx="1828800" cy="203133"/>
          </a:xfrm>
        </p:spPr>
        <p:txBody>
          <a:bodyPr wrap="square">
            <a:spAutoFit/>
          </a:bodyPr>
          <a:lstStyle>
            <a:lvl1pPr marL="0" indent="0" algn="ctr">
              <a:buNone/>
              <a:defRPr sz="1200" b="0" i="0" baseline="0">
                <a:solidFill>
                  <a:srgbClr val="76787A"/>
                </a:solidFill>
                <a:latin typeface="Gotham Rounded Book"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14" name="Content Placeholder 2"/>
          <p:cNvSpPr>
            <a:spLocks noGrp="1"/>
          </p:cNvSpPr>
          <p:nvPr>
            <p:ph idx="16"/>
          </p:nvPr>
        </p:nvSpPr>
        <p:spPr>
          <a:xfrm>
            <a:off x="2895600" y="4321695"/>
            <a:ext cx="1828800" cy="1679056"/>
          </a:xfrm>
        </p:spPr>
        <p:txBody>
          <a:bodyPr/>
          <a:lstStyle>
            <a:lvl1pPr marL="0" indent="0" algn="ctr">
              <a:buNone/>
              <a:defRPr sz="12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15" name="Content Placeholder 2"/>
          <p:cNvSpPr>
            <a:spLocks noGrp="1"/>
          </p:cNvSpPr>
          <p:nvPr>
            <p:ph idx="17" hasCustomPrompt="1"/>
          </p:nvPr>
        </p:nvSpPr>
        <p:spPr>
          <a:xfrm>
            <a:off x="7467600" y="3920058"/>
            <a:ext cx="1828800" cy="203133"/>
          </a:xfrm>
        </p:spPr>
        <p:txBody>
          <a:bodyPr wrap="square">
            <a:spAutoFit/>
          </a:bodyPr>
          <a:lstStyle>
            <a:lvl1pPr marL="0" indent="0" algn="ctr">
              <a:buNone/>
              <a:defRPr sz="1200" b="0" i="0" baseline="0">
                <a:solidFill>
                  <a:srgbClr val="76787A"/>
                </a:solidFill>
                <a:latin typeface="Gotham Rounded Book"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16" name="Content Placeholder 2"/>
          <p:cNvSpPr>
            <a:spLocks noGrp="1"/>
          </p:cNvSpPr>
          <p:nvPr>
            <p:ph idx="18"/>
          </p:nvPr>
        </p:nvSpPr>
        <p:spPr>
          <a:xfrm>
            <a:off x="7467600" y="4321695"/>
            <a:ext cx="1828800" cy="1679056"/>
          </a:xfrm>
        </p:spPr>
        <p:txBody>
          <a:bodyPr/>
          <a:lstStyle>
            <a:lvl1pPr marL="0" indent="0" algn="ctr">
              <a:buNone/>
              <a:defRPr sz="12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18" name="Picture Placeholder 17"/>
          <p:cNvSpPr>
            <a:spLocks noGrp="1"/>
          </p:cNvSpPr>
          <p:nvPr>
            <p:ph type="pic" sz="quarter" idx="19" hasCustomPrompt="1"/>
          </p:nvPr>
        </p:nvSpPr>
        <p:spPr>
          <a:xfrm>
            <a:off x="1066800" y="2586132"/>
            <a:ext cx="914400" cy="914400"/>
          </a:xfrm>
        </p:spPr>
        <p:txBody>
          <a:bodyPr/>
          <a:lstStyle>
            <a:lvl1pPr marL="0" indent="0" algn="ctr">
              <a:buNone/>
              <a:defRPr sz="1100"/>
            </a:lvl1pPr>
          </a:lstStyle>
          <a:p>
            <a:r>
              <a:rPr lang="en-IN" dirty="0"/>
              <a:t>Icon</a:t>
            </a:r>
            <a:endParaRPr lang="en-US" dirty="0"/>
          </a:p>
        </p:txBody>
      </p:sp>
      <p:sp>
        <p:nvSpPr>
          <p:cNvPr id="20" name="Picture Placeholder 17"/>
          <p:cNvSpPr>
            <a:spLocks noGrp="1"/>
          </p:cNvSpPr>
          <p:nvPr>
            <p:ph type="pic" sz="quarter" idx="20" hasCustomPrompt="1"/>
          </p:nvPr>
        </p:nvSpPr>
        <p:spPr>
          <a:xfrm>
            <a:off x="7924800" y="2586132"/>
            <a:ext cx="914400" cy="914400"/>
          </a:xfrm>
        </p:spPr>
        <p:txBody>
          <a:bodyPr/>
          <a:lstStyle>
            <a:lvl1pPr marL="0" indent="0" algn="ctr">
              <a:buNone/>
              <a:defRPr sz="1100"/>
            </a:lvl1pPr>
          </a:lstStyle>
          <a:p>
            <a:r>
              <a:rPr lang="en-IN" dirty="0"/>
              <a:t>Icon</a:t>
            </a:r>
            <a:endParaRPr lang="en-US" dirty="0"/>
          </a:p>
        </p:txBody>
      </p:sp>
      <p:sp>
        <p:nvSpPr>
          <p:cNvPr id="21" name="Picture Placeholder 17"/>
          <p:cNvSpPr>
            <a:spLocks noGrp="1"/>
          </p:cNvSpPr>
          <p:nvPr>
            <p:ph type="pic" sz="quarter" idx="21" hasCustomPrompt="1"/>
          </p:nvPr>
        </p:nvSpPr>
        <p:spPr>
          <a:xfrm>
            <a:off x="10210800" y="2586132"/>
            <a:ext cx="914400" cy="914400"/>
          </a:xfrm>
        </p:spPr>
        <p:txBody>
          <a:bodyPr/>
          <a:lstStyle>
            <a:lvl1pPr marL="0" indent="0" algn="ctr">
              <a:buNone/>
              <a:defRPr sz="1100"/>
            </a:lvl1pPr>
          </a:lstStyle>
          <a:p>
            <a:r>
              <a:rPr lang="en-IN" dirty="0"/>
              <a:t>Icon</a:t>
            </a:r>
            <a:endParaRPr lang="en-US" dirty="0"/>
          </a:p>
        </p:txBody>
      </p:sp>
      <p:sp>
        <p:nvSpPr>
          <p:cNvPr id="17" name="Content Placeholder 2"/>
          <p:cNvSpPr>
            <a:spLocks noGrp="1"/>
          </p:cNvSpPr>
          <p:nvPr>
            <p:ph idx="22" hasCustomPrompt="1"/>
          </p:nvPr>
        </p:nvSpPr>
        <p:spPr>
          <a:xfrm>
            <a:off x="5181600" y="3920058"/>
            <a:ext cx="1828800" cy="203133"/>
          </a:xfrm>
        </p:spPr>
        <p:txBody>
          <a:bodyPr wrap="square">
            <a:spAutoFit/>
          </a:bodyPr>
          <a:lstStyle>
            <a:lvl1pPr marL="0" indent="0" algn="ctr">
              <a:buNone/>
              <a:defRPr sz="1200" b="0" i="0" baseline="0">
                <a:solidFill>
                  <a:srgbClr val="76787A"/>
                </a:solidFill>
                <a:latin typeface="Gotham Rounded Book"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19" name="Content Placeholder 2"/>
          <p:cNvSpPr>
            <a:spLocks noGrp="1"/>
          </p:cNvSpPr>
          <p:nvPr>
            <p:ph idx="23"/>
          </p:nvPr>
        </p:nvSpPr>
        <p:spPr>
          <a:xfrm>
            <a:off x="5181600" y="4321695"/>
            <a:ext cx="1828800" cy="1679056"/>
          </a:xfrm>
        </p:spPr>
        <p:txBody>
          <a:bodyPr/>
          <a:lstStyle>
            <a:lvl1pPr marL="0" indent="0" algn="ctr">
              <a:buNone/>
              <a:defRPr sz="12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22" name="Picture Placeholder 17"/>
          <p:cNvSpPr>
            <a:spLocks noGrp="1"/>
          </p:cNvSpPr>
          <p:nvPr>
            <p:ph type="pic" sz="quarter" idx="24" hasCustomPrompt="1"/>
          </p:nvPr>
        </p:nvSpPr>
        <p:spPr>
          <a:xfrm>
            <a:off x="5638800" y="2586132"/>
            <a:ext cx="914400" cy="914400"/>
          </a:xfrm>
        </p:spPr>
        <p:txBody>
          <a:bodyPr/>
          <a:lstStyle>
            <a:lvl1pPr marL="0" indent="0" algn="ctr">
              <a:buNone/>
              <a:defRPr sz="1100"/>
            </a:lvl1pPr>
          </a:lstStyle>
          <a:p>
            <a:r>
              <a:rPr lang="en-IN" dirty="0"/>
              <a:t>Icon</a:t>
            </a:r>
            <a:endParaRPr lang="en-US" dirty="0"/>
          </a:p>
        </p:txBody>
      </p:sp>
      <p:sp>
        <p:nvSpPr>
          <p:cNvPr id="23" name="Content Placeholder 2"/>
          <p:cNvSpPr>
            <a:spLocks noGrp="1"/>
          </p:cNvSpPr>
          <p:nvPr>
            <p:ph idx="25" hasCustomPrompt="1"/>
          </p:nvPr>
        </p:nvSpPr>
        <p:spPr>
          <a:xfrm>
            <a:off x="9753600" y="3920058"/>
            <a:ext cx="1828800" cy="203133"/>
          </a:xfrm>
        </p:spPr>
        <p:txBody>
          <a:bodyPr wrap="square">
            <a:spAutoFit/>
          </a:bodyPr>
          <a:lstStyle>
            <a:lvl1pPr marL="0" indent="0" algn="ctr">
              <a:buNone/>
              <a:defRPr sz="1200" b="0" i="0" baseline="0">
                <a:solidFill>
                  <a:srgbClr val="76787A"/>
                </a:solidFill>
                <a:latin typeface="Gotham Rounded Book"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IN" dirty="0"/>
              <a:t>Heading goes here</a:t>
            </a:r>
            <a:endParaRPr lang="en-US" dirty="0"/>
          </a:p>
        </p:txBody>
      </p:sp>
      <p:sp>
        <p:nvSpPr>
          <p:cNvPr id="24" name="Content Placeholder 2"/>
          <p:cNvSpPr>
            <a:spLocks noGrp="1"/>
          </p:cNvSpPr>
          <p:nvPr>
            <p:ph idx="26"/>
          </p:nvPr>
        </p:nvSpPr>
        <p:spPr>
          <a:xfrm>
            <a:off x="9753600" y="4321695"/>
            <a:ext cx="1828800" cy="1679056"/>
          </a:xfrm>
        </p:spPr>
        <p:txBody>
          <a:bodyPr/>
          <a:lstStyle>
            <a:lvl1pPr marL="0" indent="0" algn="ctr">
              <a:buNone/>
              <a:defRPr sz="12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25" name="Picture Placeholder 17"/>
          <p:cNvSpPr>
            <a:spLocks noGrp="1"/>
          </p:cNvSpPr>
          <p:nvPr>
            <p:ph type="pic" sz="quarter" idx="27" hasCustomPrompt="1"/>
          </p:nvPr>
        </p:nvSpPr>
        <p:spPr>
          <a:xfrm>
            <a:off x="3352800" y="2586132"/>
            <a:ext cx="914400" cy="914400"/>
          </a:xfrm>
        </p:spPr>
        <p:txBody>
          <a:bodyPr/>
          <a:lstStyle>
            <a:lvl1pPr marL="0" indent="0" algn="ctr">
              <a:buNone/>
              <a:defRPr sz="1100"/>
            </a:lvl1pPr>
          </a:lstStyle>
          <a:p>
            <a:r>
              <a:rPr lang="en-IN" dirty="0"/>
              <a:t>Icon</a:t>
            </a:r>
            <a:endParaRPr lang="en-US" dirty="0"/>
          </a:p>
        </p:txBody>
      </p:sp>
      <p:sp>
        <p:nvSpPr>
          <p:cNvPr id="26" name="Slide Number Placeholder 5"/>
          <p:cNvSpPr>
            <a:spLocks noGrp="1"/>
          </p:cNvSpPr>
          <p:nvPr>
            <p:ph type="sldNum" sz="quarter" idx="4"/>
          </p:nvPr>
        </p:nvSpPr>
        <p:spPr>
          <a:xfrm>
            <a:off x="11597278" y="393569"/>
            <a:ext cx="20037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Tree>
    <p:extLst>
      <p:ext uri="{BB962C8B-B14F-4D97-AF65-F5344CB8AC3E}">
        <p14:creationId xmlns:p14="http://schemas.microsoft.com/office/powerpoint/2010/main" val="1224248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GreenOrange_Title slide">
    <p:bg>
      <p:bgPr>
        <a:gradFill>
          <a:gsLst>
            <a:gs pos="0">
              <a:schemeClr val="accent5"/>
            </a:gs>
            <a:gs pos="50000">
              <a:srgbClr val="7B9082"/>
            </a:gs>
            <a:gs pos="100000">
              <a:schemeClr val="accent4"/>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dirty="0"/>
              <a:t>Title of </a:t>
            </a:r>
            <a:br>
              <a:rPr lang="en-US" dirty="0"/>
            </a:br>
            <a:r>
              <a:rPr lang="en-US" dirty="0"/>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 Confidential</a:t>
            </a:r>
          </a:p>
        </p:txBody>
      </p:sp>
      <p:grpSp>
        <p:nvGrpSpPr>
          <p:cNvPr id="34" name="Group 33"/>
          <p:cNvGrpSpPr/>
          <p:nvPr userDrawn="1"/>
        </p:nvGrpSpPr>
        <p:grpSpPr>
          <a:xfrm>
            <a:off x="12257109" y="1155278"/>
            <a:ext cx="2010434" cy="4639777"/>
            <a:chOff x="12257109" y="1183875"/>
            <a:chExt cx="1740570" cy="3926920"/>
          </a:xfrm>
        </p:grpSpPr>
        <p:sp>
          <p:nvSpPr>
            <p:cNvPr id="35" name="TextBox 34"/>
            <p:cNvSpPr txBox="1"/>
            <p:nvPr userDrawn="1"/>
          </p:nvSpPr>
          <p:spPr>
            <a:xfrm>
              <a:off x="12257110" y="1183875"/>
              <a:ext cx="1740569" cy="390735"/>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TO CUSTOMIZE WITH</a:t>
              </a:r>
              <a:r>
                <a:rPr sz="1200" b="0" i="0" baseline="0" dirty="0">
                  <a:solidFill>
                    <a:schemeClr val="bg2"/>
                  </a:solidFill>
                  <a:latin typeface="Gotham Rounded Book" pitchFamily="2" charset="0"/>
                </a:rPr>
                <a:t> A NEW PICTURE</a:t>
              </a:r>
              <a:endParaRPr sz="1200" b="0" i="0" dirty="0">
                <a:solidFill>
                  <a:schemeClr val="bg2"/>
                </a:solidFill>
                <a:latin typeface="Gotham Rounded Book" pitchFamily="2" charset="0"/>
              </a:endParaRPr>
            </a:p>
          </p:txBody>
        </p:sp>
        <p:sp>
          <p:nvSpPr>
            <p:cNvPr id="36" name="TextBox 35"/>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Delete </a:t>
              </a:r>
              <a:r>
                <a:rPr sz="1200" b="0" i="0" baseline="0" dirty="0">
                  <a:solidFill>
                    <a:schemeClr val="bg2"/>
                  </a:solidFill>
                  <a:latin typeface="Gotham Rounded Book" pitchFamily="2" charset="0"/>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On the Insert tab, click</a:t>
              </a:r>
              <a:r>
                <a:rPr sz="1200" b="0" i="0" baseline="0" dirty="0">
                  <a:solidFill>
                    <a:schemeClr val="bg2"/>
                  </a:solidFill>
                  <a:latin typeface="Gotham Rounded Book" pitchFamily="2" charset="0"/>
                </a:rPr>
                <a:t> the Pictures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Navigate to the image you want to use and select Insert.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Resize the picture to fit the slide, as needed. Hold the Shift key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On the Home tab, click the Arrange button, then Send to Back so the photo is behind the </a:t>
              </a:r>
              <a:r>
                <a:rPr lang="en-US" sz="1200" b="0" i="0" baseline="0" dirty="0">
                  <a:solidFill>
                    <a:schemeClr val="bg2"/>
                  </a:solidFill>
                  <a:latin typeface="Gotham Rounded Book" pitchFamily="2" charset="0"/>
                </a:rPr>
                <a:t>logos, </a:t>
              </a:r>
              <a:r>
                <a:rPr sz="1200" b="0" i="0" baseline="0" dirty="0">
                  <a:solidFill>
                    <a:schemeClr val="bg2"/>
                  </a:solidFill>
                  <a:latin typeface="Gotham Rounded Book" pitchFamily="2" charset="0"/>
                </a:rPr>
                <a:t>text</a:t>
              </a:r>
              <a:r>
                <a:rPr lang="en-US" sz="1200" b="0" i="0" baseline="0" dirty="0">
                  <a:solidFill>
                    <a:schemeClr val="bg2"/>
                  </a:solidFill>
                  <a:latin typeface="Gotham Rounded Book" pitchFamily="2" charset="0"/>
                </a:rPr>
                <a:t>,</a:t>
              </a:r>
              <a:r>
                <a:rPr sz="1200" b="0" i="0" baseline="0" dirty="0">
                  <a:solidFill>
                    <a:schemeClr val="bg2"/>
                  </a:solidFill>
                  <a:latin typeface="Gotham Rounded Book" pitchFamily="2" charset="0"/>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Click the Reset button to reapply the Layout</a:t>
              </a:r>
            </a:p>
          </p:txBody>
        </p:sp>
      </p:grpSp>
      <p:sp>
        <p:nvSpPr>
          <p:cNvPr id="37"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endParaRPr lang="en-US" dirty="0"/>
          </a:p>
        </p:txBody>
      </p:sp>
    </p:spTree>
    <p:extLst>
      <p:ext uri="{BB962C8B-B14F-4D97-AF65-F5344CB8AC3E}">
        <p14:creationId xmlns:p14="http://schemas.microsoft.com/office/powerpoint/2010/main" val="833238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609600" y="6339245"/>
            <a:ext cx="2596865" cy="123111"/>
          </a:xfrm>
        </p:spPr>
        <p:txBody>
          <a:bodyPr/>
          <a:lstStyle/>
          <a:p>
            <a:r>
              <a:rPr lang="en-US" dirty="0"/>
              <a:t>Xi clusters | Confidential</a:t>
            </a:r>
          </a:p>
        </p:txBody>
      </p:sp>
      <p:sp>
        <p:nvSpPr>
          <p:cNvPr id="4" name="Slide Number Placeholder 3"/>
          <p:cNvSpPr>
            <a:spLocks noGrp="1"/>
          </p:cNvSpPr>
          <p:nvPr>
            <p:ph type="sldNum" sz="quarter" idx="11"/>
          </p:nvPr>
        </p:nvSpPr>
        <p:spPr>
          <a:xfrm>
            <a:off x="11597278" y="393569"/>
            <a:ext cx="200376" cy="123111"/>
          </a:xfrm>
        </p:spPr>
        <p:txBody>
          <a:body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
        <p:nvSpPr>
          <p:cNvPr id="6" name="Table Placeholder 5"/>
          <p:cNvSpPr>
            <a:spLocks noGrp="1"/>
          </p:cNvSpPr>
          <p:nvPr>
            <p:ph type="tbl" sz="quarter" idx="12"/>
          </p:nvPr>
        </p:nvSpPr>
        <p:spPr>
          <a:xfrm>
            <a:off x="609600" y="1371600"/>
            <a:ext cx="10972800" cy="4724400"/>
          </a:xfrm>
        </p:spPr>
        <p:txBody>
          <a:bodyPr/>
          <a:lstStyle>
            <a:lvl1pPr marL="0" indent="0" algn="ctr">
              <a:buNone/>
              <a:defRPr/>
            </a:lvl1pPr>
          </a:lstStyle>
          <a:p>
            <a:endParaRPr lang="en-US"/>
          </a:p>
        </p:txBody>
      </p:sp>
    </p:spTree>
    <p:extLst>
      <p:ext uri="{BB962C8B-B14F-4D97-AF65-F5344CB8AC3E}">
        <p14:creationId xmlns:p14="http://schemas.microsoft.com/office/powerpoint/2010/main" val="915781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609600" y="6339245"/>
            <a:ext cx="2596865" cy="123111"/>
          </a:xfrm>
        </p:spPr>
        <p:txBody>
          <a:bodyPr/>
          <a:lstStyle/>
          <a:p>
            <a:r>
              <a:rPr lang="en-US" dirty="0"/>
              <a:t>Xi clusters | Confidential</a:t>
            </a:r>
          </a:p>
        </p:txBody>
      </p:sp>
      <p:sp>
        <p:nvSpPr>
          <p:cNvPr id="4" name="Slide Number Placeholder 3"/>
          <p:cNvSpPr>
            <a:spLocks noGrp="1"/>
          </p:cNvSpPr>
          <p:nvPr>
            <p:ph type="sldNum" sz="quarter" idx="11"/>
          </p:nvPr>
        </p:nvSpPr>
        <p:spPr>
          <a:xfrm>
            <a:off x="11597278" y="393569"/>
            <a:ext cx="200376" cy="123111"/>
          </a:xfrm>
        </p:spPr>
        <p:txBody>
          <a:body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
        <p:nvSpPr>
          <p:cNvPr id="6" name="Chart Placeholder 5"/>
          <p:cNvSpPr>
            <a:spLocks noGrp="1"/>
          </p:cNvSpPr>
          <p:nvPr>
            <p:ph type="chart" sz="quarter" idx="12"/>
          </p:nvPr>
        </p:nvSpPr>
        <p:spPr>
          <a:xfrm>
            <a:off x="609600" y="1371600"/>
            <a:ext cx="10991850" cy="4724400"/>
          </a:xfrm>
        </p:spPr>
        <p:txBody>
          <a:bodyPr/>
          <a:lstStyle>
            <a:lvl1pPr marL="0" indent="0" algn="ctr">
              <a:buNone/>
              <a:defRPr/>
            </a:lvl1pPr>
          </a:lstStyle>
          <a:p>
            <a:endParaRPr lang="en-US" dirty="0"/>
          </a:p>
        </p:txBody>
      </p:sp>
    </p:spTree>
    <p:extLst>
      <p:ext uri="{BB962C8B-B14F-4D97-AF65-F5344CB8AC3E}">
        <p14:creationId xmlns:p14="http://schemas.microsoft.com/office/powerpoint/2010/main" val="2720653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endParaRPr lang="en-US" dirty="0"/>
          </a:p>
        </p:txBody>
      </p:sp>
      <p:sp>
        <p:nvSpPr>
          <p:cNvPr id="4" name="Slide Number Placeholder 3"/>
          <p:cNvSpPr>
            <a:spLocks noGrp="1"/>
          </p:cNvSpPr>
          <p:nvPr>
            <p:ph type="sldNum" sz="quarter" idx="11"/>
          </p:nvPr>
        </p:nvSpPr>
        <p:spPr>
          <a:xfrm>
            <a:off x="11597278" y="393569"/>
            <a:ext cx="200376" cy="123111"/>
          </a:xfrm>
        </p:spPr>
        <p:txBody>
          <a:body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
        <p:nvSpPr>
          <p:cNvPr id="6" name="Chart Placeholder 5"/>
          <p:cNvSpPr>
            <a:spLocks noGrp="1"/>
          </p:cNvSpPr>
          <p:nvPr>
            <p:ph type="chart" sz="quarter" idx="12"/>
          </p:nvPr>
        </p:nvSpPr>
        <p:spPr>
          <a:xfrm>
            <a:off x="3886200" y="1371600"/>
            <a:ext cx="7715250" cy="4724400"/>
          </a:xfrm>
        </p:spPr>
        <p:txBody>
          <a:bodyPr/>
          <a:lstStyle>
            <a:lvl1pPr marL="0" indent="0" algn="ctr">
              <a:buNone/>
              <a:defRPr/>
            </a:lvl1pPr>
          </a:lstStyle>
          <a:p>
            <a:endParaRPr lang="en-US"/>
          </a:p>
        </p:txBody>
      </p:sp>
      <p:sp>
        <p:nvSpPr>
          <p:cNvPr id="7" name="Text Placeholder 6"/>
          <p:cNvSpPr>
            <a:spLocks noGrp="1"/>
          </p:cNvSpPr>
          <p:nvPr>
            <p:ph type="body" sz="quarter" idx="13"/>
          </p:nvPr>
        </p:nvSpPr>
        <p:spPr>
          <a:xfrm>
            <a:off x="609600" y="1371600"/>
            <a:ext cx="2898648" cy="4724400"/>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686504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endParaRPr lang="en-US" dirty="0"/>
          </a:p>
        </p:txBody>
      </p:sp>
      <p:sp>
        <p:nvSpPr>
          <p:cNvPr id="4" name="Slide Number Placeholder 3"/>
          <p:cNvSpPr>
            <a:spLocks noGrp="1"/>
          </p:cNvSpPr>
          <p:nvPr>
            <p:ph type="sldNum" sz="quarter" idx="11"/>
          </p:nvPr>
        </p:nvSpPr>
        <p:spPr>
          <a:xfrm>
            <a:off x="11597278" y="393569"/>
            <a:ext cx="200376" cy="123111"/>
          </a:xfrm>
        </p:spPr>
        <p:txBody>
          <a:body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cxnSp>
        <p:nvCxnSpPr>
          <p:cNvPr id="22" name="Straight Connector 21"/>
          <p:cNvCxnSpPr>
            <a:endCxn id="42" idx="4"/>
          </p:cNvCxnSpPr>
          <p:nvPr userDrawn="1"/>
        </p:nvCxnSpPr>
        <p:spPr>
          <a:xfrm>
            <a:off x="-2115" y="2768051"/>
            <a:ext cx="862763"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24" name="Text Placeholder 6"/>
          <p:cNvSpPr>
            <a:spLocks noGrp="1"/>
          </p:cNvSpPr>
          <p:nvPr>
            <p:ph type="body" sz="quarter" idx="13"/>
          </p:nvPr>
        </p:nvSpPr>
        <p:spPr>
          <a:xfrm>
            <a:off x="609600"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5" name="Text Placeholder 6"/>
          <p:cNvSpPr>
            <a:spLocks noGrp="1"/>
          </p:cNvSpPr>
          <p:nvPr>
            <p:ph type="body" sz="quarter" idx="14"/>
          </p:nvPr>
        </p:nvSpPr>
        <p:spPr>
          <a:xfrm>
            <a:off x="2476628"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6"/>
          <p:cNvSpPr>
            <a:spLocks noGrp="1"/>
          </p:cNvSpPr>
          <p:nvPr>
            <p:ph type="body" sz="quarter" idx="15"/>
          </p:nvPr>
        </p:nvSpPr>
        <p:spPr>
          <a:xfrm>
            <a:off x="4343656"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7" name="Text Placeholder 6"/>
          <p:cNvSpPr>
            <a:spLocks noGrp="1"/>
          </p:cNvSpPr>
          <p:nvPr>
            <p:ph type="body" sz="quarter" idx="16"/>
          </p:nvPr>
        </p:nvSpPr>
        <p:spPr>
          <a:xfrm>
            <a:off x="6210684"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8" name="Text Placeholder 6"/>
          <p:cNvSpPr>
            <a:spLocks noGrp="1"/>
          </p:cNvSpPr>
          <p:nvPr>
            <p:ph type="body" sz="quarter" idx="17"/>
          </p:nvPr>
        </p:nvSpPr>
        <p:spPr>
          <a:xfrm>
            <a:off x="8077712"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9" name="Text Placeholder 6"/>
          <p:cNvSpPr>
            <a:spLocks noGrp="1"/>
          </p:cNvSpPr>
          <p:nvPr>
            <p:ph type="body" sz="quarter" idx="18"/>
          </p:nvPr>
        </p:nvSpPr>
        <p:spPr>
          <a:xfrm>
            <a:off x="9944738" y="3536798"/>
            <a:ext cx="1657350" cy="2215224"/>
          </a:xfrm>
        </p:spPr>
        <p:txBody>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2" name="Freeform 41"/>
          <p:cNvSpPr/>
          <p:nvPr userDrawn="1"/>
        </p:nvSpPr>
        <p:spPr>
          <a:xfrm>
            <a:off x="860648"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solidFill>
                <a:schemeClr val="tx1"/>
              </a:solidFill>
              <a:latin typeface="Gotham Rounded Book" pitchFamily="2" charset="0"/>
            </a:endParaRPr>
          </a:p>
        </p:txBody>
      </p:sp>
      <p:sp>
        <p:nvSpPr>
          <p:cNvPr id="43" name="Freeform 42"/>
          <p:cNvSpPr/>
          <p:nvPr userDrawn="1"/>
        </p:nvSpPr>
        <p:spPr>
          <a:xfrm>
            <a:off x="2727676"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solidFill>
                <a:schemeClr val="tx1"/>
              </a:solidFill>
              <a:latin typeface="Gotham Rounded Book" pitchFamily="2" charset="0"/>
            </a:endParaRPr>
          </a:p>
        </p:txBody>
      </p:sp>
      <p:sp>
        <p:nvSpPr>
          <p:cNvPr id="44" name="Freeform 43"/>
          <p:cNvSpPr/>
          <p:nvPr userDrawn="1"/>
        </p:nvSpPr>
        <p:spPr>
          <a:xfrm>
            <a:off x="4594704"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solidFill>
                <a:schemeClr val="tx1"/>
              </a:solidFill>
              <a:latin typeface="Gotham Rounded Book" pitchFamily="2" charset="0"/>
            </a:endParaRPr>
          </a:p>
        </p:txBody>
      </p:sp>
      <p:sp>
        <p:nvSpPr>
          <p:cNvPr id="45" name="Freeform 44"/>
          <p:cNvSpPr/>
          <p:nvPr userDrawn="1"/>
        </p:nvSpPr>
        <p:spPr>
          <a:xfrm>
            <a:off x="6461732"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solidFill>
                <a:schemeClr val="tx1"/>
              </a:solidFill>
              <a:latin typeface="Gotham Rounded Book" pitchFamily="2" charset="0"/>
            </a:endParaRPr>
          </a:p>
        </p:txBody>
      </p:sp>
      <p:sp>
        <p:nvSpPr>
          <p:cNvPr id="46" name="Freeform 45"/>
          <p:cNvSpPr/>
          <p:nvPr userDrawn="1"/>
        </p:nvSpPr>
        <p:spPr>
          <a:xfrm>
            <a:off x="8328760"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solidFill>
                <a:schemeClr val="tx1"/>
              </a:solidFill>
              <a:latin typeface="Gotham Rounded Book" pitchFamily="2" charset="0"/>
            </a:endParaRPr>
          </a:p>
        </p:txBody>
      </p:sp>
      <p:sp>
        <p:nvSpPr>
          <p:cNvPr id="47" name="Freeform 46"/>
          <p:cNvSpPr/>
          <p:nvPr userDrawn="1"/>
        </p:nvSpPr>
        <p:spPr>
          <a:xfrm>
            <a:off x="10195786" y="2768051"/>
            <a:ext cx="1155254" cy="393700"/>
          </a:xfrm>
          <a:custGeom>
            <a:avLst/>
            <a:gdLst>
              <a:gd name="connsiteX0" fmla="*/ 0 w 1155254"/>
              <a:gd name="connsiteY0" fmla="*/ 0 h 393700"/>
              <a:gd name="connsiteX1" fmla="*/ 1155254 w 1155254"/>
              <a:gd name="connsiteY1" fmla="*/ 0 h 393700"/>
              <a:gd name="connsiteX2" fmla="*/ 1151024 w 1155254"/>
              <a:gd name="connsiteY2" fmla="*/ 13627 h 393700"/>
              <a:gd name="connsiteX3" fmla="*/ 577627 w 1155254"/>
              <a:gd name="connsiteY3" fmla="*/ 393700 h 393700"/>
              <a:gd name="connsiteX4" fmla="*/ 4230 w 1155254"/>
              <a:gd name="connsiteY4" fmla="*/ 13627 h 393700"/>
              <a:gd name="connsiteX0" fmla="*/ 0 w 1155254"/>
              <a:gd name="connsiteY0" fmla="*/ 6350 h 400050"/>
              <a:gd name="connsiteX1" fmla="*/ 549052 w 1155254"/>
              <a:gd name="connsiteY1" fmla="*/ 0 h 400050"/>
              <a:gd name="connsiteX2" fmla="*/ 1155254 w 1155254"/>
              <a:gd name="connsiteY2" fmla="*/ 6350 h 400050"/>
              <a:gd name="connsiteX3" fmla="*/ 1151024 w 1155254"/>
              <a:gd name="connsiteY3" fmla="*/ 19977 h 400050"/>
              <a:gd name="connsiteX4" fmla="*/ 577627 w 1155254"/>
              <a:gd name="connsiteY4" fmla="*/ 400050 h 400050"/>
              <a:gd name="connsiteX5" fmla="*/ 4230 w 1155254"/>
              <a:gd name="connsiteY5" fmla="*/ 19977 h 400050"/>
              <a:gd name="connsiteX6" fmla="*/ 0 w 1155254"/>
              <a:gd name="connsiteY6" fmla="*/ 635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6" fmla="*/ 640492 w 1155254"/>
              <a:gd name="connsiteY6" fmla="*/ 91440 h 400050"/>
              <a:gd name="connsiteX0" fmla="*/ 549052 w 1155254"/>
              <a:gd name="connsiteY0" fmla="*/ 0 h 400050"/>
              <a:gd name="connsiteX1" fmla="*/ 1155254 w 1155254"/>
              <a:gd name="connsiteY1" fmla="*/ 6350 h 400050"/>
              <a:gd name="connsiteX2" fmla="*/ 1151024 w 1155254"/>
              <a:gd name="connsiteY2" fmla="*/ 19977 h 400050"/>
              <a:gd name="connsiteX3" fmla="*/ 577627 w 1155254"/>
              <a:gd name="connsiteY3" fmla="*/ 400050 h 400050"/>
              <a:gd name="connsiteX4" fmla="*/ 4230 w 1155254"/>
              <a:gd name="connsiteY4" fmla="*/ 19977 h 400050"/>
              <a:gd name="connsiteX5" fmla="*/ 0 w 1155254"/>
              <a:gd name="connsiteY5" fmla="*/ 6350 h 400050"/>
              <a:gd name="connsiteX0" fmla="*/ 1155254 w 1155254"/>
              <a:gd name="connsiteY0" fmla="*/ 0 h 393700"/>
              <a:gd name="connsiteX1" fmla="*/ 1151024 w 1155254"/>
              <a:gd name="connsiteY1" fmla="*/ 13627 h 393700"/>
              <a:gd name="connsiteX2" fmla="*/ 577627 w 1155254"/>
              <a:gd name="connsiteY2" fmla="*/ 393700 h 393700"/>
              <a:gd name="connsiteX3" fmla="*/ 4230 w 1155254"/>
              <a:gd name="connsiteY3" fmla="*/ 13627 h 393700"/>
              <a:gd name="connsiteX4" fmla="*/ 0 w 1155254"/>
              <a:gd name="connsiteY4" fmla="*/ 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54" h="393700">
                <a:moveTo>
                  <a:pt x="1155254" y="0"/>
                </a:moveTo>
                <a:lnTo>
                  <a:pt x="1151024" y="13627"/>
                </a:lnTo>
                <a:cubicBezTo>
                  <a:pt x="1056553" y="236980"/>
                  <a:pt x="835392" y="393700"/>
                  <a:pt x="577627" y="393700"/>
                </a:cubicBezTo>
                <a:cubicBezTo>
                  <a:pt x="319862" y="393700"/>
                  <a:pt x="98701" y="236980"/>
                  <a:pt x="4230" y="13627"/>
                </a:cubicBezTo>
                <a:lnTo>
                  <a:pt x="0" y="0"/>
                </a:lnTo>
              </a:path>
            </a:pathLst>
          </a:cu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i="0" dirty="0">
              <a:solidFill>
                <a:schemeClr val="tx1"/>
              </a:solidFill>
              <a:latin typeface="Gotham Rounded Book" pitchFamily="2" charset="0"/>
            </a:endParaRPr>
          </a:p>
        </p:txBody>
      </p:sp>
      <p:cxnSp>
        <p:nvCxnSpPr>
          <p:cNvPr id="53" name="Straight Connector 52"/>
          <p:cNvCxnSpPr>
            <a:stCxn id="42" idx="0"/>
          </p:cNvCxnSpPr>
          <p:nvPr userDrawn="1"/>
        </p:nvCxnSpPr>
        <p:spPr>
          <a:xfrm>
            <a:off x="2015902" y="2768051"/>
            <a:ext cx="711774"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3882930" y="2768051"/>
            <a:ext cx="711774"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5749958" y="2768051"/>
            <a:ext cx="711774"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7616986" y="2768051"/>
            <a:ext cx="711774"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9484012" y="2768051"/>
            <a:ext cx="711774"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47" idx="0"/>
          </p:cNvCxnSpPr>
          <p:nvPr userDrawn="1"/>
        </p:nvCxnSpPr>
        <p:spPr>
          <a:xfrm>
            <a:off x="11351040" y="2768051"/>
            <a:ext cx="840960" cy="0"/>
          </a:xfrm>
          <a:prstGeom prst="line">
            <a:avLst/>
          </a:prstGeom>
          <a:ln w="19050"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62" name="Text Placeholder 21"/>
          <p:cNvSpPr>
            <a:spLocks noGrp="1"/>
          </p:cNvSpPr>
          <p:nvPr>
            <p:ph type="body" sz="quarter" idx="12" hasCustomPrompt="1"/>
          </p:nvPr>
        </p:nvSpPr>
        <p:spPr>
          <a:xfrm>
            <a:off x="923925"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dirty="0"/>
              <a:t>20##</a:t>
            </a:r>
          </a:p>
        </p:txBody>
      </p:sp>
      <p:sp>
        <p:nvSpPr>
          <p:cNvPr id="63" name="Text Placeholder 21"/>
          <p:cNvSpPr>
            <a:spLocks noGrp="1"/>
          </p:cNvSpPr>
          <p:nvPr>
            <p:ph type="body" sz="quarter" idx="19" hasCustomPrompt="1"/>
          </p:nvPr>
        </p:nvSpPr>
        <p:spPr>
          <a:xfrm>
            <a:off x="2793585"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dirty="0"/>
              <a:t>20##</a:t>
            </a:r>
          </a:p>
        </p:txBody>
      </p:sp>
      <p:sp>
        <p:nvSpPr>
          <p:cNvPr id="64" name="Text Placeholder 21"/>
          <p:cNvSpPr>
            <a:spLocks noGrp="1"/>
          </p:cNvSpPr>
          <p:nvPr>
            <p:ph type="body" sz="quarter" idx="20" hasCustomPrompt="1"/>
          </p:nvPr>
        </p:nvSpPr>
        <p:spPr>
          <a:xfrm>
            <a:off x="4660613"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dirty="0"/>
              <a:t>20##</a:t>
            </a:r>
          </a:p>
        </p:txBody>
      </p:sp>
      <p:sp>
        <p:nvSpPr>
          <p:cNvPr id="65" name="Text Placeholder 21"/>
          <p:cNvSpPr>
            <a:spLocks noGrp="1"/>
          </p:cNvSpPr>
          <p:nvPr>
            <p:ph type="body" sz="quarter" idx="21" hasCustomPrompt="1"/>
          </p:nvPr>
        </p:nvSpPr>
        <p:spPr>
          <a:xfrm>
            <a:off x="6527641"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dirty="0"/>
              <a:t>20##</a:t>
            </a:r>
          </a:p>
        </p:txBody>
      </p:sp>
      <p:sp>
        <p:nvSpPr>
          <p:cNvPr id="66" name="Text Placeholder 21"/>
          <p:cNvSpPr>
            <a:spLocks noGrp="1"/>
          </p:cNvSpPr>
          <p:nvPr>
            <p:ph type="body" sz="quarter" idx="22" hasCustomPrompt="1"/>
          </p:nvPr>
        </p:nvSpPr>
        <p:spPr>
          <a:xfrm>
            <a:off x="8394669"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dirty="0"/>
              <a:t>20##</a:t>
            </a:r>
          </a:p>
        </p:txBody>
      </p:sp>
      <p:sp>
        <p:nvSpPr>
          <p:cNvPr id="67" name="Text Placeholder 21"/>
          <p:cNvSpPr>
            <a:spLocks noGrp="1"/>
          </p:cNvSpPr>
          <p:nvPr>
            <p:ph type="body" sz="quarter" idx="23" hasCustomPrompt="1"/>
          </p:nvPr>
        </p:nvSpPr>
        <p:spPr>
          <a:xfrm>
            <a:off x="10261697" y="2027733"/>
            <a:ext cx="1026068" cy="1026068"/>
          </a:xfrm>
          <a:prstGeom prst="ellipse">
            <a:avLst/>
          </a:prstGeom>
          <a:solidFill>
            <a:schemeClr val="bg1">
              <a:lumMod val="95000"/>
            </a:schemeClr>
          </a:solidFill>
        </p:spPr>
        <p:txBody>
          <a:bodyPr wrap="none" anchor="ctr"/>
          <a:lstStyle>
            <a:lvl1pPr marL="0" indent="0" algn="ctr">
              <a:lnSpc>
                <a:spcPct val="100000"/>
              </a:lnSpc>
              <a:buNone/>
              <a:defRPr sz="2200">
                <a:solidFill>
                  <a:schemeClr val="bg2"/>
                </a:solidFill>
                <a:latin typeface="Gotham Rounded Medium" panose="02000000000000000000" pitchFamily="50" charset="0"/>
              </a:defRPr>
            </a:lvl1pPr>
          </a:lstStyle>
          <a:p>
            <a:pPr lvl="0"/>
            <a:r>
              <a:rPr lang="en-US" dirty="0"/>
              <a:t>20##</a:t>
            </a:r>
          </a:p>
        </p:txBody>
      </p:sp>
    </p:spTree>
    <p:extLst>
      <p:ext uri="{BB962C8B-B14F-4D97-AF65-F5344CB8AC3E}">
        <p14:creationId xmlns:p14="http://schemas.microsoft.com/office/powerpoint/2010/main" val="972339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vice mock up slide_Laptop">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92488" y="759925"/>
            <a:ext cx="9257697" cy="5431325"/>
          </a:xfrm>
          <a:prstGeom prst="rect">
            <a:avLst/>
          </a:prstGeom>
        </p:spPr>
      </p:pic>
      <p:sp>
        <p:nvSpPr>
          <p:cNvPr id="7" name="Picture Placeholder 4"/>
          <p:cNvSpPr>
            <a:spLocks noGrp="1"/>
          </p:cNvSpPr>
          <p:nvPr>
            <p:ph type="pic" sz="quarter" idx="15" hasCustomPrompt="1"/>
          </p:nvPr>
        </p:nvSpPr>
        <p:spPr>
          <a:xfrm>
            <a:off x="5257316" y="1180629"/>
            <a:ext cx="6934683" cy="4325397"/>
          </a:xfrm>
          <a:prstGeom prst="rect">
            <a:avLst/>
          </a:prstGeom>
          <a:solidFill>
            <a:schemeClr val="bg1"/>
          </a:solidFill>
          <a:ln w="3175">
            <a:noFill/>
          </a:ln>
        </p:spPr>
        <p:txBody>
          <a:bodyPr tIns="91440" bIns="1371600" anchor="ctr">
            <a:noAutofit/>
          </a:bodyPr>
          <a:lstStyle>
            <a:lvl1pPr marL="0" indent="0" algn="ctr">
              <a:buNone/>
              <a:defRPr>
                <a:solidFill>
                  <a:schemeClr val="bg2"/>
                </a:solidFill>
              </a:defRPr>
            </a:lvl1pPr>
          </a:lstStyle>
          <a:p>
            <a:r>
              <a:rPr lang="en-IN" dirty="0"/>
              <a:t>Screenshot</a:t>
            </a:r>
            <a:endParaRPr lang="en-US" dirty="0"/>
          </a:p>
        </p:txBody>
      </p:sp>
      <p:sp>
        <p:nvSpPr>
          <p:cNvPr id="2" name="Title 1"/>
          <p:cNvSpPr>
            <a:spLocks noGrp="1"/>
          </p:cNvSpPr>
          <p:nvPr>
            <p:ph type="title"/>
          </p:nvPr>
        </p:nvSpPr>
        <p:spPr>
          <a:xfrm>
            <a:off x="609600" y="387148"/>
            <a:ext cx="4239986" cy="615553"/>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endParaRPr lang="en-US" dirty="0"/>
          </a:p>
        </p:txBody>
      </p:sp>
      <p:sp>
        <p:nvSpPr>
          <p:cNvPr id="4" name="Slide Number Placeholder 3"/>
          <p:cNvSpPr>
            <a:spLocks noGrp="1"/>
          </p:cNvSpPr>
          <p:nvPr>
            <p:ph type="sldNum" sz="quarter" idx="11"/>
          </p:nvPr>
        </p:nvSpPr>
        <p:spPr>
          <a:xfrm>
            <a:off x="11597278" y="393569"/>
            <a:ext cx="200376" cy="123111"/>
          </a:xfrm>
        </p:spPr>
        <p:txBody>
          <a:body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
        <p:nvSpPr>
          <p:cNvPr id="5" name="Text Placeholder 6"/>
          <p:cNvSpPr>
            <a:spLocks noGrp="1"/>
          </p:cNvSpPr>
          <p:nvPr>
            <p:ph type="body" sz="quarter" idx="13"/>
          </p:nvPr>
        </p:nvSpPr>
        <p:spPr>
          <a:xfrm>
            <a:off x="609600" y="1972164"/>
            <a:ext cx="2933700" cy="412383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258500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Device mock up slide_Mobi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7148"/>
            <a:ext cx="4857750" cy="1231106"/>
          </a:xfrm>
        </p:spPr>
        <p:txBody>
          <a:bodyPr/>
          <a:lstStyle>
            <a:lvl1pPr>
              <a:defRPr sz="40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Title of Presentation | Confidential</a:t>
            </a:r>
            <a:endParaRPr lang="en-US" dirty="0"/>
          </a:p>
        </p:txBody>
      </p:sp>
      <p:sp>
        <p:nvSpPr>
          <p:cNvPr id="4" name="Slide Number Placeholder 3"/>
          <p:cNvSpPr>
            <a:spLocks noGrp="1"/>
          </p:cNvSpPr>
          <p:nvPr>
            <p:ph type="sldNum" sz="quarter" idx="11"/>
          </p:nvPr>
        </p:nvSpPr>
        <p:spPr>
          <a:xfrm>
            <a:off x="11597278" y="393569"/>
            <a:ext cx="200376" cy="123111"/>
          </a:xfrm>
        </p:spPr>
        <p:txBody>
          <a:body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
        <p:nvSpPr>
          <p:cNvPr id="5" name="Text Placeholder 6"/>
          <p:cNvSpPr>
            <a:spLocks noGrp="1"/>
          </p:cNvSpPr>
          <p:nvPr>
            <p:ph type="body" sz="quarter" idx="13"/>
          </p:nvPr>
        </p:nvSpPr>
        <p:spPr>
          <a:xfrm>
            <a:off x="609600" y="1972164"/>
            <a:ext cx="4857750" cy="412383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897503" y="806889"/>
            <a:ext cx="3418890" cy="6051111"/>
          </a:xfrm>
          <a:prstGeom prst="rect">
            <a:avLst/>
          </a:prstGeom>
        </p:spPr>
      </p:pic>
      <p:sp>
        <p:nvSpPr>
          <p:cNvPr id="9" name="Picture Placeholder 4"/>
          <p:cNvSpPr>
            <a:spLocks noGrp="1"/>
          </p:cNvSpPr>
          <p:nvPr>
            <p:ph type="pic" sz="quarter" idx="17" hasCustomPrompt="1"/>
          </p:nvPr>
        </p:nvSpPr>
        <p:spPr>
          <a:xfrm>
            <a:off x="7133292" y="1655064"/>
            <a:ext cx="2945962" cy="5202936"/>
          </a:xfrm>
          <a:prstGeom prst="rect">
            <a:avLst/>
          </a:prstGeom>
          <a:noFill/>
        </p:spPr>
        <p:txBody>
          <a:bodyPr tIns="91440" bIns="1371600" anchor="ctr">
            <a:noAutofit/>
          </a:bodyPr>
          <a:lstStyle>
            <a:lvl1pPr marL="0" indent="0" algn="ctr">
              <a:buNone/>
              <a:defRPr>
                <a:solidFill>
                  <a:schemeClr val="bg2"/>
                </a:solidFill>
              </a:defRPr>
            </a:lvl1pPr>
          </a:lstStyle>
          <a:p>
            <a:r>
              <a:rPr lang="en-IN" dirty="0"/>
              <a:t>Screenshot</a:t>
            </a:r>
            <a:endParaRPr lang="en-US" dirty="0"/>
          </a:p>
        </p:txBody>
      </p:sp>
    </p:spTree>
    <p:extLst>
      <p:ext uri="{BB962C8B-B14F-4D97-AF65-F5344CB8AC3E}">
        <p14:creationId xmlns:p14="http://schemas.microsoft.com/office/powerpoint/2010/main" val="2107984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ueGreen_Thank you slide">
    <p:bg>
      <p:bgPr>
        <a:gradFill>
          <a:gsLst>
            <a:gs pos="50000">
              <a:schemeClr val="accent5"/>
            </a:gs>
            <a:gs pos="0">
              <a:srgbClr val="034EA2"/>
            </a:gs>
            <a:gs pos="100000">
              <a:srgbClr val="B0D235"/>
            </a:gs>
          </a:gsLst>
          <a:lin ang="18900000" scaled="1"/>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23" name="Freeform 22">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24" name="Freeform 23">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25" name="Freeform 24">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grpSp>
        <p:nvGrpSpPr>
          <p:cNvPr id="9" name="Group 8">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10"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1"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2"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3"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4"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5"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6"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7"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8"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9"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20"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21"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2"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dirty="0"/>
              <a:t>Thank you</a:t>
            </a:r>
          </a:p>
        </p:txBody>
      </p:sp>
    </p:spTree>
    <p:extLst>
      <p:ext uri="{BB962C8B-B14F-4D97-AF65-F5344CB8AC3E}">
        <p14:creationId xmlns:p14="http://schemas.microsoft.com/office/powerpoint/2010/main" val="1675638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ueTeal_Thank you slide">
    <p:bg>
      <p:bgPr>
        <a:gradFill>
          <a:gsLst>
            <a:gs pos="50000">
              <a:srgbClr val="1586B0"/>
            </a:gs>
            <a:gs pos="0">
              <a:schemeClr val="accent1"/>
            </a:gs>
            <a:gs pos="100000">
              <a:schemeClr val="accent5"/>
            </a:gs>
          </a:gsLst>
          <a:lin ang="18900000" scaled="1"/>
        </a:gra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52" name="Freeform 51">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53" name="Freeform 52">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54" name="Freeform 53">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grpSp>
        <p:nvGrpSpPr>
          <p:cNvPr id="34" name="Group 33">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dirty="0"/>
              <a:t>Thank you</a:t>
            </a:r>
          </a:p>
        </p:txBody>
      </p:sp>
    </p:spTree>
    <p:extLst>
      <p:ext uri="{BB962C8B-B14F-4D97-AF65-F5344CB8AC3E}">
        <p14:creationId xmlns:p14="http://schemas.microsoft.com/office/powerpoint/2010/main" val="4103470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urpleTeal_Thank you slide">
    <p:bg>
      <p:bgPr>
        <a:gradFill>
          <a:gsLst>
            <a:gs pos="50000">
              <a:srgbClr val="5D72A7"/>
            </a:gs>
            <a:gs pos="0">
              <a:schemeClr val="accent3"/>
            </a:gs>
            <a:gs pos="100000">
              <a:schemeClr val="accent5"/>
            </a:gs>
          </a:gsLst>
          <a:lin ang="189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31" name="Freeform 30">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32" name="Freeform 31">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33" name="Freeform 32">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grpSp>
        <p:nvGrpSpPr>
          <p:cNvPr id="38" name="Group 37">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dirty="0"/>
              <a:t>Thank you</a:t>
            </a:r>
          </a:p>
        </p:txBody>
      </p:sp>
    </p:spTree>
    <p:extLst>
      <p:ext uri="{BB962C8B-B14F-4D97-AF65-F5344CB8AC3E}">
        <p14:creationId xmlns:p14="http://schemas.microsoft.com/office/powerpoint/2010/main" val="172689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GreenOrange_Thank you slide">
    <p:bg>
      <p:bgPr>
        <a:gradFill>
          <a:gsLst>
            <a:gs pos="0">
              <a:schemeClr val="accent5"/>
            </a:gs>
            <a:gs pos="50000">
              <a:srgbClr val="8D9770"/>
            </a:gs>
            <a:gs pos="100000">
              <a:schemeClr val="accent4"/>
            </a:gs>
          </a:gsLst>
          <a:lin ang="189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31" name="Freeform 30">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32" name="Freeform 31">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33" name="Freeform 32">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grpSp>
        <p:nvGrpSpPr>
          <p:cNvPr id="38" name="Group 37">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dirty="0"/>
              <a:t>Thank you</a:t>
            </a:r>
          </a:p>
        </p:txBody>
      </p:sp>
    </p:spTree>
    <p:extLst>
      <p:ext uri="{BB962C8B-B14F-4D97-AF65-F5344CB8AC3E}">
        <p14:creationId xmlns:p14="http://schemas.microsoft.com/office/powerpoint/2010/main" val="166133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urpleOrange_Title slide">
    <p:bg>
      <p:bgPr>
        <a:gradFill>
          <a:gsLst>
            <a:gs pos="50000">
              <a:srgbClr val="AC6766"/>
            </a:gs>
            <a:gs pos="0">
              <a:schemeClr val="accent6"/>
            </a:gs>
            <a:gs pos="100000">
              <a:schemeClr val="accent4"/>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dirty="0"/>
              <a:t>Title of </a:t>
            </a:r>
            <a:br>
              <a:rPr lang="en-US" dirty="0"/>
            </a:br>
            <a:r>
              <a:rPr lang="en-US" dirty="0"/>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 Confidential</a:t>
            </a:r>
          </a:p>
        </p:txBody>
      </p:sp>
      <p:grpSp>
        <p:nvGrpSpPr>
          <p:cNvPr id="34" name="Group 33"/>
          <p:cNvGrpSpPr/>
          <p:nvPr userDrawn="1"/>
        </p:nvGrpSpPr>
        <p:grpSpPr>
          <a:xfrm>
            <a:off x="12257109" y="1155278"/>
            <a:ext cx="2010434" cy="4639777"/>
            <a:chOff x="12257109" y="1183875"/>
            <a:chExt cx="1740570" cy="3926920"/>
          </a:xfrm>
        </p:grpSpPr>
        <p:sp>
          <p:nvSpPr>
            <p:cNvPr id="35" name="TextBox 34"/>
            <p:cNvSpPr txBox="1"/>
            <p:nvPr userDrawn="1"/>
          </p:nvSpPr>
          <p:spPr>
            <a:xfrm>
              <a:off x="12257110" y="1183875"/>
              <a:ext cx="1740569" cy="390735"/>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TO CUSTOMIZE WITH</a:t>
              </a:r>
              <a:r>
                <a:rPr sz="1200" b="0" i="0" baseline="0" dirty="0">
                  <a:solidFill>
                    <a:schemeClr val="bg2"/>
                  </a:solidFill>
                  <a:latin typeface="Gotham Rounded Book" pitchFamily="2" charset="0"/>
                </a:rPr>
                <a:t> A NEW PICTURE</a:t>
              </a:r>
              <a:endParaRPr sz="1200" b="0" i="0" dirty="0">
                <a:solidFill>
                  <a:schemeClr val="bg2"/>
                </a:solidFill>
                <a:latin typeface="Gotham Rounded Book" pitchFamily="2" charset="0"/>
              </a:endParaRPr>
            </a:p>
          </p:txBody>
        </p:sp>
        <p:sp>
          <p:nvSpPr>
            <p:cNvPr id="36" name="TextBox 35"/>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Delete </a:t>
              </a:r>
              <a:r>
                <a:rPr sz="1200" b="0" i="0" baseline="0" dirty="0">
                  <a:solidFill>
                    <a:schemeClr val="bg2"/>
                  </a:solidFill>
                  <a:latin typeface="Gotham Rounded Book" pitchFamily="2" charset="0"/>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On the Insert tab, click</a:t>
              </a:r>
              <a:r>
                <a:rPr sz="1200" b="0" i="0" baseline="0" dirty="0">
                  <a:solidFill>
                    <a:schemeClr val="bg2"/>
                  </a:solidFill>
                  <a:latin typeface="Gotham Rounded Book" pitchFamily="2" charset="0"/>
                </a:rPr>
                <a:t> the Pictures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Navigate to the image you want to use and select Insert.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Resize the picture to fit the slide, as needed. Hold the Shift key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On the Home tab, click the Arrange button, then Send to Back so the photo is behind the </a:t>
              </a:r>
              <a:r>
                <a:rPr lang="en-US" sz="1200" b="0" i="0" baseline="0" dirty="0">
                  <a:solidFill>
                    <a:schemeClr val="bg2"/>
                  </a:solidFill>
                  <a:latin typeface="Gotham Rounded Book" pitchFamily="2" charset="0"/>
                </a:rPr>
                <a:t>logos, </a:t>
              </a:r>
              <a:r>
                <a:rPr sz="1200" b="0" i="0" baseline="0" dirty="0">
                  <a:solidFill>
                    <a:schemeClr val="bg2"/>
                  </a:solidFill>
                  <a:latin typeface="Gotham Rounded Book" pitchFamily="2" charset="0"/>
                </a:rPr>
                <a:t>text</a:t>
              </a:r>
              <a:r>
                <a:rPr lang="en-US" sz="1200" b="0" i="0" baseline="0" dirty="0">
                  <a:solidFill>
                    <a:schemeClr val="bg2"/>
                  </a:solidFill>
                  <a:latin typeface="Gotham Rounded Book" pitchFamily="2" charset="0"/>
                </a:rPr>
                <a:t>,</a:t>
              </a:r>
              <a:r>
                <a:rPr sz="1200" b="0" i="0" baseline="0" dirty="0">
                  <a:solidFill>
                    <a:schemeClr val="bg2"/>
                  </a:solidFill>
                  <a:latin typeface="Gotham Rounded Book" pitchFamily="2" charset="0"/>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Click the Reset button to reapply the Layout</a:t>
              </a:r>
            </a:p>
          </p:txBody>
        </p:sp>
      </p:grpSp>
      <p:sp>
        <p:nvSpPr>
          <p:cNvPr id="37"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endParaRPr lang="en-US" dirty="0"/>
          </a:p>
        </p:txBody>
      </p:sp>
    </p:spTree>
    <p:extLst>
      <p:ext uri="{BB962C8B-B14F-4D97-AF65-F5344CB8AC3E}">
        <p14:creationId xmlns:p14="http://schemas.microsoft.com/office/powerpoint/2010/main" val="8668350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urpleOrange_Thank you slide">
    <p:bg>
      <p:bgPr>
        <a:gradFill>
          <a:gsLst>
            <a:gs pos="0">
              <a:schemeClr val="accent3"/>
            </a:gs>
            <a:gs pos="50000">
              <a:srgbClr val="C34C58"/>
            </a:gs>
            <a:gs pos="100000">
              <a:schemeClr val="accent4"/>
            </a:gs>
          </a:gsLst>
          <a:lin ang="189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31" name="Freeform 30">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32" name="Freeform 31">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33" name="Freeform 32">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grpSp>
        <p:nvGrpSpPr>
          <p:cNvPr id="38" name="Group 37">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dirty="0"/>
              <a:t>Thank you</a:t>
            </a:r>
          </a:p>
        </p:txBody>
      </p:sp>
    </p:spTree>
    <p:extLst>
      <p:ext uri="{BB962C8B-B14F-4D97-AF65-F5344CB8AC3E}">
        <p14:creationId xmlns:p14="http://schemas.microsoft.com/office/powerpoint/2010/main" val="41088762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uePurple_Thank you slide">
    <p:bg>
      <p:bgPr>
        <a:gradFill>
          <a:gsLst>
            <a:gs pos="0">
              <a:schemeClr val="accent1"/>
            </a:gs>
            <a:gs pos="50000">
              <a:srgbClr val="4B3B99"/>
            </a:gs>
            <a:gs pos="100000">
              <a:schemeClr val="accent3"/>
            </a:gs>
          </a:gsLst>
          <a:lin ang="189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31" name="Freeform 30">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32" name="Freeform 31">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33" name="Freeform 32">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grpSp>
        <p:nvGrpSpPr>
          <p:cNvPr id="38" name="Group 37">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dirty="0"/>
              <a:t>Thank you</a:t>
            </a:r>
          </a:p>
        </p:txBody>
      </p:sp>
    </p:spTree>
    <p:extLst>
      <p:ext uri="{BB962C8B-B14F-4D97-AF65-F5344CB8AC3E}">
        <p14:creationId xmlns:p14="http://schemas.microsoft.com/office/powerpoint/2010/main" val="1052450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ueOrange_Thank you slide">
    <p:bg>
      <p:bgPr>
        <a:gradFill>
          <a:gsLst>
            <a:gs pos="50000">
              <a:srgbClr val="7B5F62"/>
            </a:gs>
            <a:gs pos="0">
              <a:schemeClr val="accent1"/>
            </a:gs>
            <a:gs pos="100000">
              <a:schemeClr val="accent4"/>
            </a:gs>
          </a:gsLst>
          <a:lin ang="189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1BCDF122-8555-7B41-A3D0-67E29D37E09E}"/>
              </a:ext>
            </a:extLst>
          </p:cNvPr>
          <p:cNvGrpSpPr>
            <a:grpSpLocks noChangeAspect="1"/>
          </p:cNvGrpSpPr>
          <p:nvPr userDrawn="1"/>
        </p:nvGrpSpPr>
        <p:grpSpPr>
          <a:xfrm>
            <a:off x="1877052" y="476918"/>
            <a:ext cx="8437896" cy="5904164"/>
            <a:chOff x="6935788" y="3157538"/>
            <a:chExt cx="1136650" cy="795337"/>
          </a:xfrm>
          <a:solidFill>
            <a:schemeClr val="bg1">
              <a:alpha val="10000"/>
            </a:schemeClr>
          </a:solidFill>
        </p:grpSpPr>
        <p:sp>
          <p:nvSpPr>
            <p:cNvPr id="31" name="Freeform 30">
              <a:extLst>
                <a:ext uri="{FF2B5EF4-FFF2-40B4-BE49-F238E27FC236}">
                  <a16:creationId xmlns:a16="http://schemas.microsoft.com/office/drawing/2014/main" id="{409EEB6E-588D-BD40-A284-E8AFF9CE9C87}"/>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32" name="Freeform 31">
              <a:extLst>
                <a:ext uri="{FF2B5EF4-FFF2-40B4-BE49-F238E27FC236}">
                  <a16:creationId xmlns:a16="http://schemas.microsoft.com/office/drawing/2014/main" id="{5BA86735-9237-0E41-B5CB-EF3CE87942F1}"/>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33" name="Freeform 32">
              <a:extLst>
                <a:ext uri="{FF2B5EF4-FFF2-40B4-BE49-F238E27FC236}">
                  <a16:creationId xmlns:a16="http://schemas.microsoft.com/office/drawing/2014/main" id="{48DA2662-5E1D-D946-B31C-0BAC13D86B63}"/>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grpSp>
        <p:nvGrpSpPr>
          <p:cNvPr id="38" name="Group 37">
            <a:extLst>
              <a:ext uri="{FF2B5EF4-FFF2-40B4-BE49-F238E27FC236}">
                <a16:creationId xmlns:a16="http://schemas.microsoft.com/office/drawing/2014/main" id="{61392844-4C1B-794E-BDC5-91FBFB7ED4A7}"/>
              </a:ext>
            </a:extLst>
          </p:cNvPr>
          <p:cNvGrpSpPr/>
          <p:nvPr userDrawn="1"/>
        </p:nvGrpSpPr>
        <p:grpSpPr>
          <a:xfrm>
            <a:off x="4821936" y="2467320"/>
            <a:ext cx="2548128" cy="315914"/>
            <a:chOff x="1757363" y="3146425"/>
            <a:chExt cx="6607175" cy="819150"/>
          </a:xfrm>
          <a:solidFill>
            <a:schemeClr val="bg1"/>
          </a:solidFill>
        </p:grpSpPr>
        <p:sp>
          <p:nvSpPr>
            <p:cNvPr id="39" name="Freeform 1">
              <a:extLst>
                <a:ext uri="{FF2B5EF4-FFF2-40B4-BE49-F238E27FC236}">
                  <a16:creationId xmlns:a16="http://schemas.microsoft.com/office/drawing/2014/main" id="{CF62CECC-1B2E-0747-B8A8-572DD95A505F}"/>
                </a:ext>
              </a:extLst>
            </p:cNvPr>
            <p:cNvSpPr>
              <a:spLocks noChangeArrowheads="1"/>
            </p:cNvSpPr>
            <p:nvPr/>
          </p:nvSpPr>
          <p:spPr bwMode="auto">
            <a:xfrm>
              <a:off x="6669088" y="3159125"/>
              <a:ext cx="201612" cy="793750"/>
            </a:xfrm>
            <a:custGeom>
              <a:avLst/>
              <a:gdLst>
                <a:gd name="T0" fmla="*/ 50 w 560"/>
                <a:gd name="T1" fmla="*/ 0 h 2205"/>
                <a:gd name="T2" fmla="*/ 0 w 560"/>
                <a:gd name="T3" fmla="*/ 50 h 2205"/>
                <a:gd name="T4" fmla="*/ 0 w 560"/>
                <a:gd name="T5" fmla="*/ 2154 h 2205"/>
                <a:gd name="T6" fmla="*/ 50 w 560"/>
                <a:gd name="T7" fmla="*/ 2204 h 2205"/>
                <a:gd name="T8" fmla="*/ 509 w 560"/>
                <a:gd name="T9" fmla="*/ 2204 h 2205"/>
                <a:gd name="T10" fmla="*/ 559 w 560"/>
                <a:gd name="T11" fmla="*/ 2154 h 2205"/>
                <a:gd name="T12" fmla="*/ 559 w 560"/>
                <a:gd name="T13" fmla="*/ 50 h 2205"/>
                <a:gd name="T14" fmla="*/ 509 w 560"/>
                <a:gd name="T15" fmla="*/ 0 h 2205"/>
                <a:gd name="T16" fmla="*/ 50 w 560"/>
                <a:gd name="T1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0" name="Freeform 2">
              <a:extLst>
                <a:ext uri="{FF2B5EF4-FFF2-40B4-BE49-F238E27FC236}">
                  <a16:creationId xmlns:a16="http://schemas.microsoft.com/office/drawing/2014/main" id="{19F24F82-469C-C145-92D5-EA1F2591D7DF}"/>
                </a:ext>
              </a:extLst>
            </p:cNvPr>
            <p:cNvSpPr>
              <a:spLocks noChangeArrowheads="1"/>
            </p:cNvSpPr>
            <p:nvPr/>
          </p:nvSpPr>
          <p:spPr bwMode="auto">
            <a:xfrm>
              <a:off x="8107363" y="3824288"/>
              <a:ext cx="106362" cy="130175"/>
            </a:xfrm>
            <a:custGeom>
              <a:avLst/>
              <a:gdLst>
                <a:gd name="T0" fmla="*/ 115 w 297"/>
                <a:gd name="T1" fmla="*/ 57 h 360"/>
                <a:gd name="T2" fmla="*/ 28 w 297"/>
                <a:gd name="T3" fmla="*/ 57 h 360"/>
                <a:gd name="T4" fmla="*/ 0 w 297"/>
                <a:gd name="T5" fmla="*/ 28 h 360"/>
                <a:gd name="T6" fmla="*/ 28 w 297"/>
                <a:gd name="T7" fmla="*/ 0 h 360"/>
                <a:gd name="T8" fmla="*/ 267 w 297"/>
                <a:gd name="T9" fmla="*/ 0 h 360"/>
                <a:gd name="T10" fmla="*/ 296 w 297"/>
                <a:gd name="T11" fmla="*/ 28 h 360"/>
                <a:gd name="T12" fmla="*/ 267 w 297"/>
                <a:gd name="T13" fmla="*/ 57 h 360"/>
                <a:gd name="T14" fmla="*/ 181 w 297"/>
                <a:gd name="T15" fmla="*/ 57 h 360"/>
                <a:gd name="T16" fmla="*/ 181 w 297"/>
                <a:gd name="T17" fmla="*/ 327 h 360"/>
                <a:gd name="T18" fmla="*/ 149 w 297"/>
                <a:gd name="T19" fmla="*/ 359 h 360"/>
                <a:gd name="T20" fmla="*/ 118 w 297"/>
                <a:gd name="T21" fmla="*/ 327 h 360"/>
                <a:gd name="T22" fmla="*/ 118 w 297"/>
                <a:gd name="T23" fmla="*/ 57 h 360"/>
                <a:gd name="T24" fmla="*/ 115 w 297"/>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36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1" name="Freeform 3">
              <a:extLst>
                <a:ext uri="{FF2B5EF4-FFF2-40B4-BE49-F238E27FC236}">
                  <a16:creationId xmlns:a16="http://schemas.microsoft.com/office/drawing/2014/main" id="{7C3CDDBB-A1B5-9141-9F65-E0AB1278330A}"/>
                </a:ext>
              </a:extLst>
            </p:cNvPr>
            <p:cNvSpPr>
              <a:spLocks noChangeArrowheads="1"/>
            </p:cNvSpPr>
            <p:nvPr/>
          </p:nvSpPr>
          <p:spPr bwMode="auto">
            <a:xfrm>
              <a:off x="8235950" y="3822700"/>
              <a:ext cx="128588" cy="130175"/>
            </a:xfrm>
            <a:custGeom>
              <a:avLst/>
              <a:gdLst>
                <a:gd name="T0" fmla="*/ 0 w 355"/>
                <a:gd name="T1" fmla="*/ 31 h 363"/>
                <a:gd name="T2" fmla="*/ 31 w 355"/>
                <a:gd name="T3" fmla="*/ 0 h 363"/>
                <a:gd name="T4" fmla="*/ 39 w 355"/>
                <a:gd name="T5" fmla="*/ 0 h 363"/>
                <a:gd name="T6" fmla="*/ 68 w 355"/>
                <a:gd name="T7" fmla="*/ 16 h 363"/>
                <a:gd name="T8" fmla="*/ 175 w 355"/>
                <a:gd name="T9" fmla="*/ 186 h 363"/>
                <a:gd name="T10" fmla="*/ 286 w 355"/>
                <a:gd name="T11" fmla="*/ 16 h 363"/>
                <a:gd name="T12" fmla="*/ 314 w 355"/>
                <a:gd name="T13" fmla="*/ 0 h 363"/>
                <a:gd name="T14" fmla="*/ 322 w 355"/>
                <a:gd name="T15" fmla="*/ 0 h 363"/>
                <a:gd name="T16" fmla="*/ 354 w 355"/>
                <a:gd name="T17" fmla="*/ 31 h 363"/>
                <a:gd name="T18" fmla="*/ 354 w 355"/>
                <a:gd name="T19" fmla="*/ 330 h 363"/>
                <a:gd name="T20" fmla="*/ 322 w 355"/>
                <a:gd name="T21" fmla="*/ 362 h 363"/>
                <a:gd name="T22" fmla="*/ 291 w 355"/>
                <a:gd name="T23" fmla="*/ 330 h 363"/>
                <a:gd name="T24" fmla="*/ 291 w 355"/>
                <a:gd name="T25" fmla="*/ 115 h 363"/>
                <a:gd name="T26" fmla="*/ 204 w 355"/>
                <a:gd name="T27" fmla="*/ 246 h 363"/>
                <a:gd name="T28" fmla="*/ 178 w 355"/>
                <a:gd name="T29" fmla="*/ 262 h 363"/>
                <a:gd name="T30" fmla="*/ 152 w 355"/>
                <a:gd name="T31" fmla="*/ 246 h 363"/>
                <a:gd name="T32" fmla="*/ 65 w 355"/>
                <a:gd name="T33" fmla="*/ 115 h 363"/>
                <a:gd name="T34" fmla="*/ 65 w 355"/>
                <a:gd name="T35" fmla="*/ 330 h 363"/>
                <a:gd name="T36" fmla="*/ 34 w 355"/>
                <a:gd name="T37" fmla="*/ 362 h 363"/>
                <a:gd name="T38" fmla="*/ 2 w 355"/>
                <a:gd name="T39" fmla="*/ 330 h 363"/>
                <a:gd name="T40" fmla="*/ 2 w 355"/>
                <a:gd name="T41" fmla="*/ 31 h 363"/>
                <a:gd name="T42" fmla="*/ 0 w 355"/>
                <a:gd name="T43" fmla="*/ 3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5" h="363">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2" name="Freeform 4">
              <a:extLst>
                <a:ext uri="{FF2B5EF4-FFF2-40B4-BE49-F238E27FC236}">
                  <a16:creationId xmlns:a16="http://schemas.microsoft.com/office/drawing/2014/main" id="{50DCBBD5-9DCD-4A4E-AAA9-C4D6EA407FFB}"/>
                </a:ext>
              </a:extLst>
            </p:cNvPr>
            <p:cNvSpPr>
              <a:spLocks noChangeArrowheads="1"/>
            </p:cNvSpPr>
            <p:nvPr/>
          </p:nvSpPr>
          <p:spPr bwMode="auto">
            <a:xfrm>
              <a:off x="2774950" y="3159125"/>
              <a:ext cx="949325" cy="795338"/>
            </a:xfrm>
            <a:custGeom>
              <a:avLst/>
              <a:gdLst>
                <a:gd name="T0" fmla="*/ 2163 w 2638"/>
                <a:gd name="T1" fmla="*/ 0 h 2210"/>
                <a:gd name="T2" fmla="*/ 2079 w 2638"/>
                <a:gd name="T3" fmla="*/ 84 h 2210"/>
                <a:gd name="T4" fmla="*/ 2079 w 2638"/>
                <a:gd name="T5" fmla="*/ 1515 h 2210"/>
                <a:gd name="T6" fmla="*/ 1610 w 2638"/>
                <a:gd name="T7" fmla="*/ 1715 h 2210"/>
                <a:gd name="T8" fmla="*/ 1319 w 2638"/>
                <a:gd name="T9" fmla="*/ 1715 h 2210"/>
                <a:gd name="T10" fmla="*/ 1028 w 2638"/>
                <a:gd name="T11" fmla="*/ 1715 h 2210"/>
                <a:gd name="T12" fmla="*/ 558 w 2638"/>
                <a:gd name="T13" fmla="*/ 1515 h 2210"/>
                <a:gd name="T14" fmla="*/ 558 w 2638"/>
                <a:gd name="T15" fmla="*/ 84 h 2210"/>
                <a:gd name="T16" fmla="*/ 474 w 2638"/>
                <a:gd name="T17" fmla="*/ 0 h 2210"/>
                <a:gd name="T18" fmla="*/ 84 w 2638"/>
                <a:gd name="T19" fmla="*/ 0 h 2210"/>
                <a:gd name="T20" fmla="*/ 0 w 2638"/>
                <a:gd name="T21" fmla="*/ 84 h 2210"/>
                <a:gd name="T22" fmla="*/ 0 w 2638"/>
                <a:gd name="T23" fmla="*/ 1547 h 2210"/>
                <a:gd name="T24" fmla="*/ 320 w 2638"/>
                <a:gd name="T25" fmla="*/ 2083 h 2210"/>
                <a:gd name="T26" fmla="*/ 1161 w 2638"/>
                <a:gd name="T27" fmla="*/ 2204 h 2210"/>
                <a:gd name="T28" fmla="*/ 1319 w 2638"/>
                <a:gd name="T29" fmla="*/ 2204 h 2210"/>
                <a:gd name="T30" fmla="*/ 1476 w 2638"/>
                <a:gd name="T31" fmla="*/ 2204 h 2210"/>
                <a:gd name="T32" fmla="*/ 2317 w 2638"/>
                <a:gd name="T33" fmla="*/ 2083 h 2210"/>
                <a:gd name="T34" fmla="*/ 2637 w 2638"/>
                <a:gd name="T35" fmla="*/ 1547 h 2210"/>
                <a:gd name="T36" fmla="*/ 2637 w 2638"/>
                <a:gd name="T37" fmla="*/ 84 h 2210"/>
                <a:gd name="T38" fmla="*/ 2553 w 2638"/>
                <a:gd name="T39" fmla="*/ 0 h 2210"/>
                <a:gd name="T40" fmla="*/ 2163 w 2638"/>
                <a:gd name="T41" fmla="*/ 0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8" h="221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3" name="Freeform 5">
              <a:extLst>
                <a:ext uri="{FF2B5EF4-FFF2-40B4-BE49-F238E27FC236}">
                  <a16:creationId xmlns:a16="http://schemas.microsoft.com/office/drawing/2014/main" id="{43A68453-55AD-B34D-97D6-126AAF111748}"/>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4" name="Freeform 6">
              <a:extLst>
                <a:ext uri="{FF2B5EF4-FFF2-40B4-BE49-F238E27FC236}">
                  <a16:creationId xmlns:a16="http://schemas.microsoft.com/office/drawing/2014/main" id="{D0DC3D4F-65D0-C249-AB0B-8E8489D18665}"/>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5" name="Freeform 7">
              <a:extLst>
                <a:ext uri="{FF2B5EF4-FFF2-40B4-BE49-F238E27FC236}">
                  <a16:creationId xmlns:a16="http://schemas.microsoft.com/office/drawing/2014/main" id="{600DDECF-BF8D-E946-B902-2C4FF3F2D0EC}"/>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6" name="Freeform 8">
              <a:extLst>
                <a:ext uri="{FF2B5EF4-FFF2-40B4-BE49-F238E27FC236}">
                  <a16:creationId xmlns:a16="http://schemas.microsoft.com/office/drawing/2014/main" id="{DDD14FDE-81AC-5644-8559-68EEB8A20BEE}"/>
                </a:ext>
              </a:extLst>
            </p:cNvPr>
            <p:cNvSpPr>
              <a:spLocks noChangeArrowheads="1"/>
            </p:cNvSpPr>
            <p:nvPr/>
          </p:nvSpPr>
          <p:spPr bwMode="auto">
            <a:xfrm>
              <a:off x="3789363" y="3159125"/>
              <a:ext cx="869950" cy="793750"/>
            </a:xfrm>
            <a:custGeom>
              <a:avLst/>
              <a:gdLst>
                <a:gd name="T0" fmla="*/ 1486 w 2418"/>
                <a:gd name="T1" fmla="*/ 543 h 2205"/>
                <a:gd name="T2" fmla="*/ 1539 w 2418"/>
                <a:gd name="T3" fmla="*/ 490 h 2205"/>
                <a:gd name="T4" fmla="*/ 2333 w 2418"/>
                <a:gd name="T5" fmla="*/ 490 h 2205"/>
                <a:gd name="T6" fmla="*/ 2417 w 2418"/>
                <a:gd name="T7" fmla="*/ 406 h 2205"/>
                <a:gd name="T8" fmla="*/ 2417 w 2418"/>
                <a:gd name="T9" fmla="*/ 84 h 2205"/>
                <a:gd name="T10" fmla="*/ 2333 w 2418"/>
                <a:gd name="T11" fmla="*/ 0 h 2205"/>
                <a:gd name="T12" fmla="*/ 84 w 2418"/>
                <a:gd name="T13" fmla="*/ 0 h 2205"/>
                <a:gd name="T14" fmla="*/ 0 w 2418"/>
                <a:gd name="T15" fmla="*/ 84 h 2205"/>
                <a:gd name="T16" fmla="*/ 0 w 2418"/>
                <a:gd name="T17" fmla="*/ 406 h 2205"/>
                <a:gd name="T18" fmla="*/ 84 w 2418"/>
                <a:gd name="T19" fmla="*/ 490 h 2205"/>
                <a:gd name="T20" fmla="*/ 878 w 2418"/>
                <a:gd name="T21" fmla="*/ 490 h 2205"/>
                <a:gd name="T22" fmla="*/ 930 w 2418"/>
                <a:gd name="T23" fmla="*/ 543 h 2205"/>
                <a:gd name="T24" fmla="*/ 930 w 2418"/>
                <a:gd name="T25" fmla="*/ 2120 h 2205"/>
                <a:gd name="T26" fmla="*/ 1014 w 2418"/>
                <a:gd name="T27" fmla="*/ 2204 h 2205"/>
                <a:gd name="T28" fmla="*/ 1402 w 2418"/>
                <a:gd name="T29" fmla="*/ 2204 h 2205"/>
                <a:gd name="T30" fmla="*/ 1486 w 2418"/>
                <a:gd name="T31" fmla="*/ 2120 h 2205"/>
                <a:gd name="T32" fmla="*/ 1486 w 2418"/>
                <a:gd name="T33" fmla="*/ 543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8" h="2205">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7" name="Freeform 9">
              <a:extLst>
                <a:ext uri="{FF2B5EF4-FFF2-40B4-BE49-F238E27FC236}">
                  <a16:creationId xmlns:a16="http://schemas.microsoft.com/office/drawing/2014/main" id="{9F2DB374-3C99-714F-91A1-D7FEAC736CFB}"/>
                </a:ext>
              </a:extLst>
            </p:cNvPr>
            <p:cNvSpPr>
              <a:spLocks noChangeArrowheads="1"/>
            </p:cNvSpPr>
            <p:nvPr/>
          </p:nvSpPr>
          <p:spPr bwMode="auto">
            <a:xfrm>
              <a:off x="1757363" y="3146425"/>
              <a:ext cx="952500" cy="819150"/>
            </a:xfrm>
            <a:custGeom>
              <a:avLst/>
              <a:gdLst>
                <a:gd name="T0" fmla="*/ 2050 w 2646"/>
                <a:gd name="T1" fmla="*/ 1416 h 2276"/>
                <a:gd name="T2" fmla="*/ 2087 w 2646"/>
                <a:gd name="T3" fmla="*/ 1379 h 2276"/>
                <a:gd name="T4" fmla="*/ 2087 w 2646"/>
                <a:gd name="T5" fmla="*/ 121 h 2276"/>
                <a:gd name="T6" fmla="*/ 2171 w 2646"/>
                <a:gd name="T7" fmla="*/ 37 h 2276"/>
                <a:gd name="T8" fmla="*/ 2561 w 2646"/>
                <a:gd name="T9" fmla="*/ 37 h 2276"/>
                <a:gd name="T10" fmla="*/ 2645 w 2646"/>
                <a:gd name="T11" fmla="*/ 121 h 2276"/>
                <a:gd name="T12" fmla="*/ 2645 w 2646"/>
                <a:gd name="T13" fmla="*/ 1945 h 2276"/>
                <a:gd name="T14" fmla="*/ 2501 w 2646"/>
                <a:gd name="T15" fmla="*/ 2243 h 2276"/>
                <a:gd name="T16" fmla="*/ 2084 w 2646"/>
                <a:gd name="T17" fmla="*/ 2149 h 2276"/>
                <a:gd name="T18" fmla="*/ 689 w 2646"/>
                <a:gd name="T19" fmla="*/ 934 h 2276"/>
                <a:gd name="T20" fmla="*/ 611 w 2646"/>
                <a:gd name="T21" fmla="*/ 863 h 2276"/>
                <a:gd name="T22" fmla="*/ 592 w 2646"/>
                <a:gd name="T23" fmla="*/ 855 h 2276"/>
                <a:gd name="T24" fmla="*/ 561 w 2646"/>
                <a:gd name="T25" fmla="*/ 886 h 2276"/>
                <a:gd name="T26" fmla="*/ 561 w 2646"/>
                <a:gd name="T27" fmla="*/ 2152 h 2276"/>
                <a:gd name="T28" fmla="*/ 477 w 2646"/>
                <a:gd name="T29" fmla="*/ 2236 h 2276"/>
                <a:gd name="T30" fmla="*/ 84 w 2646"/>
                <a:gd name="T31" fmla="*/ 2236 h 2276"/>
                <a:gd name="T32" fmla="*/ 0 w 2646"/>
                <a:gd name="T33" fmla="*/ 2152 h 2276"/>
                <a:gd name="T34" fmla="*/ 0 w 2646"/>
                <a:gd name="T35" fmla="*/ 331 h 2276"/>
                <a:gd name="T36" fmla="*/ 144 w 2646"/>
                <a:gd name="T37" fmla="*/ 32 h 2276"/>
                <a:gd name="T38" fmla="*/ 561 w 2646"/>
                <a:gd name="T39" fmla="*/ 126 h 2276"/>
                <a:gd name="T40" fmla="*/ 1956 w 2646"/>
                <a:gd name="T41" fmla="*/ 1343 h 2276"/>
                <a:gd name="T42" fmla="*/ 2024 w 2646"/>
                <a:gd name="T43" fmla="*/ 1406 h 2276"/>
                <a:gd name="T44" fmla="*/ 2050 w 2646"/>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6" h="2276">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8" name="Freeform 10">
              <a:extLst>
                <a:ext uri="{FF2B5EF4-FFF2-40B4-BE49-F238E27FC236}">
                  <a16:creationId xmlns:a16="http://schemas.microsoft.com/office/drawing/2014/main" id="{4DA560CA-6A4B-3844-8E0F-E1088EB66E42}"/>
                </a:ext>
              </a:extLst>
            </p:cNvPr>
            <p:cNvSpPr>
              <a:spLocks noChangeArrowheads="1"/>
            </p:cNvSpPr>
            <p:nvPr/>
          </p:nvSpPr>
          <p:spPr bwMode="auto">
            <a:xfrm>
              <a:off x="5653088" y="3146425"/>
              <a:ext cx="950912" cy="819150"/>
            </a:xfrm>
            <a:custGeom>
              <a:avLst/>
              <a:gdLst>
                <a:gd name="T0" fmla="*/ 2047 w 2643"/>
                <a:gd name="T1" fmla="*/ 1416 h 2276"/>
                <a:gd name="T2" fmla="*/ 2084 w 2643"/>
                <a:gd name="T3" fmla="*/ 1379 h 2276"/>
                <a:gd name="T4" fmla="*/ 2084 w 2643"/>
                <a:gd name="T5" fmla="*/ 121 h 2276"/>
                <a:gd name="T6" fmla="*/ 2168 w 2643"/>
                <a:gd name="T7" fmla="*/ 37 h 2276"/>
                <a:gd name="T8" fmla="*/ 2559 w 2643"/>
                <a:gd name="T9" fmla="*/ 37 h 2276"/>
                <a:gd name="T10" fmla="*/ 2642 w 2643"/>
                <a:gd name="T11" fmla="*/ 121 h 2276"/>
                <a:gd name="T12" fmla="*/ 2642 w 2643"/>
                <a:gd name="T13" fmla="*/ 1945 h 2276"/>
                <a:gd name="T14" fmla="*/ 2498 w 2643"/>
                <a:gd name="T15" fmla="*/ 2243 h 2276"/>
                <a:gd name="T16" fmla="*/ 2081 w 2643"/>
                <a:gd name="T17" fmla="*/ 2149 h 2276"/>
                <a:gd name="T18" fmla="*/ 687 w 2643"/>
                <a:gd name="T19" fmla="*/ 934 h 2276"/>
                <a:gd name="T20" fmla="*/ 608 w 2643"/>
                <a:gd name="T21" fmla="*/ 863 h 2276"/>
                <a:gd name="T22" fmla="*/ 590 w 2643"/>
                <a:gd name="T23" fmla="*/ 855 h 2276"/>
                <a:gd name="T24" fmla="*/ 558 w 2643"/>
                <a:gd name="T25" fmla="*/ 886 h 2276"/>
                <a:gd name="T26" fmla="*/ 558 w 2643"/>
                <a:gd name="T27" fmla="*/ 2152 h 2276"/>
                <a:gd name="T28" fmla="*/ 474 w 2643"/>
                <a:gd name="T29" fmla="*/ 2236 h 2276"/>
                <a:gd name="T30" fmla="*/ 84 w 2643"/>
                <a:gd name="T31" fmla="*/ 2236 h 2276"/>
                <a:gd name="T32" fmla="*/ 0 w 2643"/>
                <a:gd name="T33" fmla="*/ 2152 h 2276"/>
                <a:gd name="T34" fmla="*/ 0 w 2643"/>
                <a:gd name="T35" fmla="*/ 331 h 2276"/>
                <a:gd name="T36" fmla="*/ 144 w 2643"/>
                <a:gd name="T37" fmla="*/ 32 h 2276"/>
                <a:gd name="T38" fmla="*/ 561 w 2643"/>
                <a:gd name="T39" fmla="*/ 126 h 2276"/>
                <a:gd name="T40" fmla="*/ 1956 w 2643"/>
                <a:gd name="T41" fmla="*/ 1343 h 2276"/>
                <a:gd name="T42" fmla="*/ 2021 w 2643"/>
                <a:gd name="T43" fmla="*/ 1406 h 2276"/>
                <a:gd name="T44" fmla="*/ 2047 w 2643"/>
                <a:gd name="T45" fmla="*/ 141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3" h="2276">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49" name="Freeform 11">
              <a:extLst>
                <a:ext uri="{FF2B5EF4-FFF2-40B4-BE49-F238E27FC236}">
                  <a16:creationId xmlns:a16="http://schemas.microsoft.com/office/drawing/2014/main" id="{C775AE05-31C4-7842-B6A7-FF53DBC045D0}"/>
                </a:ext>
              </a:extLst>
            </p:cNvPr>
            <p:cNvSpPr>
              <a:spLocks noChangeArrowheads="1"/>
            </p:cNvSpPr>
            <p:nvPr/>
          </p:nvSpPr>
          <p:spPr bwMode="auto">
            <a:xfrm>
              <a:off x="6669088" y="3159125"/>
              <a:ext cx="201612" cy="793750"/>
            </a:xfrm>
            <a:custGeom>
              <a:avLst/>
              <a:gdLst>
                <a:gd name="T0" fmla="*/ 0 w 560"/>
                <a:gd name="T1" fmla="*/ 84 h 2205"/>
                <a:gd name="T2" fmla="*/ 84 w 560"/>
                <a:gd name="T3" fmla="*/ 0 h 2205"/>
                <a:gd name="T4" fmla="*/ 475 w 560"/>
                <a:gd name="T5" fmla="*/ 0 h 2205"/>
                <a:gd name="T6" fmla="*/ 559 w 560"/>
                <a:gd name="T7" fmla="*/ 84 h 2205"/>
                <a:gd name="T8" fmla="*/ 559 w 560"/>
                <a:gd name="T9" fmla="*/ 2120 h 2205"/>
                <a:gd name="T10" fmla="*/ 475 w 560"/>
                <a:gd name="T11" fmla="*/ 2204 h 2205"/>
                <a:gd name="T12" fmla="*/ 84 w 560"/>
                <a:gd name="T13" fmla="*/ 2204 h 2205"/>
                <a:gd name="T14" fmla="*/ 0 w 560"/>
                <a:gd name="T15" fmla="*/ 2120 h 2205"/>
                <a:gd name="T16" fmla="*/ 0 w 560"/>
                <a:gd name="T17" fmla="*/ 84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2205">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50" name="Freeform 12">
              <a:extLst>
                <a:ext uri="{FF2B5EF4-FFF2-40B4-BE49-F238E27FC236}">
                  <a16:creationId xmlns:a16="http://schemas.microsoft.com/office/drawing/2014/main" id="{80842B31-E7A5-5A41-A7CB-EEC1A3CC368A}"/>
                </a:ext>
              </a:extLst>
            </p:cNvPr>
            <p:cNvSpPr>
              <a:spLocks noChangeArrowheads="1"/>
            </p:cNvSpPr>
            <p:nvPr/>
          </p:nvSpPr>
          <p:spPr bwMode="auto">
            <a:xfrm>
              <a:off x="4389438" y="3155950"/>
              <a:ext cx="1196975" cy="798513"/>
            </a:xfrm>
            <a:custGeom>
              <a:avLst/>
              <a:gdLst>
                <a:gd name="T0" fmla="*/ 1931 w 3324"/>
                <a:gd name="T1" fmla="*/ 141 h 2217"/>
                <a:gd name="T2" fmla="*/ 1662 w 3324"/>
                <a:gd name="T3" fmla="*/ 0 h 2217"/>
                <a:gd name="T4" fmla="*/ 1392 w 3324"/>
                <a:gd name="T5" fmla="*/ 141 h 2217"/>
                <a:gd name="T6" fmla="*/ 13 w 3324"/>
                <a:gd name="T7" fmla="*/ 2130 h 2217"/>
                <a:gd name="T8" fmla="*/ 0 w 3324"/>
                <a:gd name="T9" fmla="*/ 2164 h 2217"/>
                <a:gd name="T10" fmla="*/ 53 w 3324"/>
                <a:gd name="T11" fmla="*/ 2216 h 2217"/>
                <a:gd name="T12" fmla="*/ 556 w 3324"/>
                <a:gd name="T13" fmla="*/ 2216 h 2217"/>
                <a:gd name="T14" fmla="*/ 601 w 3324"/>
                <a:gd name="T15" fmla="*/ 2190 h 2217"/>
                <a:gd name="T16" fmla="*/ 957 w 3324"/>
                <a:gd name="T17" fmla="*/ 1675 h 2217"/>
                <a:gd name="T18" fmla="*/ 1004 w 3324"/>
                <a:gd name="T19" fmla="*/ 1646 h 2217"/>
                <a:gd name="T20" fmla="*/ 2319 w 3324"/>
                <a:gd name="T21" fmla="*/ 1646 h 2217"/>
                <a:gd name="T22" fmla="*/ 2366 w 3324"/>
                <a:gd name="T23" fmla="*/ 1675 h 2217"/>
                <a:gd name="T24" fmla="*/ 2723 w 3324"/>
                <a:gd name="T25" fmla="*/ 2190 h 2217"/>
                <a:gd name="T26" fmla="*/ 2768 w 3324"/>
                <a:gd name="T27" fmla="*/ 2216 h 2217"/>
                <a:gd name="T28" fmla="*/ 3271 w 3324"/>
                <a:gd name="T29" fmla="*/ 2216 h 2217"/>
                <a:gd name="T30" fmla="*/ 3323 w 3324"/>
                <a:gd name="T31" fmla="*/ 2164 h 2217"/>
                <a:gd name="T32" fmla="*/ 3310 w 3324"/>
                <a:gd name="T33" fmla="*/ 2130 h 2217"/>
                <a:gd name="T34" fmla="*/ 1931 w 3324"/>
                <a:gd name="T35" fmla="*/ 141 h 2217"/>
                <a:gd name="T36" fmla="*/ 1377 w 3324"/>
                <a:gd name="T37" fmla="*/ 1153 h 2217"/>
                <a:gd name="T38" fmla="*/ 1345 w 3324"/>
                <a:gd name="T39" fmla="*/ 1122 h 2217"/>
                <a:gd name="T40" fmla="*/ 1353 w 3324"/>
                <a:gd name="T41" fmla="*/ 1101 h 2217"/>
                <a:gd name="T42" fmla="*/ 1633 w 3324"/>
                <a:gd name="T43" fmla="*/ 697 h 2217"/>
                <a:gd name="T44" fmla="*/ 1639 w 3324"/>
                <a:gd name="T45" fmla="*/ 692 h 2217"/>
                <a:gd name="T46" fmla="*/ 1644 w 3324"/>
                <a:gd name="T47" fmla="*/ 686 h 2217"/>
                <a:gd name="T48" fmla="*/ 1657 w 3324"/>
                <a:gd name="T49" fmla="*/ 684 h 2217"/>
                <a:gd name="T50" fmla="*/ 1660 w 3324"/>
                <a:gd name="T51" fmla="*/ 684 h 2217"/>
                <a:gd name="T52" fmla="*/ 1662 w 3324"/>
                <a:gd name="T53" fmla="*/ 684 h 2217"/>
                <a:gd name="T54" fmla="*/ 1675 w 3324"/>
                <a:gd name="T55" fmla="*/ 686 h 2217"/>
                <a:gd name="T56" fmla="*/ 1681 w 3324"/>
                <a:gd name="T57" fmla="*/ 692 h 2217"/>
                <a:gd name="T58" fmla="*/ 1686 w 3324"/>
                <a:gd name="T59" fmla="*/ 697 h 2217"/>
                <a:gd name="T60" fmla="*/ 1965 w 3324"/>
                <a:gd name="T61" fmla="*/ 1101 h 2217"/>
                <a:gd name="T62" fmla="*/ 1973 w 3324"/>
                <a:gd name="T63" fmla="*/ 1122 h 2217"/>
                <a:gd name="T64" fmla="*/ 1944 w 3324"/>
                <a:gd name="T65" fmla="*/ 1153 h 2217"/>
                <a:gd name="T66" fmla="*/ 1377 w 3324"/>
                <a:gd name="T67" fmla="*/ 1153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4" h="2217">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
        <p:nvSpPr>
          <p:cNvPr id="16" name="Title 1"/>
          <p:cNvSpPr>
            <a:spLocks noGrp="1"/>
          </p:cNvSpPr>
          <p:nvPr>
            <p:ph type="ctrTitle" hasCustomPrompt="1"/>
          </p:nvPr>
        </p:nvSpPr>
        <p:spPr>
          <a:xfrm>
            <a:off x="1524000" y="3231922"/>
            <a:ext cx="9144000" cy="692497"/>
          </a:xfrm>
        </p:spPr>
        <p:txBody>
          <a:bodyPr anchor="ctr"/>
          <a:lstStyle>
            <a:lvl1pPr algn="ctr">
              <a:lnSpc>
                <a:spcPct val="90000"/>
              </a:lnSpc>
              <a:defRPr sz="5000">
                <a:solidFill>
                  <a:schemeClr val="bg1"/>
                </a:solidFill>
              </a:defRPr>
            </a:lvl1pPr>
          </a:lstStyle>
          <a:p>
            <a:r>
              <a:rPr lang="en-US" dirty="0"/>
              <a:t>Thank you</a:t>
            </a:r>
          </a:p>
        </p:txBody>
      </p:sp>
    </p:spTree>
    <p:extLst>
      <p:ext uri="{BB962C8B-B14F-4D97-AF65-F5344CB8AC3E}">
        <p14:creationId xmlns:p14="http://schemas.microsoft.com/office/powerpoint/2010/main" val="36631189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083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BlueGreen_Title slide">
  <p:cSld name="1_BlueGreen_Title slide">
    <p:bg>
      <p:bgPr>
        <a:gradFill>
          <a:gsLst>
            <a:gs pos="0">
              <a:schemeClr val="lt2"/>
            </a:gs>
            <a:gs pos="50000">
              <a:schemeClr val="accent5"/>
            </a:gs>
            <a:gs pos="100000">
              <a:srgbClr val="B0D235"/>
            </a:gs>
          </a:gsLst>
          <a:lin ang="18900000" scaled="0"/>
        </a:gradFill>
        <a:effectLst/>
      </p:bgPr>
    </p:bg>
    <p:spTree>
      <p:nvGrpSpPr>
        <p:cNvPr id="1" name="Shape 19"/>
        <p:cNvGrpSpPr/>
        <p:nvPr/>
      </p:nvGrpSpPr>
      <p:grpSpPr>
        <a:xfrm>
          <a:off x="0" y="0"/>
          <a:ext cx="0" cy="0"/>
          <a:chOff x="0" y="0"/>
          <a:chExt cx="0" cy="0"/>
        </a:xfrm>
      </p:grpSpPr>
      <p:sp>
        <p:nvSpPr>
          <p:cNvPr id="20" name="Google Shape;20;p22"/>
          <p:cNvSpPr txBox="1">
            <a:spLocks noGrp="1"/>
          </p:cNvSpPr>
          <p:nvPr>
            <p:ph type="ctrTitle"/>
          </p:nvPr>
        </p:nvSpPr>
        <p:spPr>
          <a:xfrm>
            <a:off x="1524000" y="3082752"/>
            <a:ext cx="9144000" cy="1384995"/>
          </a:xfrm>
          <a:prstGeom prst="rect">
            <a:avLst/>
          </a:prstGeom>
          <a:noFill/>
          <a:ln>
            <a:noFill/>
          </a:ln>
        </p:spPr>
        <p:txBody>
          <a:bodyPr spcFirstLastPara="1" wrap="square" lIns="0" tIns="0" rIns="0" bIns="0" anchor="ctr" anchorCtr="0">
            <a:spAutoFit/>
          </a:bodyPr>
          <a:lstStyle>
            <a:lvl1pPr lvl="0" algn="ctr">
              <a:lnSpc>
                <a:spcPct val="90000"/>
              </a:lnSpc>
              <a:spcBef>
                <a:spcPts val="0"/>
              </a:spcBef>
              <a:spcAft>
                <a:spcPts val="0"/>
              </a:spcAft>
              <a:buClr>
                <a:schemeClr val="lt1"/>
              </a:buClr>
              <a:buSzPts val="5000"/>
              <a:buFont typeface="Arial"/>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2"/>
          <p:cNvSpPr txBox="1">
            <a:spLocks noGrp="1"/>
          </p:cNvSpPr>
          <p:nvPr>
            <p:ph type="subTitle" idx="1"/>
          </p:nvPr>
        </p:nvSpPr>
        <p:spPr>
          <a:xfrm>
            <a:off x="1524000" y="6159483"/>
            <a:ext cx="9144000" cy="375487"/>
          </a:xfrm>
          <a:prstGeom prst="rect">
            <a:avLst/>
          </a:prstGeom>
          <a:noFill/>
          <a:ln>
            <a:noFill/>
          </a:ln>
        </p:spPr>
        <p:txBody>
          <a:bodyPr spcFirstLastPara="1" wrap="square" lIns="0" tIns="0" rIns="0" bIns="0" anchor="t" anchorCtr="0">
            <a:spAutoFit/>
          </a:bodyPr>
          <a:lstStyle>
            <a:lvl1pPr lvl="0" algn="ctr">
              <a:lnSpc>
                <a:spcPct val="120000"/>
              </a:lnSpc>
              <a:spcBef>
                <a:spcPts val="1200"/>
              </a:spcBef>
              <a:spcAft>
                <a:spcPts val="0"/>
              </a:spcAft>
              <a:buSzPts val="1200"/>
              <a:buNone/>
              <a:defRPr sz="1200" b="0" i="0" cap="none">
                <a:solidFill>
                  <a:schemeClr val="lt1"/>
                </a:solidFill>
                <a:latin typeface="Gotham Rounded Book" pitchFamily="2" charset="0"/>
                <a:ea typeface="Gotham Rounded Book" pitchFamily="2" charset="0"/>
                <a:cs typeface="Arial"/>
                <a:sym typeface="Arial"/>
              </a:defRPr>
            </a:lvl1pPr>
            <a:lvl2pPr lvl="1" algn="ctr">
              <a:lnSpc>
                <a:spcPct val="120000"/>
              </a:lnSpc>
              <a:spcBef>
                <a:spcPts val="600"/>
              </a:spcBef>
              <a:spcAft>
                <a:spcPts val="0"/>
              </a:spcAft>
              <a:buClr>
                <a:schemeClr val="dk2"/>
              </a:buClr>
              <a:buSzPts val="2000"/>
              <a:buNone/>
              <a:defRPr sz="2000"/>
            </a:lvl2pPr>
            <a:lvl3pPr lvl="2" algn="ctr">
              <a:lnSpc>
                <a:spcPct val="120000"/>
              </a:lnSpc>
              <a:spcBef>
                <a:spcPts val="600"/>
              </a:spcBef>
              <a:spcAft>
                <a:spcPts val="0"/>
              </a:spcAft>
              <a:buClr>
                <a:schemeClr val="dk2"/>
              </a:buClr>
              <a:buSzPts val="1800"/>
              <a:buNone/>
              <a:defRPr sz="1800"/>
            </a:lvl3pPr>
            <a:lvl4pPr lvl="3" algn="ctr">
              <a:lnSpc>
                <a:spcPct val="120000"/>
              </a:lnSpc>
              <a:spcBef>
                <a:spcPts val="600"/>
              </a:spcBef>
              <a:spcAft>
                <a:spcPts val="0"/>
              </a:spcAft>
              <a:buClr>
                <a:schemeClr val="dk2"/>
              </a:buClr>
              <a:buSzPts val="1600"/>
              <a:buNone/>
              <a:defRPr sz="1600"/>
            </a:lvl4pPr>
            <a:lvl5pPr lvl="4" algn="ctr">
              <a:lnSpc>
                <a:spcPct val="120000"/>
              </a:lnSpc>
              <a:spcBef>
                <a:spcPts val="6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grpSp>
        <p:nvGrpSpPr>
          <p:cNvPr id="22" name="Google Shape;22;p22"/>
          <p:cNvGrpSpPr/>
          <p:nvPr/>
        </p:nvGrpSpPr>
        <p:grpSpPr>
          <a:xfrm>
            <a:off x="12257110" y="1155299"/>
            <a:ext cx="2010434" cy="4639756"/>
            <a:chOff x="12257109" y="1183893"/>
            <a:chExt cx="1740570" cy="3926902"/>
          </a:xfrm>
        </p:grpSpPr>
        <p:sp>
          <p:nvSpPr>
            <p:cNvPr id="23" name="Google Shape;23;p22"/>
            <p:cNvSpPr txBox="1"/>
            <p:nvPr/>
          </p:nvSpPr>
          <p:spPr>
            <a:xfrm>
              <a:off x="12257110" y="1183893"/>
              <a:ext cx="1740569" cy="3907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2"/>
                </a:buClr>
                <a:buSzPts val="1200"/>
                <a:buFont typeface="Arial"/>
                <a:buNone/>
              </a:pPr>
              <a:r>
                <a:rPr lang="en-US" sz="1200" b="0" i="0" dirty="0">
                  <a:solidFill>
                    <a:schemeClr val="lt2"/>
                  </a:solidFill>
                  <a:latin typeface="Gotham Rounded Book" pitchFamily="2" charset="0"/>
                  <a:ea typeface="Montserrat Medium"/>
                  <a:cs typeface="Montserrat Medium"/>
                  <a:sym typeface="Montserrat Medium"/>
                </a:rPr>
                <a:t>TO CUSTOMIZE WITH A NEW PICTURE</a:t>
              </a:r>
              <a:endParaRPr sz="1200" b="0" i="0" dirty="0">
                <a:solidFill>
                  <a:schemeClr val="lt2"/>
                </a:solidFill>
                <a:latin typeface="Gotham Rounded Book" pitchFamily="2" charset="0"/>
                <a:ea typeface="Montserrat Medium"/>
                <a:cs typeface="Montserrat Medium"/>
                <a:sym typeface="Montserrat Medium"/>
              </a:endParaRPr>
            </a:p>
          </p:txBody>
        </p:sp>
        <p:sp>
          <p:nvSpPr>
            <p:cNvPr id="24" name="Google Shape;24;p22"/>
            <p:cNvSpPr txBox="1"/>
            <p:nvPr/>
          </p:nvSpPr>
          <p:spPr>
            <a:xfrm>
              <a:off x="12257109" y="1720805"/>
              <a:ext cx="1740570" cy="33899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1200"/>
                <a:buFont typeface="Arial"/>
                <a:buNone/>
              </a:pPr>
              <a:r>
                <a:rPr lang="en-US" sz="1200" b="0" i="0" dirty="0">
                  <a:solidFill>
                    <a:schemeClr val="lt2"/>
                  </a:solidFill>
                  <a:latin typeface="Gotham Rounded Book" pitchFamily="2" charset="0"/>
                  <a:ea typeface="Montserrat Medium"/>
                  <a:cs typeface="Montserrat Medium"/>
                  <a:sym typeface="Montserrat Medium"/>
                </a:rPr>
                <a:t>Delete</a:t>
              </a:r>
              <a:r>
                <a:rPr lang="en-US" sz="1200" b="0" i="0" dirty="0">
                  <a:solidFill>
                    <a:schemeClr val="lt2"/>
                  </a:solidFill>
                  <a:latin typeface="Gotham Rounded Book" pitchFamily="2" charset="0"/>
                  <a:ea typeface="Arial"/>
                  <a:cs typeface="Arial"/>
                  <a:sym typeface="Arial"/>
                </a:rPr>
                <a:t> the current picture, if there is one.</a:t>
              </a:r>
              <a:endParaRPr b="0" i="0" dirty="0">
                <a:latin typeface="Gotham Rounded Book" pitchFamily="2" charset="0"/>
              </a:endParaRPr>
            </a:p>
            <a:p>
              <a:pPr marL="0" marR="0" lvl="0" indent="0" algn="l" rtl="0">
                <a:lnSpc>
                  <a:spcPct val="100000"/>
                </a:lnSpc>
                <a:spcBef>
                  <a:spcPts val="600"/>
                </a:spcBef>
                <a:spcAft>
                  <a:spcPts val="0"/>
                </a:spcAft>
                <a:buClr>
                  <a:schemeClr val="lt2"/>
                </a:buClr>
                <a:buSzPts val="1200"/>
                <a:buFont typeface="Arial"/>
                <a:buNone/>
              </a:pPr>
              <a:r>
                <a:rPr lang="en-US" sz="1200" b="0" i="0" dirty="0">
                  <a:solidFill>
                    <a:schemeClr val="lt2"/>
                  </a:solidFill>
                  <a:latin typeface="Gotham Rounded Book" pitchFamily="2" charset="0"/>
                  <a:ea typeface="Arial"/>
                  <a:cs typeface="Arial"/>
                  <a:sym typeface="Arial"/>
                </a:rPr>
                <a:t>On the </a:t>
              </a:r>
              <a:r>
                <a:rPr lang="en-US" sz="1200" b="0" i="0" dirty="0">
                  <a:solidFill>
                    <a:schemeClr val="lt2"/>
                  </a:solidFill>
                  <a:latin typeface="Gotham Rounded Book" pitchFamily="2" charset="0"/>
                  <a:ea typeface="Montserrat Medium"/>
                  <a:cs typeface="Montserrat Medium"/>
                  <a:sym typeface="Montserrat Medium"/>
                </a:rPr>
                <a:t>Insert</a:t>
              </a:r>
              <a:r>
                <a:rPr lang="en-US" sz="1200" b="0" i="0" dirty="0">
                  <a:solidFill>
                    <a:schemeClr val="lt2"/>
                  </a:solidFill>
                  <a:latin typeface="Gotham Rounded Book" pitchFamily="2" charset="0"/>
                  <a:ea typeface="Arial"/>
                  <a:cs typeface="Arial"/>
                  <a:sym typeface="Arial"/>
                </a:rPr>
                <a:t> tab, click the </a:t>
              </a:r>
              <a:r>
                <a:rPr lang="en-US" sz="1200" b="0" i="0" dirty="0">
                  <a:solidFill>
                    <a:schemeClr val="lt2"/>
                  </a:solidFill>
                  <a:latin typeface="Gotham Rounded Book" pitchFamily="2" charset="0"/>
                  <a:ea typeface="Montserrat Medium"/>
                  <a:cs typeface="Montserrat Medium"/>
                  <a:sym typeface="Montserrat Medium"/>
                </a:rPr>
                <a:t>Pictures</a:t>
              </a:r>
              <a:r>
                <a:rPr lang="en-US" sz="1200" b="0" i="0" dirty="0">
                  <a:solidFill>
                    <a:schemeClr val="lt2"/>
                  </a:solidFill>
                  <a:latin typeface="Gotham Rounded Book" pitchFamily="2" charset="0"/>
                  <a:ea typeface="Arial"/>
                  <a:cs typeface="Arial"/>
                  <a:sym typeface="Arial"/>
                </a:rPr>
                <a:t> button.</a:t>
              </a:r>
              <a:endParaRPr b="0" i="0" dirty="0">
                <a:latin typeface="Gotham Rounded Book" pitchFamily="2" charset="0"/>
              </a:endParaRPr>
            </a:p>
            <a:p>
              <a:pPr marL="0" marR="0" lvl="0" indent="0" algn="l" rtl="0">
                <a:lnSpc>
                  <a:spcPct val="100000"/>
                </a:lnSpc>
                <a:spcBef>
                  <a:spcPts val="600"/>
                </a:spcBef>
                <a:spcAft>
                  <a:spcPts val="0"/>
                </a:spcAft>
                <a:buClr>
                  <a:schemeClr val="lt2"/>
                </a:buClr>
                <a:buSzPts val="1200"/>
                <a:buFont typeface="Arial"/>
                <a:buNone/>
              </a:pPr>
              <a:r>
                <a:rPr lang="en-US" sz="1200" b="0" i="0" dirty="0">
                  <a:solidFill>
                    <a:schemeClr val="lt2"/>
                  </a:solidFill>
                  <a:latin typeface="Gotham Rounded Book" pitchFamily="2" charset="0"/>
                  <a:ea typeface="Arial"/>
                  <a:cs typeface="Arial"/>
                  <a:sym typeface="Arial"/>
                </a:rPr>
                <a:t>Navigate to the image you want to use and select </a:t>
              </a:r>
              <a:r>
                <a:rPr lang="en-US" sz="1200" b="0" i="0" dirty="0">
                  <a:solidFill>
                    <a:schemeClr val="lt2"/>
                  </a:solidFill>
                  <a:latin typeface="Gotham Rounded Book" pitchFamily="2" charset="0"/>
                  <a:ea typeface="Montserrat Medium"/>
                  <a:cs typeface="Montserrat Medium"/>
                  <a:sym typeface="Montserrat Medium"/>
                </a:rPr>
                <a:t>Insert</a:t>
              </a:r>
              <a:r>
                <a:rPr lang="en-US" sz="1200" b="0" i="0" dirty="0">
                  <a:solidFill>
                    <a:schemeClr val="lt2"/>
                  </a:solidFill>
                  <a:latin typeface="Gotham Rounded Book" pitchFamily="2" charset="0"/>
                  <a:ea typeface="Arial"/>
                  <a:cs typeface="Arial"/>
                  <a:sym typeface="Arial"/>
                </a:rPr>
                <a:t>. </a:t>
              </a:r>
              <a:endParaRPr b="0" i="0" dirty="0">
                <a:latin typeface="Gotham Rounded Book" pitchFamily="2" charset="0"/>
              </a:endParaRPr>
            </a:p>
            <a:p>
              <a:pPr marL="0" marR="0" lvl="0" indent="0" algn="l" rtl="0">
                <a:lnSpc>
                  <a:spcPct val="100000"/>
                </a:lnSpc>
                <a:spcBef>
                  <a:spcPts val="600"/>
                </a:spcBef>
                <a:spcAft>
                  <a:spcPts val="0"/>
                </a:spcAft>
                <a:buClr>
                  <a:schemeClr val="lt2"/>
                </a:buClr>
                <a:buSzPts val="1200"/>
                <a:buFont typeface="Arial"/>
                <a:buNone/>
              </a:pPr>
              <a:r>
                <a:rPr lang="en-US" sz="1200" b="0" i="0" dirty="0">
                  <a:solidFill>
                    <a:schemeClr val="lt2"/>
                  </a:solidFill>
                  <a:latin typeface="Gotham Rounded Book" pitchFamily="2" charset="0"/>
                  <a:ea typeface="Arial"/>
                  <a:cs typeface="Arial"/>
                  <a:sym typeface="Arial"/>
                </a:rPr>
                <a:t>Resize the picture to fit the slide, as needed. Hold the </a:t>
              </a:r>
              <a:r>
                <a:rPr lang="en-US" sz="1200" b="0" i="0" dirty="0">
                  <a:solidFill>
                    <a:schemeClr val="lt2"/>
                  </a:solidFill>
                  <a:latin typeface="Gotham Rounded Book" pitchFamily="2" charset="0"/>
                  <a:ea typeface="Montserrat Medium"/>
                  <a:cs typeface="Montserrat Medium"/>
                  <a:sym typeface="Montserrat Medium"/>
                </a:rPr>
                <a:t>Shift</a:t>
              </a:r>
              <a:r>
                <a:rPr lang="en-US" sz="1200" b="0" i="0" dirty="0">
                  <a:solidFill>
                    <a:schemeClr val="lt2"/>
                  </a:solidFill>
                  <a:latin typeface="Gotham Rounded Book" pitchFamily="2" charset="0"/>
                  <a:ea typeface="Arial"/>
                  <a:cs typeface="Arial"/>
                  <a:sym typeface="Arial"/>
                </a:rPr>
                <a:t> </a:t>
              </a:r>
              <a:r>
                <a:rPr lang="en-US" sz="1200" b="0" i="0" dirty="0">
                  <a:solidFill>
                    <a:schemeClr val="lt2"/>
                  </a:solidFill>
                  <a:latin typeface="Gotham Rounded Book" pitchFamily="2" charset="0"/>
                  <a:ea typeface="Montserrat Medium"/>
                  <a:cs typeface="Montserrat Medium"/>
                  <a:sym typeface="Montserrat Medium"/>
                </a:rPr>
                <a:t>key</a:t>
              </a:r>
              <a:r>
                <a:rPr lang="en-US" sz="1200" b="0" i="0" dirty="0">
                  <a:solidFill>
                    <a:schemeClr val="lt2"/>
                  </a:solidFill>
                  <a:latin typeface="Gotham Rounded Book" pitchFamily="2" charset="0"/>
                  <a:ea typeface="Arial"/>
                  <a:cs typeface="Arial"/>
                  <a:sym typeface="Arial"/>
                </a:rPr>
                <a:t> and click and drag a corner.</a:t>
              </a:r>
              <a:endParaRPr b="0" i="0" dirty="0">
                <a:latin typeface="Gotham Rounded Book" pitchFamily="2" charset="0"/>
              </a:endParaRPr>
            </a:p>
            <a:p>
              <a:pPr marL="0" marR="0" lvl="0" indent="0" algn="l" rtl="0">
                <a:lnSpc>
                  <a:spcPct val="100000"/>
                </a:lnSpc>
                <a:spcBef>
                  <a:spcPts val="600"/>
                </a:spcBef>
                <a:spcAft>
                  <a:spcPts val="0"/>
                </a:spcAft>
                <a:buClr>
                  <a:schemeClr val="lt2"/>
                </a:buClr>
                <a:buSzPts val="1200"/>
                <a:buFont typeface="Arial"/>
                <a:buNone/>
              </a:pPr>
              <a:r>
                <a:rPr lang="en-US" sz="1200" b="0" i="0" dirty="0">
                  <a:solidFill>
                    <a:schemeClr val="lt2"/>
                  </a:solidFill>
                  <a:latin typeface="Gotham Rounded Book" pitchFamily="2" charset="0"/>
                  <a:ea typeface="Arial"/>
                  <a:cs typeface="Arial"/>
                  <a:sym typeface="Arial"/>
                </a:rPr>
                <a:t>On the </a:t>
              </a:r>
              <a:r>
                <a:rPr lang="en-US" sz="1200" b="0" i="0" dirty="0">
                  <a:solidFill>
                    <a:schemeClr val="lt2"/>
                  </a:solidFill>
                  <a:latin typeface="Gotham Rounded Book" pitchFamily="2" charset="0"/>
                  <a:ea typeface="Montserrat Medium"/>
                  <a:cs typeface="Montserrat Medium"/>
                  <a:sym typeface="Montserrat Medium"/>
                </a:rPr>
                <a:t>Home</a:t>
              </a:r>
              <a:r>
                <a:rPr lang="en-US" sz="1200" b="0" i="0" dirty="0">
                  <a:solidFill>
                    <a:schemeClr val="lt2"/>
                  </a:solidFill>
                  <a:latin typeface="Gotham Rounded Book" pitchFamily="2" charset="0"/>
                  <a:ea typeface="Arial"/>
                  <a:cs typeface="Arial"/>
                  <a:sym typeface="Arial"/>
                </a:rPr>
                <a:t> tab, click the </a:t>
              </a:r>
              <a:r>
                <a:rPr lang="en-US" sz="1200" b="0" i="0" dirty="0">
                  <a:solidFill>
                    <a:schemeClr val="lt2"/>
                  </a:solidFill>
                  <a:latin typeface="Gotham Rounded Book" pitchFamily="2" charset="0"/>
                  <a:ea typeface="Montserrat Medium"/>
                  <a:cs typeface="Montserrat Medium"/>
                  <a:sym typeface="Montserrat Medium"/>
                </a:rPr>
                <a:t>Arrange</a:t>
              </a:r>
              <a:r>
                <a:rPr lang="en-US" sz="1200" b="0" i="0" dirty="0">
                  <a:solidFill>
                    <a:schemeClr val="lt2"/>
                  </a:solidFill>
                  <a:latin typeface="Gotham Rounded Book" pitchFamily="2" charset="0"/>
                  <a:ea typeface="Arial"/>
                  <a:cs typeface="Arial"/>
                  <a:sym typeface="Arial"/>
                </a:rPr>
                <a:t> button, then </a:t>
              </a:r>
              <a:r>
                <a:rPr lang="en-US" sz="1200" b="0" i="0" dirty="0">
                  <a:solidFill>
                    <a:schemeClr val="lt2"/>
                  </a:solidFill>
                  <a:latin typeface="Gotham Rounded Book" pitchFamily="2" charset="0"/>
                  <a:ea typeface="Montserrat Medium"/>
                  <a:cs typeface="Montserrat Medium"/>
                  <a:sym typeface="Montserrat Medium"/>
                </a:rPr>
                <a:t>Send to Back</a:t>
              </a:r>
              <a:r>
                <a:rPr lang="en-US" sz="1200" b="0" i="0" dirty="0">
                  <a:solidFill>
                    <a:schemeClr val="lt2"/>
                  </a:solidFill>
                  <a:latin typeface="Gotham Rounded Book" pitchFamily="2" charset="0"/>
                  <a:ea typeface="Arial"/>
                  <a:cs typeface="Arial"/>
                  <a:sym typeface="Arial"/>
                </a:rPr>
                <a:t> so the photo is behind the logos, text, and the transparent overlay. </a:t>
              </a:r>
              <a:endParaRPr b="0" i="0" dirty="0">
                <a:latin typeface="Gotham Rounded Book" pitchFamily="2" charset="0"/>
              </a:endParaRPr>
            </a:p>
            <a:p>
              <a:pPr marL="0" marR="0" lvl="0" indent="0" algn="l" rtl="0">
                <a:lnSpc>
                  <a:spcPct val="100000"/>
                </a:lnSpc>
                <a:spcBef>
                  <a:spcPts val="600"/>
                </a:spcBef>
                <a:spcAft>
                  <a:spcPts val="0"/>
                </a:spcAft>
                <a:buClr>
                  <a:schemeClr val="lt2"/>
                </a:buClr>
                <a:buSzPts val="1200"/>
                <a:buFont typeface="Arial"/>
                <a:buNone/>
              </a:pPr>
              <a:r>
                <a:rPr lang="en-US" sz="1200" b="0" i="0" dirty="0">
                  <a:solidFill>
                    <a:schemeClr val="lt2"/>
                  </a:solidFill>
                  <a:latin typeface="Gotham Rounded Book" pitchFamily="2" charset="0"/>
                  <a:ea typeface="Arial"/>
                  <a:cs typeface="Arial"/>
                  <a:sym typeface="Arial"/>
                </a:rPr>
                <a:t>Click the </a:t>
              </a:r>
              <a:r>
                <a:rPr lang="en-US" sz="1200" b="0" i="0" dirty="0">
                  <a:solidFill>
                    <a:schemeClr val="lt2"/>
                  </a:solidFill>
                  <a:latin typeface="Gotham Rounded Book" pitchFamily="2" charset="0"/>
                  <a:ea typeface="Montserrat Medium"/>
                  <a:cs typeface="Montserrat Medium"/>
                  <a:sym typeface="Montserrat Medium"/>
                </a:rPr>
                <a:t>Reset</a:t>
              </a:r>
              <a:r>
                <a:rPr lang="en-US" sz="1200" b="0" i="0" dirty="0">
                  <a:solidFill>
                    <a:schemeClr val="lt2"/>
                  </a:solidFill>
                  <a:latin typeface="Gotham Rounded Book" pitchFamily="2" charset="0"/>
                  <a:ea typeface="Arial"/>
                  <a:cs typeface="Arial"/>
                  <a:sym typeface="Arial"/>
                </a:rPr>
                <a:t> button to reapply the Layout</a:t>
              </a:r>
              <a:endParaRPr b="0" i="0" dirty="0">
                <a:latin typeface="Gotham Rounded Book" pitchFamily="2" charset="0"/>
              </a:endParaRPr>
            </a:p>
          </p:txBody>
        </p:sp>
      </p:grpSp>
      <p:sp>
        <p:nvSpPr>
          <p:cNvPr id="25" name="Google Shape;25;p22"/>
          <p:cNvSpPr>
            <a:spLocks noGrp="1"/>
          </p:cNvSpPr>
          <p:nvPr>
            <p:ph type="pic" idx="2"/>
          </p:nvPr>
        </p:nvSpPr>
        <p:spPr>
          <a:xfrm>
            <a:off x="0" y="0"/>
            <a:ext cx="12192000" cy="6858000"/>
          </a:xfrm>
          <a:prstGeom prst="rect">
            <a:avLst/>
          </a:prstGeom>
          <a:noFill/>
          <a:ln>
            <a:noFill/>
          </a:ln>
        </p:spPr>
        <p:txBody>
          <a:bodyPr spcFirstLastPara="1" wrap="square" lIns="0" tIns="0" rIns="0" bIns="1097275" anchor="ctr" anchorCtr="0">
            <a:noAutofit/>
          </a:bodyPr>
          <a:lstStyle>
            <a:lvl1pPr marR="0" lvl="0" algn="ctr" rtl="0">
              <a:lnSpc>
                <a:spcPct val="120000"/>
              </a:lnSpc>
              <a:spcBef>
                <a:spcPts val="1200"/>
              </a:spcBef>
              <a:spcAft>
                <a:spcPts val="0"/>
              </a:spcAft>
              <a:buClr>
                <a:schemeClr val="accent1"/>
              </a:buClr>
              <a:buSzPts val="2400"/>
              <a:buFont typeface="Arial"/>
              <a:buNone/>
              <a:defRPr sz="2400" b="0" i="0" u="none" strike="noStrike" cap="none">
                <a:solidFill>
                  <a:schemeClr val="lt1"/>
                </a:solidFill>
                <a:latin typeface="Gotham Rounded Book" pitchFamily="2" charset="0"/>
                <a:ea typeface="Gotham Rounded Book" pitchFamily="2" charset="0"/>
                <a:cs typeface="Arial"/>
                <a:sym typeface="Arial"/>
              </a:defRPr>
            </a:lvl1pPr>
            <a:lvl2pPr marR="0" lvl="1" algn="l" rtl="0">
              <a:lnSpc>
                <a:spcPct val="120000"/>
              </a:lnSpc>
              <a:spcBef>
                <a:spcPts val="600"/>
              </a:spcBef>
              <a:spcAft>
                <a:spcPts val="0"/>
              </a:spcAft>
              <a:buClr>
                <a:schemeClr val="dk2"/>
              </a:buClr>
              <a:buSzPts val="1400"/>
              <a:buFont typeface="Avenir"/>
              <a:buChar char="–"/>
              <a:defRPr sz="1400" b="0" i="0" u="none" strike="noStrike" cap="none">
                <a:solidFill>
                  <a:schemeClr val="dk2"/>
                </a:solidFill>
                <a:latin typeface="Arial"/>
                <a:ea typeface="Arial"/>
                <a:cs typeface="Arial"/>
                <a:sym typeface="Arial"/>
              </a:defRPr>
            </a:lvl2pPr>
            <a:lvl3pPr marR="0" lvl="2" algn="l" rtl="0">
              <a:lnSpc>
                <a:spcPct val="120000"/>
              </a:lnSpc>
              <a:spcBef>
                <a:spcPts val="600"/>
              </a:spcBef>
              <a:spcAft>
                <a:spcPts val="0"/>
              </a:spcAft>
              <a:buClr>
                <a:schemeClr val="dk2"/>
              </a:buClr>
              <a:buSzPts val="1400"/>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20000"/>
              </a:lnSpc>
              <a:spcBef>
                <a:spcPts val="600"/>
              </a:spcBef>
              <a:spcAft>
                <a:spcPts val="0"/>
              </a:spcAft>
              <a:buClr>
                <a:schemeClr val="dk2"/>
              </a:buClr>
              <a:buSzPts val="1400"/>
              <a:buFont typeface="Courier New"/>
              <a:buChar char="o"/>
              <a:defRPr sz="1400" b="0" i="0" u="none" strike="noStrike" cap="none">
                <a:solidFill>
                  <a:schemeClr val="dk2"/>
                </a:solidFill>
                <a:latin typeface="Arial"/>
                <a:ea typeface="Arial"/>
                <a:cs typeface="Arial"/>
                <a:sym typeface="Arial"/>
              </a:defRPr>
            </a:lvl4pPr>
            <a:lvl5pPr marR="0" lvl="4" algn="l" rtl="0">
              <a:lnSpc>
                <a:spcPct val="120000"/>
              </a:lnSpc>
              <a:spcBef>
                <a:spcPts val="600"/>
              </a:spcBef>
              <a:spcAft>
                <a:spcPts val="0"/>
              </a:spcAft>
              <a:buClr>
                <a:schemeClr val="dk2"/>
              </a:buClr>
              <a:buSzPts val="1400"/>
              <a:buFont typeface="Noto Sans Symbols"/>
              <a:buChar char="⮚"/>
              <a:defRPr sz="14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6605764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FDD226-FA55-9340-A243-23E5058105A0}"/>
              </a:ext>
            </a:extLst>
          </p:cNvPr>
          <p:cNvSpPr>
            <a:spLocks noGrp="1"/>
          </p:cNvSpPr>
          <p:nvPr>
            <p:ph type="sldNum" sz="quarter" idx="10"/>
          </p:nvPr>
        </p:nvSpPr>
        <p:spPr>
          <a:xfrm>
            <a:off x="11661399" y="393569"/>
            <a:ext cx="136255" cy="123111"/>
          </a:xfrm>
        </p:spPr>
        <p:txBody>
          <a:bodyPr/>
          <a:lstStyle/>
          <a:p>
            <a:fld id="{633A28A4-0F99-419C-85AB-333BD5AF1C6C}" type="slidenum">
              <a:rPr lang="en-US" smtClean="0"/>
              <a:pPr/>
              <a:t>‹#›</a:t>
            </a:fld>
            <a:endParaRPr lang="en-US"/>
          </a:p>
        </p:txBody>
      </p:sp>
    </p:spTree>
    <p:extLst>
      <p:ext uri="{BB962C8B-B14F-4D97-AF65-F5344CB8AC3E}">
        <p14:creationId xmlns:p14="http://schemas.microsoft.com/office/powerpoint/2010/main" val="2941640594"/>
      </p:ext>
    </p:extLst>
  </p:cSld>
  <p:clrMapOvr>
    <a:masterClrMapping/>
  </p:clrMapOvr>
  <mc:AlternateContent xmlns:mc="http://schemas.openxmlformats.org/markup-compatibility/2006" xmlns:p14="http://schemas.microsoft.com/office/powerpoint/2010/main">
    <mc:Choice Requires="p14">
      <p:transition spd="slow" p14:dur="2000" advTm="91432"/>
    </mc:Choice>
    <mc:Fallback xmlns="">
      <p:transition spd="slow" advTm="91432"/>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07293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Purple_Title slide">
    <p:bg>
      <p:bgPr>
        <a:gradFill>
          <a:gsLst>
            <a:gs pos="50000">
              <a:srgbClr val="3457A7"/>
            </a:gs>
            <a:gs pos="0">
              <a:schemeClr val="bg2"/>
            </a:gs>
            <a:gs pos="100000">
              <a:schemeClr val="accent6"/>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dirty="0"/>
              <a:t>Title of </a:t>
            </a:r>
            <a:br>
              <a:rPr lang="en-US" dirty="0"/>
            </a:br>
            <a:r>
              <a:rPr lang="en-US" dirty="0"/>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 Confidential</a:t>
            </a:r>
          </a:p>
        </p:txBody>
      </p:sp>
      <p:grpSp>
        <p:nvGrpSpPr>
          <p:cNvPr id="34" name="Group 33"/>
          <p:cNvGrpSpPr/>
          <p:nvPr userDrawn="1"/>
        </p:nvGrpSpPr>
        <p:grpSpPr>
          <a:xfrm>
            <a:off x="12257109" y="1155278"/>
            <a:ext cx="2010434" cy="4639777"/>
            <a:chOff x="12257109" y="1183875"/>
            <a:chExt cx="1740570" cy="3926920"/>
          </a:xfrm>
        </p:grpSpPr>
        <p:sp>
          <p:nvSpPr>
            <p:cNvPr id="35" name="TextBox 34"/>
            <p:cNvSpPr txBox="1"/>
            <p:nvPr userDrawn="1"/>
          </p:nvSpPr>
          <p:spPr>
            <a:xfrm>
              <a:off x="12257110" y="1183875"/>
              <a:ext cx="1740569" cy="390735"/>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TO CUSTOMIZE WITH</a:t>
              </a:r>
              <a:r>
                <a:rPr sz="1200" b="0" i="0" baseline="0" dirty="0">
                  <a:solidFill>
                    <a:schemeClr val="bg2"/>
                  </a:solidFill>
                  <a:latin typeface="Gotham Rounded Book" pitchFamily="2" charset="0"/>
                </a:rPr>
                <a:t> A NEW PICTURE</a:t>
              </a:r>
              <a:endParaRPr sz="1200" b="0" i="0" dirty="0">
                <a:solidFill>
                  <a:schemeClr val="bg2"/>
                </a:solidFill>
                <a:latin typeface="Gotham Rounded Book" pitchFamily="2" charset="0"/>
              </a:endParaRPr>
            </a:p>
          </p:txBody>
        </p:sp>
        <p:sp>
          <p:nvSpPr>
            <p:cNvPr id="36" name="TextBox 35"/>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Delete </a:t>
              </a:r>
              <a:r>
                <a:rPr sz="1200" b="0" i="0" baseline="0" dirty="0">
                  <a:solidFill>
                    <a:schemeClr val="bg2"/>
                  </a:solidFill>
                  <a:latin typeface="Gotham Rounded Book" pitchFamily="2" charset="0"/>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On the Insert tab, click</a:t>
              </a:r>
              <a:r>
                <a:rPr sz="1200" b="0" i="0" baseline="0" dirty="0">
                  <a:solidFill>
                    <a:schemeClr val="bg2"/>
                  </a:solidFill>
                  <a:latin typeface="Gotham Rounded Book" pitchFamily="2" charset="0"/>
                </a:rPr>
                <a:t> the Pictures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Navigate to the image you want to use and select Insert.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Resize the picture to fit the slide, as needed. Hold the Shift key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On the Home tab, click the Arrange button, then Send to Back so the photo is behind the </a:t>
              </a:r>
              <a:r>
                <a:rPr lang="en-US" sz="1200" b="0" i="0" baseline="0" dirty="0">
                  <a:solidFill>
                    <a:schemeClr val="bg2"/>
                  </a:solidFill>
                  <a:latin typeface="Gotham Rounded Book" pitchFamily="2" charset="0"/>
                </a:rPr>
                <a:t>logos, </a:t>
              </a:r>
              <a:r>
                <a:rPr sz="1200" b="0" i="0" baseline="0" dirty="0">
                  <a:solidFill>
                    <a:schemeClr val="bg2"/>
                  </a:solidFill>
                  <a:latin typeface="Gotham Rounded Book" pitchFamily="2" charset="0"/>
                </a:rPr>
                <a:t>text</a:t>
              </a:r>
              <a:r>
                <a:rPr lang="en-US" sz="1200" b="0" i="0" baseline="0" dirty="0">
                  <a:solidFill>
                    <a:schemeClr val="bg2"/>
                  </a:solidFill>
                  <a:latin typeface="Gotham Rounded Book" pitchFamily="2" charset="0"/>
                </a:rPr>
                <a:t>,</a:t>
              </a:r>
              <a:r>
                <a:rPr sz="1200" b="0" i="0" baseline="0" dirty="0">
                  <a:solidFill>
                    <a:schemeClr val="bg2"/>
                  </a:solidFill>
                  <a:latin typeface="Gotham Rounded Book" pitchFamily="2" charset="0"/>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Click the Reset button to reapply the Layout</a:t>
              </a:r>
            </a:p>
          </p:txBody>
        </p:sp>
      </p:grpSp>
      <p:sp>
        <p:nvSpPr>
          <p:cNvPr id="37"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endParaRPr lang="en-US" dirty="0"/>
          </a:p>
        </p:txBody>
      </p:sp>
    </p:spTree>
    <p:extLst>
      <p:ext uri="{BB962C8B-B14F-4D97-AF65-F5344CB8AC3E}">
        <p14:creationId xmlns:p14="http://schemas.microsoft.com/office/powerpoint/2010/main" val="2741913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ueOrange_Title slide">
    <p:bg>
      <p:bgPr>
        <a:gradFill>
          <a:gsLst>
            <a:gs pos="50000">
              <a:srgbClr val="7C8162"/>
            </a:gs>
            <a:gs pos="0">
              <a:schemeClr val="bg2"/>
            </a:gs>
            <a:gs pos="100000">
              <a:schemeClr val="accent3"/>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82752"/>
            <a:ext cx="9144000" cy="1384995"/>
          </a:xfrm>
        </p:spPr>
        <p:txBody>
          <a:bodyPr anchor="ctr"/>
          <a:lstStyle>
            <a:lvl1pPr algn="ctr">
              <a:lnSpc>
                <a:spcPct val="90000"/>
              </a:lnSpc>
              <a:defRPr sz="5000">
                <a:solidFill>
                  <a:schemeClr val="bg1"/>
                </a:solidFill>
              </a:defRPr>
            </a:lvl1pPr>
          </a:lstStyle>
          <a:p>
            <a:r>
              <a:rPr lang="en-US" dirty="0"/>
              <a:t>Title of </a:t>
            </a:r>
            <a:br>
              <a:rPr lang="en-US" dirty="0"/>
            </a:br>
            <a:r>
              <a:rPr lang="en-US" dirty="0"/>
              <a:t>presentation</a:t>
            </a:r>
          </a:p>
        </p:txBody>
      </p:sp>
      <p:sp>
        <p:nvSpPr>
          <p:cNvPr id="3" name="Subtitle 2"/>
          <p:cNvSpPr>
            <a:spLocks noGrp="1"/>
          </p:cNvSpPr>
          <p:nvPr>
            <p:ph type="subTitle" idx="1" hasCustomPrompt="1"/>
          </p:nvPr>
        </p:nvSpPr>
        <p:spPr>
          <a:xfrm>
            <a:off x="1524000" y="6159483"/>
            <a:ext cx="9144000" cy="221599"/>
          </a:xfrm>
        </p:spPr>
        <p:txBody>
          <a:bodyPr>
            <a:spAutoFit/>
          </a:bodyPr>
          <a:lstStyle>
            <a:lvl1pPr marL="0" indent="0" algn="ctr">
              <a:buNone/>
              <a:defRPr sz="1200" cap="all"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 Confidential</a:t>
            </a:r>
          </a:p>
        </p:txBody>
      </p:sp>
      <p:grpSp>
        <p:nvGrpSpPr>
          <p:cNvPr id="34" name="Group 33"/>
          <p:cNvGrpSpPr/>
          <p:nvPr userDrawn="1"/>
        </p:nvGrpSpPr>
        <p:grpSpPr>
          <a:xfrm>
            <a:off x="12257109" y="1155278"/>
            <a:ext cx="2010434" cy="4639777"/>
            <a:chOff x="12257109" y="1183875"/>
            <a:chExt cx="1740570" cy="3926920"/>
          </a:xfrm>
        </p:grpSpPr>
        <p:sp>
          <p:nvSpPr>
            <p:cNvPr id="35" name="TextBox 34"/>
            <p:cNvSpPr txBox="1"/>
            <p:nvPr userDrawn="1"/>
          </p:nvSpPr>
          <p:spPr>
            <a:xfrm>
              <a:off x="12257110" y="1183875"/>
              <a:ext cx="1740569" cy="390735"/>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TO CUSTOMIZE WITH</a:t>
              </a:r>
              <a:r>
                <a:rPr sz="1200" b="0" i="0" baseline="0" dirty="0">
                  <a:solidFill>
                    <a:schemeClr val="bg2"/>
                  </a:solidFill>
                  <a:latin typeface="Gotham Rounded Book" pitchFamily="2" charset="0"/>
                </a:rPr>
                <a:t> A NEW PICTURE</a:t>
              </a:r>
              <a:endParaRPr sz="1200" b="0" i="0" dirty="0">
                <a:solidFill>
                  <a:schemeClr val="bg2"/>
                </a:solidFill>
                <a:latin typeface="Gotham Rounded Book" pitchFamily="2" charset="0"/>
              </a:endParaRPr>
            </a:p>
          </p:txBody>
        </p:sp>
        <p:sp>
          <p:nvSpPr>
            <p:cNvPr id="36" name="TextBox 35"/>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Delete </a:t>
              </a:r>
              <a:r>
                <a:rPr sz="1200" b="0" i="0" baseline="0" dirty="0">
                  <a:solidFill>
                    <a:schemeClr val="bg2"/>
                  </a:solidFill>
                  <a:latin typeface="Gotham Rounded Book" pitchFamily="2" charset="0"/>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On the Insert tab, click</a:t>
              </a:r>
              <a:r>
                <a:rPr sz="1200" b="0" i="0" baseline="0" dirty="0">
                  <a:solidFill>
                    <a:schemeClr val="bg2"/>
                  </a:solidFill>
                  <a:latin typeface="Gotham Rounded Book" pitchFamily="2" charset="0"/>
                </a:rPr>
                <a:t> the Pictures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Navigate to the image you want to use and select Insert.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Resize the picture to fit the slide, as needed. Hold the Shift key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On the Home tab, click the Arrange button, then Send to Back so the photo is behind the </a:t>
              </a:r>
              <a:r>
                <a:rPr lang="en-US" sz="1200" b="0" i="0" baseline="0" dirty="0">
                  <a:solidFill>
                    <a:schemeClr val="bg2"/>
                  </a:solidFill>
                  <a:latin typeface="Gotham Rounded Book" pitchFamily="2" charset="0"/>
                </a:rPr>
                <a:t>logos, </a:t>
              </a:r>
              <a:r>
                <a:rPr sz="1200" b="0" i="0" baseline="0" dirty="0">
                  <a:solidFill>
                    <a:schemeClr val="bg2"/>
                  </a:solidFill>
                  <a:latin typeface="Gotham Rounded Book" pitchFamily="2" charset="0"/>
                </a:rPr>
                <a:t>text</a:t>
              </a:r>
              <a:r>
                <a:rPr lang="en-US" sz="1200" b="0" i="0" baseline="0" dirty="0">
                  <a:solidFill>
                    <a:schemeClr val="bg2"/>
                  </a:solidFill>
                  <a:latin typeface="Gotham Rounded Book" pitchFamily="2" charset="0"/>
                </a:rPr>
                <a:t>,</a:t>
              </a:r>
              <a:r>
                <a:rPr sz="1200" b="0" i="0" baseline="0" dirty="0">
                  <a:solidFill>
                    <a:schemeClr val="bg2"/>
                  </a:solidFill>
                  <a:latin typeface="Gotham Rounded Book" pitchFamily="2" charset="0"/>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Click the Reset button to reapply the Layout</a:t>
              </a:r>
            </a:p>
          </p:txBody>
        </p:sp>
      </p:grpSp>
      <p:sp>
        <p:nvSpPr>
          <p:cNvPr id="37"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endParaRPr lang="en-US" dirty="0"/>
          </a:p>
        </p:txBody>
      </p:sp>
    </p:spTree>
    <p:extLst>
      <p:ext uri="{BB962C8B-B14F-4D97-AF65-F5344CB8AC3E}">
        <p14:creationId xmlns:p14="http://schemas.microsoft.com/office/powerpoint/2010/main" val="3094172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ueGreen_Divider slide">
    <p:bg>
      <p:bgPr>
        <a:gradFill>
          <a:gsLst>
            <a:gs pos="50000">
              <a:schemeClr val="accent5"/>
            </a:gs>
            <a:gs pos="0">
              <a:schemeClr val="bg2"/>
            </a:gs>
            <a:gs pos="100000">
              <a:srgbClr val="B0D23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dirty="0"/>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a:xfrm>
            <a:off x="609600" y="6339245"/>
            <a:ext cx="2596865" cy="123111"/>
          </a:xfrm>
        </p:spPr>
        <p:txBody>
          <a:bodyPr/>
          <a:lstStyle>
            <a:lvl1pPr>
              <a:defRPr>
                <a:solidFill>
                  <a:schemeClr val="bg1"/>
                </a:solidFill>
              </a:defRPr>
            </a:lvl1pPr>
          </a:lstStyle>
          <a:p>
            <a:r>
              <a:rPr lang="en-US" dirty="0"/>
              <a:t>XI CLUSTERS | Confidential</a:t>
            </a:r>
          </a:p>
        </p:txBody>
      </p:sp>
      <p:grpSp>
        <p:nvGrpSpPr>
          <p:cNvPr id="11" name="Group 10"/>
          <p:cNvGrpSpPr/>
          <p:nvPr userDrawn="1"/>
        </p:nvGrpSpPr>
        <p:grpSpPr>
          <a:xfrm>
            <a:off x="12257109" y="1155278"/>
            <a:ext cx="2010434" cy="4639777"/>
            <a:chOff x="12257109" y="1183875"/>
            <a:chExt cx="1740570" cy="3926920"/>
          </a:xfrm>
        </p:grpSpPr>
        <p:sp>
          <p:nvSpPr>
            <p:cNvPr id="12" name="TextBox 11"/>
            <p:cNvSpPr txBox="1"/>
            <p:nvPr userDrawn="1"/>
          </p:nvSpPr>
          <p:spPr>
            <a:xfrm>
              <a:off x="12257110" y="1183875"/>
              <a:ext cx="1740569" cy="390735"/>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TO CUSTOMIZE WITH</a:t>
              </a:r>
              <a:r>
                <a:rPr sz="1200" b="0" i="0" baseline="0" dirty="0">
                  <a:solidFill>
                    <a:schemeClr val="bg2"/>
                  </a:solidFill>
                  <a:latin typeface="Gotham Rounded Book" pitchFamily="2" charset="0"/>
                </a:rPr>
                <a:t> A NEW PICTURE</a:t>
              </a:r>
              <a:endParaRPr sz="1200" b="0" i="0" dirty="0">
                <a:solidFill>
                  <a:schemeClr val="bg2"/>
                </a:solidFill>
                <a:latin typeface="Gotham Rounded Book" pitchFamily="2"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Delete </a:t>
              </a:r>
              <a:r>
                <a:rPr sz="1200" b="0" i="0" baseline="0" dirty="0">
                  <a:solidFill>
                    <a:schemeClr val="bg2"/>
                  </a:solidFill>
                  <a:latin typeface="Gotham Rounded Book" pitchFamily="2" charset="0"/>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On the Insert tab, click</a:t>
              </a:r>
              <a:r>
                <a:rPr sz="1200" b="0" i="0" baseline="0" dirty="0">
                  <a:solidFill>
                    <a:schemeClr val="bg2"/>
                  </a:solidFill>
                  <a:latin typeface="Gotham Rounded Book" pitchFamily="2" charset="0"/>
                </a:rPr>
                <a:t> the Pictures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Navigate to the image you want to use and select Insert.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Resize the picture to fit the slide, as needed. Hold the Shift key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On the Home tab, click the Arrange button, then Send to Back so the photo is behind the </a:t>
              </a:r>
              <a:r>
                <a:rPr lang="en-US" sz="1200" b="0" i="0" baseline="0" dirty="0">
                  <a:solidFill>
                    <a:schemeClr val="bg2"/>
                  </a:solidFill>
                  <a:latin typeface="Gotham Rounded Book" pitchFamily="2" charset="0"/>
                </a:rPr>
                <a:t>logos, </a:t>
              </a:r>
              <a:r>
                <a:rPr sz="1200" b="0" i="0" baseline="0" dirty="0">
                  <a:solidFill>
                    <a:schemeClr val="bg2"/>
                  </a:solidFill>
                  <a:latin typeface="Gotham Rounded Book" pitchFamily="2" charset="0"/>
                </a:rPr>
                <a:t>text</a:t>
              </a:r>
              <a:r>
                <a:rPr lang="en-US" sz="1200" b="0" i="0" baseline="0" dirty="0">
                  <a:solidFill>
                    <a:schemeClr val="bg2"/>
                  </a:solidFill>
                  <a:latin typeface="Gotham Rounded Book" pitchFamily="2" charset="0"/>
                </a:rPr>
                <a:t>,</a:t>
              </a:r>
              <a:r>
                <a:rPr sz="1200" b="0" i="0" baseline="0" dirty="0">
                  <a:solidFill>
                    <a:schemeClr val="bg2"/>
                  </a:solidFill>
                  <a:latin typeface="Gotham Rounded Book" pitchFamily="2" charset="0"/>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Click the Reset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endParaRPr lang="en-US" dirty="0"/>
          </a:p>
        </p:txBody>
      </p:sp>
    </p:spTree>
    <p:extLst>
      <p:ext uri="{BB962C8B-B14F-4D97-AF65-F5344CB8AC3E}">
        <p14:creationId xmlns:p14="http://schemas.microsoft.com/office/powerpoint/2010/main" val="393104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ueTeal_Divider slide">
    <p:bg>
      <p:bgPr>
        <a:gradFill>
          <a:gsLst>
            <a:gs pos="50000">
              <a:srgbClr val="0381C2"/>
            </a:gs>
            <a:gs pos="0">
              <a:schemeClr val="bg2"/>
            </a:gs>
            <a:gs pos="100000">
              <a:schemeClr val="accent5"/>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587752"/>
            <a:ext cx="10972800" cy="769441"/>
          </a:xfrm>
        </p:spPr>
        <p:txBody>
          <a:bodyPr anchor="b"/>
          <a:lstStyle>
            <a:lvl1pPr>
              <a:defRPr sz="5000">
                <a:solidFill>
                  <a:schemeClr val="bg1"/>
                </a:solidFill>
              </a:defRPr>
            </a:lvl1pPr>
          </a:lstStyle>
          <a:p>
            <a:r>
              <a:rPr lang="en-US" dirty="0"/>
              <a:t>Divider slide</a:t>
            </a:r>
          </a:p>
        </p:txBody>
      </p:sp>
      <p:sp>
        <p:nvSpPr>
          <p:cNvPr id="3" name="Text Placeholder 2"/>
          <p:cNvSpPr>
            <a:spLocks noGrp="1"/>
          </p:cNvSpPr>
          <p:nvPr>
            <p:ph type="body" idx="1"/>
          </p:nvPr>
        </p:nvSpPr>
        <p:spPr>
          <a:xfrm>
            <a:off x="609600" y="3639312"/>
            <a:ext cx="10972800" cy="332399"/>
          </a:xfrm>
        </p:spPr>
        <p:txBody>
          <a:bodyPr>
            <a:spAutoFit/>
          </a:bodyPr>
          <a:lstStyle>
            <a:lvl1pPr marL="0" indent="0">
              <a:buNone/>
              <a:defRPr sz="1800">
                <a:solidFill>
                  <a:schemeClr val="bg1"/>
                </a:solidFill>
                <a:latin typeface="Gotham Rounded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a:xfrm>
            <a:off x="609600" y="6339245"/>
            <a:ext cx="2156039" cy="123111"/>
          </a:xfrm>
        </p:spPr>
        <p:txBody>
          <a:bodyPr/>
          <a:lstStyle>
            <a:lvl1pPr>
              <a:defRPr>
                <a:solidFill>
                  <a:schemeClr val="bg1"/>
                </a:solidFill>
              </a:defRPr>
            </a:lvl1pPr>
          </a:lstStyle>
          <a:p>
            <a:r>
              <a:rPr lang="en-US" dirty="0"/>
              <a:t>Title of Presentation</a:t>
            </a:r>
          </a:p>
        </p:txBody>
      </p:sp>
      <p:grpSp>
        <p:nvGrpSpPr>
          <p:cNvPr id="11" name="Group 10"/>
          <p:cNvGrpSpPr/>
          <p:nvPr userDrawn="1"/>
        </p:nvGrpSpPr>
        <p:grpSpPr>
          <a:xfrm>
            <a:off x="12257109" y="1155278"/>
            <a:ext cx="2010434" cy="4639777"/>
            <a:chOff x="12257109" y="1183875"/>
            <a:chExt cx="1740570" cy="3926920"/>
          </a:xfrm>
        </p:grpSpPr>
        <p:sp>
          <p:nvSpPr>
            <p:cNvPr id="12" name="TextBox 11"/>
            <p:cNvSpPr txBox="1"/>
            <p:nvPr userDrawn="1"/>
          </p:nvSpPr>
          <p:spPr>
            <a:xfrm>
              <a:off x="12257110" y="1183875"/>
              <a:ext cx="1740569" cy="390735"/>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TO CUSTOMIZE WITH</a:t>
              </a:r>
              <a:r>
                <a:rPr sz="1200" b="0" i="0" baseline="0" dirty="0">
                  <a:solidFill>
                    <a:schemeClr val="bg2"/>
                  </a:solidFill>
                  <a:latin typeface="Gotham Rounded Book" pitchFamily="2" charset="0"/>
                </a:rPr>
                <a:t> A NEW PICTURE</a:t>
              </a:r>
              <a:endParaRPr sz="1200" b="0" i="0" dirty="0">
                <a:solidFill>
                  <a:schemeClr val="bg2"/>
                </a:solidFill>
                <a:latin typeface="Gotham Rounded Book" pitchFamily="2" charset="0"/>
              </a:endParaRPr>
            </a:p>
          </p:txBody>
        </p:sp>
        <p:sp>
          <p:nvSpPr>
            <p:cNvPr id="13" name="TextBox 12"/>
            <p:cNvSpPr txBox="1"/>
            <p:nvPr userDrawn="1"/>
          </p:nvSpPr>
          <p:spPr>
            <a:xfrm>
              <a:off x="12257109" y="1720805"/>
              <a:ext cx="1740570" cy="3389990"/>
            </a:xfrm>
            <a:prstGeom prst="rect">
              <a:avLst/>
            </a:prstGeom>
            <a:noFill/>
          </p:spPr>
          <p:txBody>
            <a:bodyPr wrap="square" rtlCol="0" anchor="t" anchorCtr="0">
              <a:noAutofit/>
            </a:bodyPr>
            <a:lstStyle/>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Delete </a:t>
              </a:r>
              <a:r>
                <a:rPr sz="1200" b="0" i="0" baseline="0" dirty="0">
                  <a:solidFill>
                    <a:schemeClr val="bg2"/>
                  </a:solidFill>
                  <a:latin typeface="Gotham Rounded Book" pitchFamily="2" charset="0"/>
                </a:rPr>
                <a:t>the current picture, if there is one.</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dirty="0">
                  <a:solidFill>
                    <a:schemeClr val="bg2"/>
                  </a:solidFill>
                  <a:latin typeface="Gotham Rounded Book" pitchFamily="2" charset="0"/>
                </a:rPr>
                <a:t>On the Insert tab, click</a:t>
              </a:r>
              <a:r>
                <a:rPr sz="1200" b="0" i="0" baseline="0" dirty="0">
                  <a:solidFill>
                    <a:schemeClr val="bg2"/>
                  </a:solidFill>
                  <a:latin typeface="Gotham Rounded Book" pitchFamily="2" charset="0"/>
                </a:rPr>
                <a:t> the Pictures button.</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Navigate to the image you want to use and select Insert.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Resize the picture to fit the slide, as needed. Hold the Shift key and click and drag a corner.</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On the Home tab, click the Arrange button, then Send to Back so the photo is behind the </a:t>
              </a:r>
              <a:r>
                <a:rPr lang="en-US" sz="1200" b="0" i="0" baseline="0" dirty="0">
                  <a:solidFill>
                    <a:schemeClr val="bg2"/>
                  </a:solidFill>
                  <a:latin typeface="Gotham Rounded Book" pitchFamily="2" charset="0"/>
                </a:rPr>
                <a:t>logos, </a:t>
              </a:r>
              <a:r>
                <a:rPr sz="1200" b="0" i="0" baseline="0" dirty="0">
                  <a:solidFill>
                    <a:schemeClr val="bg2"/>
                  </a:solidFill>
                  <a:latin typeface="Gotham Rounded Book" pitchFamily="2" charset="0"/>
                </a:rPr>
                <a:t>text</a:t>
              </a:r>
              <a:r>
                <a:rPr lang="en-US" sz="1200" b="0" i="0" baseline="0" dirty="0">
                  <a:solidFill>
                    <a:schemeClr val="bg2"/>
                  </a:solidFill>
                  <a:latin typeface="Gotham Rounded Book" pitchFamily="2" charset="0"/>
                </a:rPr>
                <a:t>,</a:t>
              </a:r>
              <a:r>
                <a:rPr sz="1200" b="0" i="0" baseline="0" dirty="0">
                  <a:solidFill>
                    <a:schemeClr val="bg2"/>
                  </a:solidFill>
                  <a:latin typeface="Gotham Rounded Book" pitchFamily="2" charset="0"/>
                </a:rPr>
                <a:t> and the transparent overlay. </a:t>
              </a:r>
            </a:p>
            <a:p>
              <a:pPr marL="0" marR="0" indent="0" algn="l" defTabSz="914400"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sz="1200" b="0" i="0" baseline="0" dirty="0">
                  <a:solidFill>
                    <a:schemeClr val="bg2"/>
                  </a:solidFill>
                  <a:latin typeface="Gotham Rounded Book" pitchFamily="2" charset="0"/>
                </a:rPr>
                <a:t>Click the Reset button to reapply the Layout</a:t>
              </a:r>
            </a:p>
          </p:txBody>
        </p:sp>
      </p:grpSp>
      <p:sp>
        <p:nvSpPr>
          <p:cNvPr id="14" name="Picture Placeholder 39"/>
          <p:cNvSpPr>
            <a:spLocks noGrp="1"/>
          </p:cNvSpPr>
          <p:nvPr>
            <p:ph type="pic" sz="quarter" idx="10"/>
          </p:nvPr>
        </p:nvSpPr>
        <p:spPr>
          <a:xfrm>
            <a:off x="0" y="0"/>
            <a:ext cx="12192000" cy="6858000"/>
          </a:xfrm>
        </p:spPr>
        <p:txBody>
          <a:bodyPr bIns="1097280" anchor="ctr"/>
          <a:lstStyle>
            <a:lvl1pPr marL="0" indent="0" algn="ctr">
              <a:buNone/>
              <a:defRPr sz="2400">
                <a:solidFill>
                  <a:schemeClr val="bg1"/>
                </a:solidFill>
              </a:defRPr>
            </a:lvl1pPr>
          </a:lstStyle>
          <a:p>
            <a:endParaRPr lang="en-US" dirty="0"/>
          </a:p>
        </p:txBody>
      </p:sp>
    </p:spTree>
    <p:extLst>
      <p:ext uri="{BB962C8B-B14F-4D97-AF65-F5344CB8AC3E}">
        <p14:creationId xmlns:p14="http://schemas.microsoft.com/office/powerpoint/2010/main" val="7170257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7148"/>
            <a:ext cx="10698480" cy="615553"/>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609600" y="1371600"/>
            <a:ext cx="10972800" cy="4724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9600" y="6339245"/>
            <a:ext cx="1115690" cy="123111"/>
          </a:xfrm>
          <a:prstGeom prst="rect">
            <a:avLst/>
          </a:prstGeom>
        </p:spPr>
        <p:txBody>
          <a:bodyPr vert="horz" wrap="none" lIns="0" tIns="0" rIns="0" bIns="0" rtlCol="0" anchor="ctr">
            <a:spAutoFit/>
          </a:bodyPr>
          <a:lstStyle>
            <a:lvl1pPr algn="l">
              <a:defRPr sz="800" b="0" i="0" cap="all" spc="300" baseline="0">
                <a:solidFill>
                  <a:schemeClr val="tx2"/>
                </a:solidFill>
                <a:latin typeface="Gotham Rounded Book" pitchFamily="2" charset="0"/>
              </a:defRPr>
            </a:lvl1pPr>
          </a:lstStyle>
          <a:p>
            <a:r>
              <a:rPr lang="en-US" dirty="0"/>
              <a:t>XI CLUSTERS</a:t>
            </a:r>
          </a:p>
        </p:txBody>
      </p:sp>
      <p:sp>
        <p:nvSpPr>
          <p:cNvPr id="6" name="Slide Number Placeholder 5"/>
          <p:cNvSpPr>
            <a:spLocks noGrp="1"/>
          </p:cNvSpPr>
          <p:nvPr>
            <p:ph type="sldNum" sz="quarter" idx="4"/>
          </p:nvPr>
        </p:nvSpPr>
        <p:spPr>
          <a:xfrm>
            <a:off x="11597278" y="393569"/>
            <a:ext cx="200376" cy="123111"/>
          </a:xfrm>
          <a:prstGeom prst="rect">
            <a:avLst/>
          </a:prstGeom>
        </p:spPr>
        <p:txBody>
          <a:bodyPr vert="horz" wrap="none" lIns="0" tIns="0" rIns="0" bIns="0" rtlCol="0" anchor="ctr">
            <a:spAutoFit/>
          </a:bodyPr>
          <a:lstStyle>
            <a:lvl1pPr algn="r">
              <a:defRPr sz="800">
                <a:solidFill>
                  <a:schemeClr val="tx2"/>
                </a:solidFill>
              </a:defRPr>
            </a:lvl1pPr>
          </a:lstStyle>
          <a:p>
            <a:r>
              <a:rPr lang="en-US" dirty="0">
                <a:latin typeface="Gotham Rounded Book" pitchFamily="2" charset="0"/>
              </a:rPr>
              <a:t>| </a:t>
            </a:r>
            <a:fld id="{2C8F94F2-79B1-4F8D-B2F0-3428BA660B51}" type="slidenum">
              <a:rPr lang="en-US" smtClean="0">
                <a:latin typeface="Gotham Rounded Book" pitchFamily="2" charset="0"/>
              </a:rPr>
              <a:pPr/>
              <a:t>‹#›</a:t>
            </a:fld>
            <a:endParaRPr lang="en-US" dirty="0">
              <a:latin typeface="Gotham Rounded Book" pitchFamily="2" charset="0"/>
            </a:endParaRPr>
          </a:p>
        </p:txBody>
      </p:sp>
      <p:sp>
        <p:nvSpPr>
          <p:cNvPr id="10" name="Rectangle 9">
            <a:extLst>
              <a:ext uri="{FF2B5EF4-FFF2-40B4-BE49-F238E27FC236}">
                <a16:creationId xmlns:a16="http://schemas.microsoft.com/office/drawing/2014/main" id="{FAC2883B-E752-B249-8BE3-C916632D1DD6}"/>
              </a:ext>
            </a:extLst>
          </p:cNvPr>
          <p:cNvSpPr/>
          <p:nvPr userDrawn="1"/>
        </p:nvSpPr>
        <p:spPr>
          <a:xfrm>
            <a:off x="0" y="-1"/>
            <a:ext cx="12192000" cy="72000"/>
          </a:xfrm>
          <a:prstGeom prst="rect">
            <a:avLst/>
          </a:prstGeom>
          <a:gradFill>
            <a:gsLst>
              <a:gs pos="50000">
                <a:schemeClr val="accent5"/>
              </a:gs>
              <a:gs pos="0">
                <a:schemeClr val="accent1"/>
              </a:gs>
              <a:gs pos="100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b="0" i="0" dirty="0">
              <a:latin typeface="Gotham Rounded Book" pitchFamily="2" charset="0"/>
            </a:endParaRPr>
          </a:p>
        </p:txBody>
      </p:sp>
      <p:grpSp>
        <p:nvGrpSpPr>
          <p:cNvPr id="16" name="Group 15">
            <a:extLst>
              <a:ext uri="{FF2B5EF4-FFF2-40B4-BE49-F238E27FC236}">
                <a16:creationId xmlns:a16="http://schemas.microsoft.com/office/drawing/2014/main" id="{F8BBCE42-BFBB-E546-A838-9E83EE260B73}"/>
              </a:ext>
            </a:extLst>
          </p:cNvPr>
          <p:cNvGrpSpPr>
            <a:grpSpLocks noChangeAspect="1"/>
          </p:cNvGrpSpPr>
          <p:nvPr userDrawn="1"/>
        </p:nvGrpSpPr>
        <p:grpSpPr>
          <a:xfrm>
            <a:off x="11236799" y="6273000"/>
            <a:ext cx="365289" cy="255600"/>
            <a:chOff x="6935788" y="3157538"/>
            <a:chExt cx="1136650" cy="795337"/>
          </a:xfrm>
          <a:solidFill>
            <a:srgbClr val="024DA1"/>
          </a:solidFill>
        </p:grpSpPr>
        <p:sp>
          <p:nvSpPr>
            <p:cNvPr id="17" name="Freeform 5">
              <a:extLst>
                <a:ext uri="{FF2B5EF4-FFF2-40B4-BE49-F238E27FC236}">
                  <a16:creationId xmlns:a16="http://schemas.microsoft.com/office/drawing/2014/main" id="{F8A7F5D8-6563-714A-BC0C-90811F5F7420}"/>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8" name="Freeform 6">
              <a:extLst>
                <a:ext uri="{FF2B5EF4-FFF2-40B4-BE49-F238E27FC236}">
                  <a16:creationId xmlns:a16="http://schemas.microsoft.com/office/drawing/2014/main" id="{3556AF4A-1F0A-C644-945C-165179E95C6C}"/>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sp>
          <p:nvSpPr>
            <p:cNvPr id="19" name="Freeform 7">
              <a:extLst>
                <a:ext uri="{FF2B5EF4-FFF2-40B4-BE49-F238E27FC236}">
                  <a16:creationId xmlns:a16="http://schemas.microsoft.com/office/drawing/2014/main" id="{B5B7BAA4-C009-CC46-9C18-8DC8949023EE}"/>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b="0" i="0" dirty="0">
                <a:latin typeface="Gotham Rounded Book" pitchFamily="2" charset="0"/>
              </a:endParaRPr>
            </a:p>
          </p:txBody>
        </p:sp>
      </p:grpSp>
    </p:spTree>
    <p:extLst>
      <p:ext uri="{BB962C8B-B14F-4D97-AF65-F5344CB8AC3E}">
        <p14:creationId xmlns:p14="http://schemas.microsoft.com/office/powerpoint/2010/main" val="1223496181"/>
      </p:ext>
    </p:extLst>
  </p:cSld>
  <p:clrMap bg1="lt1" tx1="dk1" bg2="lt2" tx2="dk2" accent1="accent1" accent2="accent2" accent3="accent3" accent4="accent4" accent5="accent5" accent6="accent6" hlink="hlink" folHlink="folHlink"/>
  <p:sldLayoutIdLst>
    <p:sldLayoutId id="2147483683" r:id="rId1"/>
    <p:sldLayoutId id="2147483694" r:id="rId2"/>
    <p:sldLayoutId id="2147483695" r:id="rId3"/>
    <p:sldLayoutId id="2147483696" r:id="rId4"/>
    <p:sldLayoutId id="2147483697" r:id="rId5"/>
    <p:sldLayoutId id="2147483698" r:id="rId6"/>
    <p:sldLayoutId id="2147483699" r:id="rId7"/>
    <p:sldLayoutId id="2147483685" r:id="rId8"/>
    <p:sldLayoutId id="2147483700" r:id="rId9"/>
    <p:sldLayoutId id="2147483701" r:id="rId10"/>
    <p:sldLayoutId id="2147483702" r:id="rId11"/>
    <p:sldLayoutId id="2147483703" r:id="rId12"/>
    <p:sldLayoutId id="2147483704" r:id="rId13"/>
    <p:sldLayoutId id="2147483705" r:id="rId14"/>
    <p:sldLayoutId id="2147483713" r:id="rId15"/>
    <p:sldLayoutId id="2147483706" r:id="rId16"/>
    <p:sldLayoutId id="2147483707" r:id="rId17"/>
    <p:sldLayoutId id="2147483708" r:id="rId18"/>
    <p:sldLayoutId id="2147483709" r:id="rId19"/>
    <p:sldLayoutId id="2147483710" r:id="rId20"/>
    <p:sldLayoutId id="2147483711" r:id="rId21"/>
    <p:sldLayoutId id="2147483712" r:id="rId22"/>
    <p:sldLayoutId id="2147483684" r:id="rId23"/>
    <p:sldLayoutId id="2147483715" r:id="rId24"/>
    <p:sldLayoutId id="2147483716" r:id="rId25"/>
    <p:sldLayoutId id="2147483717" r:id="rId26"/>
    <p:sldLayoutId id="2147483714" r:id="rId27"/>
    <p:sldLayoutId id="2147483718" r:id="rId28"/>
    <p:sldLayoutId id="2147483719" r:id="rId29"/>
    <p:sldLayoutId id="2147483721" r:id="rId30"/>
    <p:sldLayoutId id="2147483743" r:id="rId31"/>
    <p:sldLayoutId id="2147483744" r:id="rId32"/>
    <p:sldLayoutId id="2147483745" r:id="rId33"/>
    <p:sldLayoutId id="2147483746" r:id="rId34"/>
    <p:sldLayoutId id="2147483747" r:id="rId35"/>
    <p:sldLayoutId id="2147483748" r:id="rId36"/>
    <p:sldLayoutId id="2147483686"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 id="2147483735" r:id="rId46"/>
    <p:sldLayoutId id="2147483736" r:id="rId47"/>
    <p:sldLayoutId id="2147483737" r:id="rId48"/>
    <p:sldLayoutId id="2147483738" r:id="rId49"/>
    <p:sldLayoutId id="2147483739" r:id="rId50"/>
    <p:sldLayoutId id="2147483740" r:id="rId51"/>
    <p:sldLayoutId id="2147483741" r:id="rId52"/>
    <p:sldLayoutId id="2147483742" r:id="rId53"/>
    <p:sldLayoutId id="2147483749" r:id="rId54"/>
    <p:sldLayoutId id="2147483750" r:id="rId55"/>
    <p:sldLayoutId id="2147483751" r:id="rId56"/>
  </p:sldLayoutIdLst>
  <p:hf hdr="0" dt="0"/>
  <p:txStyles>
    <p:titleStyle>
      <a:lvl1pPr algn="l" defTabSz="914400" rtl="0" eaLnBrk="1" latinLnBrk="0" hangingPunct="1">
        <a:lnSpc>
          <a:spcPct val="100000"/>
        </a:lnSpc>
        <a:spcBef>
          <a:spcPct val="0"/>
        </a:spcBef>
        <a:buNone/>
        <a:defRPr sz="4000" kern="1200">
          <a:solidFill>
            <a:schemeClr val="bg2"/>
          </a:solidFill>
          <a:latin typeface="+mj-lt"/>
          <a:ea typeface="+mj-ea"/>
          <a:cs typeface="+mj-cs"/>
        </a:defRPr>
      </a:lvl1pPr>
    </p:titleStyle>
    <p:bodyStyle>
      <a:lvl1pPr marL="228600" indent="-228600" algn="l" defTabSz="914400" rtl="0" eaLnBrk="1" latinLnBrk="0" hangingPunct="1">
        <a:lnSpc>
          <a:spcPct val="120000"/>
        </a:lnSpc>
        <a:spcBef>
          <a:spcPts val="1200"/>
        </a:spcBef>
        <a:buClr>
          <a:schemeClr val="accent1"/>
        </a:buClr>
        <a:buFont typeface="Arial" panose="020B0604020202020204" pitchFamily="34" charset="0"/>
        <a:buChar char="•"/>
        <a:defRPr sz="1600" b="0" i="0" kern="1200">
          <a:solidFill>
            <a:schemeClr val="tx2"/>
          </a:solidFill>
          <a:latin typeface="Gotham Rounded Book" pitchFamily="2" charset="0"/>
          <a:ea typeface="+mn-ea"/>
          <a:cs typeface="+mn-cs"/>
        </a:defRPr>
      </a:lvl1pPr>
      <a:lvl2pPr marL="685800" indent="-228600" algn="l" defTabSz="914400" rtl="0" eaLnBrk="1" latinLnBrk="0" hangingPunct="1">
        <a:lnSpc>
          <a:spcPct val="120000"/>
        </a:lnSpc>
        <a:spcBef>
          <a:spcPts val="600"/>
        </a:spcBef>
        <a:buClrTx/>
        <a:buFont typeface="Avenir Book" panose="02000503020000020003" pitchFamily="2" charset="0"/>
        <a:buChar char="–"/>
        <a:defRPr sz="1400" b="0" i="0" kern="1200">
          <a:solidFill>
            <a:schemeClr val="tx2"/>
          </a:solidFill>
          <a:latin typeface="Gotham Rounded Book" pitchFamily="2" charset="0"/>
          <a:ea typeface="+mn-ea"/>
          <a:cs typeface="+mn-cs"/>
        </a:defRPr>
      </a:lvl2pPr>
      <a:lvl3pPr marL="1143000" indent="-228600" algn="l" defTabSz="914400" rtl="0" eaLnBrk="1" latinLnBrk="0" hangingPunct="1">
        <a:lnSpc>
          <a:spcPct val="120000"/>
        </a:lnSpc>
        <a:spcBef>
          <a:spcPts val="600"/>
        </a:spcBef>
        <a:buClrTx/>
        <a:buFont typeface="Wingdings" panose="05000000000000000000" pitchFamily="2" charset="2"/>
        <a:buChar char="§"/>
        <a:defRPr sz="1400" b="0" i="0" kern="1200">
          <a:solidFill>
            <a:schemeClr val="tx2"/>
          </a:solidFill>
          <a:latin typeface="Gotham Rounded Book" pitchFamily="2" charset="0"/>
          <a:ea typeface="+mn-ea"/>
          <a:cs typeface="+mn-cs"/>
        </a:defRPr>
      </a:lvl3pPr>
      <a:lvl4pPr marL="1600200" indent="-228600" algn="l" defTabSz="914400" rtl="0" eaLnBrk="1" latinLnBrk="0" hangingPunct="1">
        <a:lnSpc>
          <a:spcPct val="120000"/>
        </a:lnSpc>
        <a:spcBef>
          <a:spcPts val="600"/>
        </a:spcBef>
        <a:buClrTx/>
        <a:buFont typeface="Courier New" panose="02070309020205020404" pitchFamily="49" charset="0"/>
        <a:buChar char="o"/>
        <a:defRPr sz="1400" b="0" i="0" kern="1200">
          <a:solidFill>
            <a:schemeClr val="tx2"/>
          </a:solidFill>
          <a:latin typeface="Gotham Rounded Book" pitchFamily="2" charset="0"/>
          <a:ea typeface="+mn-ea"/>
          <a:cs typeface="+mn-cs"/>
        </a:defRPr>
      </a:lvl4pPr>
      <a:lvl5pPr marL="2057400" indent="-228600" algn="l" defTabSz="914400" rtl="0" eaLnBrk="1" latinLnBrk="0" hangingPunct="1">
        <a:lnSpc>
          <a:spcPct val="120000"/>
        </a:lnSpc>
        <a:spcBef>
          <a:spcPts val="600"/>
        </a:spcBef>
        <a:buClrTx/>
        <a:buFont typeface="Wingdings" panose="05000000000000000000" pitchFamily="2" charset="2"/>
        <a:buChar char="Ø"/>
        <a:defRPr sz="1400" b="0" i="0" kern="1200">
          <a:solidFill>
            <a:schemeClr val="tx2"/>
          </a:solidFill>
          <a:latin typeface="Gotham Rounded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384" userDrawn="1">
          <p15:clr>
            <a:srgbClr val="F26B43"/>
          </p15:clr>
        </p15:guide>
        <p15:guide id="3" pos="7296" userDrawn="1">
          <p15:clr>
            <a:srgbClr val="F26B43"/>
          </p15:clr>
        </p15:guide>
        <p15:guide id="4" orient="horz" pos="3840" userDrawn="1">
          <p15:clr>
            <a:srgbClr val="F26B43"/>
          </p15:clr>
        </p15:guide>
        <p15:guide id="5" orient="horz" pos="864" userDrawn="1">
          <p15:clr>
            <a:srgbClr val="F26B43"/>
          </p15:clr>
        </p15:guide>
        <p15:guide id="6" orient="horz" pos="10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2.tiff"/><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14.tiff"/><Relationship Id="rId4" Type="http://schemas.openxmlformats.org/officeDocument/2006/relationships/image" Target="../media/image13.tiff"/><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tiff"/><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1.tiff"/><Relationship Id="rId4" Type="http://schemas.openxmlformats.org/officeDocument/2006/relationships/image" Target="../media/image40.svg"/><Relationship Id="rId9"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tiff"/><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19.xml"/><Relationship Id="rId1" Type="http://schemas.openxmlformats.org/officeDocument/2006/relationships/slideLayout" Target="../slideLayouts/slideLayout55.xml"/><Relationship Id="rId4" Type="http://schemas.openxmlformats.org/officeDocument/2006/relationships/hyperlink" Target="https://www.nutanix.com/test-driv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sv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55.png"/><Relationship Id="rId4" Type="http://schemas.openxmlformats.org/officeDocument/2006/relationships/image" Target="../media/image52.sv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14.tiff"/><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5.tiff"/><Relationship Id="rId7" Type="http://schemas.openxmlformats.org/officeDocument/2006/relationships/image" Target="../media/image29.tiff"/><Relationship Id="rId2" Type="http://schemas.openxmlformats.org/officeDocument/2006/relationships/image" Target="../media/image24.tiff"/><Relationship Id="rId1" Type="http://schemas.openxmlformats.org/officeDocument/2006/relationships/slideLayout" Target="../slideLayouts/slideLayout56.xml"/><Relationship Id="rId6" Type="http://schemas.openxmlformats.org/officeDocument/2006/relationships/image" Target="../media/image28.tiff"/><Relationship Id="rId11" Type="http://schemas.openxmlformats.org/officeDocument/2006/relationships/image" Target="../media/image33.tiff"/><Relationship Id="rId5" Type="http://schemas.openxmlformats.org/officeDocument/2006/relationships/image" Target="../media/image27.tiff"/><Relationship Id="rId10" Type="http://schemas.openxmlformats.org/officeDocument/2006/relationships/image" Target="../media/image32.tiff"/><Relationship Id="rId4" Type="http://schemas.openxmlformats.org/officeDocument/2006/relationships/image" Target="../media/image26.tiff"/><Relationship Id="rId9" Type="http://schemas.openxmlformats.org/officeDocument/2006/relationships/image" Target="../media/image31.tiff"/></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p1"/>
          <p:cNvPicPr preferRelativeResize="0">
            <a:picLocks noGrp="1"/>
          </p:cNvPicPr>
          <p:nvPr>
            <p:ph type="pic" idx="2"/>
          </p:nvPr>
        </p:nvPicPr>
        <p:blipFill rotWithShape="1">
          <a:blip r:embed="rId3" cstate="hqprint">
            <a:alphaModFix amt="5000"/>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grpSp>
        <p:nvGrpSpPr>
          <p:cNvPr id="692" name="Google Shape;692;p1"/>
          <p:cNvGrpSpPr/>
          <p:nvPr/>
        </p:nvGrpSpPr>
        <p:grpSpPr>
          <a:xfrm>
            <a:off x="1877054" y="476920"/>
            <a:ext cx="8437896" cy="5904164"/>
            <a:chOff x="6935788" y="3157538"/>
            <a:chExt cx="1136650" cy="795337"/>
          </a:xfrm>
        </p:grpSpPr>
        <p:sp>
          <p:nvSpPr>
            <p:cNvPr id="693" name="Google Shape;693;p1"/>
            <p:cNvSpPr/>
            <p:nvPr/>
          </p:nvSpPr>
          <p:spPr>
            <a:xfrm>
              <a:off x="7580313" y="3157538"/>
              <a:ext cx="492125" cy="334962"/>
            </a:xfrm>
            <a:custGeom>
              <a:avLst/>
              <a:gdLst/>
              <a:ahLst/>
              <a:cxnLst/>
              <a:rect l="l" t="t" r="r" b="b"/>
              <a:pathLst>
                <a:path w="1369" h="929" extrusionOk="0">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solidFill>
              <a:schemeClr val="lt1">
                <a:alpha val="1490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otham Rounded Book" pitchFamily="2" charset="0"/>
                <a:ea typeface="Arial"/>
                <a:cs typeface="Arial"/>
                <a:sym typeface="Arial"/>
              </a:endParaRPr>
            </a:p>
          </p:txBody>
        </p:sp>
        <p:sp>
          <p:nvSpPr>
            <p:cNvPr id="694" name="Google Shape;694;p1"/>
            <p:cNvSpPr/>
            <p:nvPr/>
          </p:nvSpPr>
          <p:spPr>
            <a:xfrm>
              <a:off x="7580313" y="3619500"/>
              <a:ext cx="492125" cy="333375"/>
            </a:xfrm>
            <a:custGeom>
              <a:avLst/>
              <a:gdLst/>
              <a:ahLst/>
              <a:cxnLst/>
              <a:rect l="l" t="t" r="r" b="b"/>
              <a:pathLst>
                <a:path w="1369" h="928" extrusionOk="0">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solidFill>
              <a:schemeClr val="lt1">
                <a:alpha val="1490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otham Rounded Book" pitchFamily="2" charset="0"/>
                <a:ea typeface="Arial"/>
                <a:cs typeface="Arial"/>
                <a:sym typeface="Arial"/>
              </a:endParaRPr>
            </a:p>
          </p:txBody>
        </p:sp>
        <p:sp>
          <p:nvSpPr>
            <p:cNvPr id="695" name="Google Shape;695;p1"/>
            <p:cNvSpPr/>
            <p:nvPr/>
          </p:nvSpPr>
          <p:spPr>
            <a:xfrm>
              <a:off x="6935788" y="3157538"/>
              <a:ext cx="703262" cy="795337"/>
            </a:xfrm>
            <a:custGeom>
              <a:avLst/>
              <a:gdLst/>
              <a:ahLst/>
              <a:cxnLst/>
              <a:rect l="l" t="t" r="r" b="b"/>
              <a:pathLst>
                <a:path w="1954" h="2208" extrusionOk="0">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chemeClr val="lt1">
                <a:alpha val="1490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otham Rounded Book" pitchFamily="2" charset="0"/>
                <a:ea typeface="Arial"/>
                <a:cs typeface="Arial"/>
                <a:sym typeface="Arial"/>
              </a:endParaRPr>
            </a:p>
          </p:txBody>
        </p:sp>
      </p:grpSp>
      <p:sp>
        <p:nvSpPr>
          <p:cNvPr id="696" name="Google Shape;696;p1"/>
          <p:cNvSpPr txBox="1">
            <a:spLocks noGrp="1"/>
          </p:cNvSpPr>
          <p:nvPr>
            <p:ph type="ctrTitle"/>
          </p:nvPr>
        </p:nvSpPr>
        <p:spPr>
          <a:xfrm>
            <a:off x="1495837" y="2996939"/>
            <a:ext cx="9144000" cy="2354491"/>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chemeClr val="lt1"/>
              </a:buClr>
              <a:buSzPts val="5000"/>
              <a:buFont typeface="Arial"/>
              <a:buNone/>
            </a:pPr>
            <a:r>
              <a:rPr lang="en-US" dirty="0"/>
              <a:t>Hybrid-multi Cloud with Nutanix Clusters</a:t>
            </a:r>
            <a:br>
              <a:rPr lang="en-US" dirty="0"/>
            </a:br>
            <a:br>
              <a:rPr lang="en-US" sz="2000" dirty="0"/>
            </a:br>
            <a:endParaRPr dirty="0"/>
          </a:p>
        </p:txBody>
      </p:sp>
      <p:grpSp>
        <p:nvGrpSpPr>
          <p:cNvPr id="698" name="Google Shape;698;p1"/>
          <p:cNvGrpSpPr/>
          <p:nvPr/>
        </p:nvGrpSpPr>
        <p:grpSpPr>
          <a:xfrm>
            <a:off x="4821936" y="2318150"/>
            <a:ext cx="2548128" cy="315914"/>
            <a:chOff x="1757363" y="3146425"/>
            <a:chExt cx="6607175" cy="819150"/>
          </a:xfrm>
        </p:grpSpPr>
        <p:sp>
          <p:nvSpPr>
            <p:cNvPr id="699" name="Google Shape;699;p1"/>
            <p:cNvSpPr/>
            <p:nvPr/>
          </p:nvSpPr>
          <p:spPr>
            <a:xfrm>
              <a:off x="6669088" y="3159125"/>
              <a:ext cx="201612" cy="793750"/>
            </a:xfrm>
            <a:custGeom>
              <a:avLst/>
              <a:gdLst/>
              <a:ahLst/>
              <a:cxnLst/>
              <a:rect l="l" t="t" r="r" b="b"/>
              <a:pathLst>
                <a:path w="560" h="2205" extrusionOk="0">
                  <a:moveTo>
                    <a:pt x="50" y="0"/>
                  </a:moveTo>
                  <a:cubicBezTo>
                    <a:pt x="21" y="0"/>
                    <a:pt x="0" y="24"/>
                    <a:pt x="0" y="50"/>
                  </a:cubicBezTo>
                  <a:lnTo>
                    <a:pt x="0" y="2154"/>
                  </a:lnTo>
                  <a:cubicBezTo>
                    <a:pt x="0" y="2183"/>
                    <a:pt x="24" y="2204"/>
                    <a:pt x="50" y="2204"/>
                  </a:cubicBezTo>
                  <a:lnTo>
                    <a:pt x="509" y="2204"/>
                  </a:lnTo>
                  <a:cubicBezTo>
                    <a:pt x="538" y="2204"/>
                    <a:pt x="559" y="2180"/>
                    <a:pt x="559" y="2154"/>
                  </a:cubicBezTo>
                  <a:lnTo>
                    <a:pt x="559" y="50"/>
                  </a:lnTo>
                  <a:cubicBezTo>
                    <a:pt x="559" y="21"/>
                    <a:pt x="535" y="0"/>
                    <a:pt x="509" y="0"/>
                  </a:cubicBezTo>
                  <a:lnTo>
                    <a:pt x="50" y="0"/>
                  </a:ln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otham Rounded Book" pitchFamily="2" charset="0"/>
                <a:ea typeface="Arial"/>
                <a:cs typeface="Arial"/>
                <a:sym typeface="Arial"/>
              </a:endParaRPr>
            </a:p>
          </p:txBody>
        </p:sp>
        <p:sp>
          <p:nvSpPr>
            <p:cNvPr id="700" name="Google Shape;700;p1"/>
            <p:cNvSpPr/>
            <p:nvPr/>
          </p:nvSpPr>
          <p:spPr>
            <a:xfrm>
              <a:off x="8107363" y="3824288"/>
              <a:ext cx="106362" cy="130175"/>
            </a:xfrm>
            <a:custGeom>
              <a:avLst/>
              <a:gdLst/>
              <a:ahLst/>
              <a:cxnLst/>
              <a:rect l="l" t="t" r="r" b="b"/>
              <a:pathLst>
                <a:path w="297" h="360" extrusionOk="0">
                  <a:moveTo>
                    <a:pt x="115" y="57"/>
                  </a:moveTo>
                  <a:lnTo>
                    <a:pt x="28" y="57"/>
                  </a:lnTo>
                  <a:cubicBezTo>
                    <a:pt x="13" y="57"/>
                    <a:pt x="0" y="44"/>
                    <a:pt x="0" y="28"/>
                  </a:cubicBezTo>
                  <a:cubicBezTo>
                    <a:pt x="0" y="13"/>
                    <a:pt x="13" y="0"/>
                    <a:pt x="28" y="0"/>
                  </a:cubicBezTo>
                  <a:lnTo>
                    <a:pt x="267" y="0"/>
                  </a:lnTo>
                  <a:cubicBezTo>
                    <a:pt x="283" y="0"/>
                    <a:pt x="296" y="13"/>
                    <a:pt x="296" y="28"/>
                  </a:cubicBezTo>
                  <a:cubicBezTo>
                    <a:pt x="296" y="44"/>
                    <a:pt x="283" y="57"/>
                    <a:pt x="267" y="57"/>
                  </a:cubicBezTo>
                  <a:lnTo>
                    <a:pt x="181" y="57"/>
                  </a:lnTo>
                  <a:lnTo>
                    <a:pt x="181" y="327"/>
                  </a:lnTo>
                  <a:cubicBezTo>
                    <a:pt x="181" y="346"/>
                    <a:pt x="167" y="359"/>
                    <a:pt x="149" y="359"/>
                  </a:cubicBezTo>
                  <a:cubicBezTo>
                    <a:pt x="131" y="359"/>
                    <a:pt x="118" y="346"/>
                    <a:pt x="118" y="327"/>
                  </a:cubicBezTo>
                  <a:lnTo>
                    <a:pt x="118" y="57"/>
                  </a:lnTo>
                  <a:lnTo>
                    <a:pt x="115" y="57"/>
                  </a:ln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otham Rounded Book" pitchFamily="2" charset="0"/>
                <a:ea typeface="Arial"/>
                <a:cs typeface="Arial"/>
                <a:sym typeface="Arial"/>
              </a:endParaRPr>
            </a:p>
          </p:txBody>
        </p:sp>
        <p:sp>
          <p:nvSpPr>
            <p:cNvPr id="701" name="Google Shape;701;p1"/>
            <p:cNvSpPr/>
            <p:nvPr/>
          </p:nvSpPr>
          <p:spPr>
            <a:xfrm>
              <a:off x="8235950" y="3822700"/>
              <a:ext cx="128588" cy="130175"/>
            </a:xfrm>
            <a:custGeom>
              <a:avLst/>
              <a:gdLst/>
              <a:ahLst/>
              <a:cxnLst/>
              <a:rect l="l" t="t" r="r" b="b"/>
              <a:pathLst>
                <a:path w="355" h="363" extrusionOk="0">
                  <a:moveTo>
                    <a:pt x="0" y="31"/>
                  </a:moveTo>
                  <a:cubicBezTo>
                    <a:pt x="0" y="13"/>
                    <a:pt x="13" y="0"/>
                    <a:pt x="31" y="0"/>
                  </a:cubicBezTo>
                  <a:lnTo>
                    <a:pt x="39" y="0"/>
                  </a:lnTo>
                  <a:cubicBezTo>
                    <a:pt x="52" y="0"/>
                    <a:pt x="63" y="8"/>
                    <a:pt x="68" y="16"/>
                  </a:cubicBezTo>
                  <a:lnTo>
                    <a:pt x="175" y="186"/>
                  </a:lnTo>
                  <a:lnTo>
                    <a:pt x="286" y="16"/>
                  </a:lnTo>
                  <a:cubicBezTo>
                    <a:pt x="293" y="5"/>
                    <a:pt x="301" y="0"/>
                    <a:pt x="314" y="0"/>
                  </a:cubicBezTo>
                  <a:lnTo>
                    <a:pt x="322" y="0"/>
                  </a:lnTo>
                  <a:cubicBezTo>
                    <a:pt x="341" y="0"/>
                    <a:pt x="354" y="13"/>
                    <a:pt x="354" y="31"/>
                  </a:cubicBezTo>
                  <a:lnTo>
                    <a:pt x="354" y="330"/>
                  </a:lnTo>
                  <a:cubicBezTo>
                    <a:pt x="354" y="349"/>
                    <a:pt x="341" y="362"/>
                    <a:pt x="322" y="362"/>
                  </a:cubicBezTo>
                  <a:cubicBezTo>
                    <a:pt x="307" y="362"/>
                    <a:pt x="291" y="349"/>
                    <a:pt x="291" y="330"/>
                  </a:cubicBezTo>
                  <a:lnTo>
                    <a:pt x="291" y="115"/>
                  </a:lnTo>
                  <a:lnTo>
                    <a:pt x="204" y="246"/>
                  </a:lnTo>
                  <a:cubicBezTo>
                    <a:pt x="196" y="257"/>
                    <a:pt x="189" y="262"/>
                    <a:pt x="178" y="262"/>
                  </a:cubicBezTo>
                  <a:cubicBezTo>
                    <a:pt x="168" y="262"/>
                    <a:pt x="160" y="257"/>
                    <a:pt x="152" y="246"/>
                  </a:cubicBezTo>
                  <a:lnTo>
                    <a:pt x="65" y="115"/>
                  </a:lnTo>
                  <a:lnTo>
                    <a:pt x="65" y="330"/>
                  </a:lnTo>
                  <a:cubicBezTo>
                    <a:pt x="65" y="349"/>
                    <a:pt x="52" y="362"/>
                    <a:pt x="34" y="362"/>
                  </a:cubicBezTo>
                  <a:cubicBezTo>
                    <a:pt x="16" y="362"/>
                    <a:pt x="2" y="349"/>
                    <a:pt x="2" y="330"/>
                  </a:cubicBezTo>
                  <a:lnTo>
                    <a:pt x="2" y="31"/>
                  </a:lnTo>
                  <a:lnTo>
                    <a:pt x="0" y="31"/>
                  </a:ln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otham Rounded Book" pitchFamily="2" charset="0"/>
                <a:ea typeface="Arial"/>
                <a:cs typeface="Arial"/>
                <a:sym typeface="Arial"/>
              </a:endParaRPr>
            </a:p>
          </p:txBody>
        </p:sp>
        <p:sp>
          <p:nvSpPr>
            <p:cNvPr id="702" name="Google Shape;702;p1"/>
            <p:cNvSpPr/>
            <p:nvPr/>
          </p:nvSpPr>
          <p:spPr>
            <a:xfrm>
              <a:off x="2774950" y="3159125"/>
              <a:ext cx="949325" cy="795338"/>
            </a:xfrm>
            <a:custGeom>
              <a:avLst/>
              <a:gdLst/>
              <a:ahLst/>
              <a:cxnLst/>
              <a:rect l="l" t="t" r="r" b="b"/>
              <a:pathLst>
                <a:path w="2638" h="2210" extrusionOk="0">
                  <a:moveTo>
                    <a:pt x="2163" y="0"/>
                  </a:moveTo>
                  <a:cubicBezTo>
                    <a:pt x="2116" y="0"/>
                    <a:pt x="2079" y="39"/>
                    <a:pt x="2079" y="84"/>
                  </a:cubicBezTo>
                  <a:lnTo>
                    <a:pt x="2079" y="1515"/>
                  </a:lnTo>
                  <a:cubicBezTo>
                    <a:pt x="2079" y="1667"/>
                    <a:pt x="1869" y="1715"/>
                    <a:pt x="1610" y="1715"/>
                  </a:cubicBezTo>
                  <a:lnTo>
                    <a:pt x="1319" y="1715"/>
                  </a:lnTo>
                  <a:lnTo>
                    <a:pt x="1028" y="1715"/>
                  </a:lnTo>
                  <a:cubicBezTo>
                    <a:pt x="768" y="1715"/>
                    <a:pt x="558" y="1667"/>
                    <a:pt x="558" y="1515"/>
                  </a:cubicBezTo>
                  <a:lnTo>
                    <a:pt x="558" y="84"/>
                  </a:lnTo>
                  <a:cubicBezTo>
                    <a:pt x="558" y="37"/>
                    <a:pt x="519" y="0"/>
                    <a:pt x="474" y="0"/>
                  </a:cubicBezTo>
                  <a:lnTo>
                    <a:pt x="84" y="0"/>
                  </a:lnTo>
                  <a:cubicBezTo>
                    <a:pt x="37" y="0"/>
                    <a:pt x="0" y="39"/>
                    <a:pt x="0" y="84"/>
                  </a:cubicBezTo>
                  <a:lnTo>
                    <a:pt x="0" y="1547"/>
                  </a:lnTo>
                  <a:cubicBezTo>
                    <a:pt x="0" y="1797"/>
                    <a:pt x="110" y="1957"/>
                    <a:pt x="320" y="2083"/>
                  </a:cubicBezTo>
                  <a:cubicBezTo>
                    <a:pt x="530" y="2209"/>
                    <a:pt x="1017" y="2204"/>
                    <a:pt x="1161" y="2204"/>
                  </a:cubicBezTo>
                  <a:lnTo>
                    <a:pt x="1319" y="2204"/>
                  </a:lnTo>
                  <a:lnTo>
                    <a:pt x="1476" y="2204"/>
                  </a:lnTo>
                  <a:cubicBezTo>
                    <a:pt x="1620" y="2204"/>
                    <a:pt x="2107" y="2209"/>
                    <a:pt x="2317" y="2083"/>
                  </a:cubicBezTo>
                  <a:cubicBezTo>
                    <a:pt x="2526" y="1957"/>
                    <a:pt x="2637" y="1797"/>
                    <a:pt x="2637" y="1547"/>
                  </a:cubicBezTo>
                  <a:lnTo>
                    <a:pt x="2637" y="84"/>
                  </a:lnTo>
                  <a:cubicBezTo>
                    <a:pt x="2637" y="37"/>
                    <a:pt x="2601" y="0"/>
                    <a:pt x="2553" y="0"/>
                  </a:cubicBezTo>
                  <a:lnTo>
                    <a:pt x="2163" y="0"/>
                  </a:ln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otham Rounded Book" pitchFamily="2" charset="0"/>
                <a:ea typeface="Arial"/>
                <a:cs typeface="Arial"/>
                <a:sym typeface="Arial"/>
              </a:endParaRPr>
            </a:p>
          </p:txBody>
        </p:sp>
        <p:sp>
          <p:nvSpPr>
            <p:cNvPr id="703" name="Google Shape;703;p1"/>
            <p:cNvSpPr/>
            <p:nvPr/>
          </p:nvSpPr>
          <p:spPr>
            <a:xfrm>
              <a:off x="7580313" y="3157538"/>
              <a:ext cx="492125" cy="334962"/>
            </a:xfrm>
            <a:custGeom>
              <a:avLst/>
              <a:gdLst/>
              <a:ahLst/>
              <a:cxnLst/>
              <a:rect l="l" t="t" r="r" b="b"/>
              <a:pathLst>
                <a:path w="1369" h="929" extrusionOk="0">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otham Rounded Book" pitchFamily="2" charset="0"/>
                <a:ea typeface="Arial"/>
                <a:cs typeface="Arial"/>
                <a:sym typeface="Arial"/>
              </a:endParaRPr>
            </a:p>
          </p:txBody>
        </p:sp>
        <p:sp>
          <p:nvSpPr>
            <p:cNvPr id="704" name="Google Shape;704;p1"/>
            <p:cNvSpPr/>
            <p:nvPr/>
          </p:nvSpPr>
          <p:spPr>
            <a:xfrm>
              <a:off x="7580313" y="3619500"/>
              <a:ext cx="492125" cy="333375"/>
            </a:xfrm>
            <a:custGeom>
              <a:avLst/>
              <a:gdLst/>
              <a:ahLst/>
              <a:cxnLst/>
              <a:rect l="l" t="t" r="r" b="b"/>
              <a:pathLst>
                <a:path w="1369" h="928" extrusionOk="0">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otham Rounded Book" pitchFamily="2" charset="0"/>
                <a:ea typeface="Arial"/>
                <a:cs typeface="Arial"/>
                <a:sym typeface="Arial"/>
              </a:endParaRPr>
            </a:p>
          </p:txBody>
        </p:sp>
        <p:sp>
          <p:nvSpPr>
            <p:cNvPr id="705" name="Google Shape;705;p1"/>
            <p:cNvSpPr/>
            <p:nvPr/>
          </p:nvSpPr>
          <p:spPr>
            <a:xfrm>
              <a:off x="6935788" y="3157538"/>
              <a:ext cx="703262" cy="795337"/>
            </a:xfrm>
            <a:custGeom>
              <a:avLst/>
              <a:gdLst/>
              <a:ahLst/>
              <a:cxnLst/>
              <a:rect l="l" t="t" r="r" b="b"/>
              <a:pathLst>
                <a:path w="1954" h="2208" extrusionOk="0">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otham Rounded Book" pitchFamily="2" charset="0"/>
                <a:ea typeface="Arial"/>
                <a:cs typeface="Arial"/>
                <a:sym typeface="Arial"/>
              </a:endParaRPr>
            </a:p>
          </p:txBody>
        </p:sp>
        <p:sp>
          <p:nvSpPr>
            <p:cNvPr id="706" name="Google Shape;706;p1"/>
            <p:cNvSpPr/>
            <p:nvPr/>
          </p:nvSpPr>
          <p:spPr>
            <a:xfrm>
              <a:off x="3789363" y="3159125"/>
              <a:ext cx="869950" cy="793750"/>
            </a:xfrm>
            <a:custGeom>
              <a:avLst/>
              <a:gdLst/>
              <a:ahLst/>
              <a:cxnLst/>
              <a:rect l="l" t="t" r="r" b="b"/>
              <a:pathLst>
                <a:path w="2418" h="2205" extrusionOk="0">
                  <a:moveTo>
                    <a:pt x="1486" y="543"/>
                  </a:moveTo>
                  <a:cubicBezTo>
                    <a:pt x="1486" y="514"/>
                    <a:pt x="1510" y="490"/>
                    <a:pt x="1539" y="490"/>
                  </a:cubicBezTo>
                  <a:lnTo>
                    <a:pt x="2333" y="490"/>
                  </a:lnTo>
                  <a:cubicBezTo>
                    <a:pt x="2380" y="490"/>
                    <a:pt x="2417" y="451"/>
                    <a:pt x="2417" y="406"/>
                  </a:cubicBezTo>
                  <a:lnTo>
                    <a:pt x="2417" y="84"/>
                  </a:lnTo>
                  <a:cubicBezTo>
                    <a:pt x="2417" y="37"/>
                    <a:pt x="2378" y="0"/>
                    <a:pt x="2333" y="0"/>
                  </a:cubicBezTo>
                  <a:lnTo>
                    <a:pt x="84" y="0"/>
                  </a:lnTo>
                  <a:cubicBezTo>
                    <a:pt x="37" y="0"/>
                    <a:pt x="0" y="39"/>
                    <a:pt x="0" y="84"/>
                  </a:cubicBezTo>
                  <a:lnTo>
                    <a:pt x="0" y="406"/>
                  </a:lnTo>
                  <a:cubicBezTo>
                    <a:pt x="0" y="454"/>
                    <a:pt x="39" y="490"/>
                    <a:pt x="84" y="490"/>
                  </a:cubicBezTo>
                  <a:lnTo>
                    <a:pt x="878" y="490"/>
                  </a:lnTo>
                  <a:cubicBezTo>
                    <a:pt x="907" y="490"/>
                    <a:pt x="930" y="514"/>
                    <a:pt x="930" y="543"/>
                  </a:cubicBezTo>
                  <a:lnTo>
                    <a:pt x="930" y="2120"/>
                  </a:lnTo>
                  <a:cubicBezTo>
                    <a:pt x="930" y="2167"/>
                    <a:pt x="970" y="2204"/>
                    <a:pt x="1014" y="2204"/>
                  </a:cubicBezTo>
                  <a:lnTo>
                    <a:pt x="1402" y="2204"/>
                  </a:lnTo>
                  <a:cubicBezTo>
                    <a:pt x="1450" y="2204"/>
                    <a:pt x="1486" y="2164"/>
                    <a:pt x="1486" y="2120"/>
                  </a:cubicBezTo>
                  <a:lnTo>
                    <a:pt x="1486" y="543"/>
                  </a:ln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otham Rounded Book" pitchFamily="2" charset="0"/>
                <a:ea typeface="Arial"/>
                <a:cs typeface="Arial"/>
                <a:sym typeface="Arial"/>
              </a:endParaRPr>
            </a:p>
          </p:txBody>
        </p:sp>
        <p:sp>
          <p:nvSpPr>
            <p:cNvPr id="707" name="Google Shape;707;p1"/>
            <p:cNvSpPr/>
            <p:nvPr/>
          </p:nvSpPr>
          <p:spPr>
            <a:xfrm>
              <a:off x="1757363" y="3146425"/>
              <a:ext cx="952500" cy="819150"/>
            </a:xfrm>
            <a:custGeom>
              <a:avLst/>
              <a:gdLst/>
              <a:ahLst/>
              <a:cxnLst/>
              <a:rect l="l" t="t" r="r" b="b"/>
              <a:pathLst>
                <a:path w="2646" h="2276" extrusionOk="0">
                  <a:moveTo>
                    <a:pt x="2050" y="1416"/>
                  </a:moveTo>
                  <a:cubicBezTo>
                    <a:pt x="2068" y="1416"/>
                    <a:pt x="2087" y="1400"/>
                    <a:pt x="2087" y="1379"/>
                  </a:cubicBezTo>
                  <a:lnTo>
                    <a:pt x="2087" y="121"/>
                  </a:lnTo>
                  <a:cubicBezTo>
                    <a:pt x="2087" y="74"/>
                    <a:pt x="2126" y="37"/>
                    <a:pt x="2171" y="37"/>
                  </a:cubicBezTo>
                  <a:lnTo>
                    <a:pt x="2561" y="37"/>
                  </a:lnTo>
                  <a:cubicBezTo>
                    <a:pt x="2608" y="37"/>
                    <a:pt x="2645" y="76"/>
                    <a:pt x="2645" y="121"/>
                  </a:cubicBezTo>
                  <a:lnTo>
                    <a:pt x="2645" y="1945"/>
                  </a:lnTo>
                  <a:cubicBezTo>
                    <a:pt x="2645" y="2131"/>
                    <a:pt x="2572" y="2212"/>
                    <a:pt x="2501" y="2243"/>
                  </a:cubicBezTo>
                  <a:cubicBezTo>
                    <a:pt x="2430" y="2275"/>
                    <a:pt x="2215" y="2262"/>
                    <a:pt x="2084" y="2149"/>
                  </a:cubicBezTo>
                  <a:cubicBezTo>
                    <a:pt x="1956" y="2036"/>
                    <a:pt x="689" y="934"/>
                    <a:pt x="689" y="934"/>
                  </a:cubicBezTo>
                  <a:cubicBezTo>
                    <a:pt x="689" y="934"/>
                    <a:pt x="616" y="868"/>
                    <a:pt x="611" y="863"/>
                  </a:cubicBezTo>
                  <a:cubicBezTo>
                    <a:pt x="605" y="858"/>
                    <a:pt x="598" y="855"/>
                    <a:pt x="592" y="855"/>
                  </a:cubicBezTo>
                  <a:cubicBezTo>
                    <a:pt x="574" y="855"/>
                    <a:pt x="561" y="868"/>
                    <a:pt x="561" y="886"/>
                  </a:cubicBezTo>
                  <a:lnTo>
                    <a:pt x="561" y="2152"/>
                  </a:lnTo>
                  <a:cubicBezTo>
                    <a:pt x="561" y="2199"/>
                    <a:pt x="522" y="2236"/>
                    <a:pt x="477" y="2236"/>
                  </a:cubicBezTo>
                  <a:lnTo>
                    <a:pt x="84" y="2236"/>
                  </a:lnTo>
                  <a:cubicBezTo>
                    <a:pt x="37" y="2236"/>
                    <a:pt x="0" y="2196"/>
                    <a:pt x="0" y="2152"/>
                  </a:cubicBezTo>
                  <a:lnTo>
                    <a:pt x="0" y="331"/>
                  </a:lnTo>
                  <a:cubicBezTo>
                    <a:pt x="0" y="145"/>
                    <a:pt x="73" y="63"/>
                    <a:pt x="144" y="32"/>
                  </a:cubicBezTo>
                  <a:cubicBezTo>
                    <a:pt x="215" y="0"/>
                    <a:pt x="430" y="13"/>
                    <a:pt x="561" y="126"/>
                  </a:cubicBezTo>
                  <a:cubicBezTo>
                    <a:pt x="692" y="239"/>
                    <a:pt x="1956" y="1343"/>
                    <a:pt x="1956" y="1343"/>
                  </a:cubicBezTo>
                  <a:cubicBezTo>
                    <a:pt x="1956" y="1343"/>
                    <a:pt x="2021" y="1400"/>
                    <a:pt x="2024" y="1406"/>
                  </a:cubicBezTo>
                  <a:cubicBezTo>
                    <a:pt x="2032" y="1411"/>
                    <a:pt x="2040" y="1416"/>
                    <a:pt x="2050" y="141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otham Rounded Book" pitchFamily="2" charset="0"/>
                <a:ea typeface="Arial"/>
                <a:cs typeface="Arial"/>
                <a:sym typeface="Arial"/>
              </a:endParaRPr>
            </a:p>
          </p:txBody>
        </p:sp>
        <p:sp>
          <p:nvSpPr>
            <p:cNvPr id="708" name="Google Shape;708;p1"/>
            <p:cNvSpPr/>
            <p:nvPr/>
          </p:nvSpPr>
          <p:spPr>
            <a:xfrm>
              <a:off x="5653088" y="3146425"/>
              <a:ext cx="950912" cy="819150"/>
            </a:xfrm>
            <a:custGeom>
              <a:avLst/>
              <a:gdLst/>
              <a:ahLst/>
              <a:cxnLst/>
              <a:rect l="l" t="t" r="r" b="b"/>
              <a:pathLst>
                <a:path w="2643" h="2276" extrusionOk="0">
                  <a:moveTo>
                    <a:pt x="2047" y="1416"/>
                  </a:moveTo>
                  <a:cubicBezTo>
                    <a:pt x="2068" y="1416"/>
                    <a:pt x="2084" y="1400"/>
                    <a:pt x="2084" y="1379"/>
                  </a:cubicBezTo>
                  <a:lnTo>
                    <a:pt x="2084" y="121"/>
                  </a:lnTo>
                  <a:cubicBezTo>
                    <a:pt x="2084" y="74"/>
                    <a:pt x="2123" y="37"/>
                    <a:pt x="2168" y="37"/>
                  </a:cubicBezTo>
                  <a:lnTo>
                    <a:pt x="2559" y="37"/>
                  </a:lnTo>
                  <a:cubicBezTo>
                    <a:pt x="2606" y="37"/>
                    <a:pt x="2642" y="76"/>
                    <a:pt x="2642" y="121"/>
                  </a:cubicBezTo>
                  <a:lnTo>
                    <a:pt x="2642" y="1945"/>
                  </a:lnTo>
                  <a:cubicBezTo>
                    <a:pt x="2642" y="2131"/>
                    <a:pt x="2569" y="2212"/>
                    <a:pt x="2498" y="2243"/>
                  </a:cubicBezTo>
                  <a:cubicBezTo>
                    <a:pt x="2427" y="2275"/>
                    <a:pt x="2212" y="2262"/>
                    <a:pt x="2081" y="2149"/>
                  </a:cubicBezTo>
                  <a:cubicBezTo>
                    <a:pt x="1953" y="2036"/>
                    <a:pt x="687" y="934"/>
                    <a:pt x="687" y="934"/>
                  </a:cubicBezTo>
                  <a:cubicBezTo>
                    <a:pt x="687" y="934"/>
                    <a:pt x="613" y="868"/>
                    <a:pt x="608" y="863"/>
                  </a:cubicBezTo>
                  <a:cubicBezTo>
                    <a:pt x="603" y="858"/>
                    <a:pt x="595" y="855"/>
                    <a:pt x="590" y="855"/>
                  </a:cubicBezTo>
                  <a:cubicBezTo>
                    <a:pt x="571" y="855"/>
                    <a:pt x="558" y="868"/>
                    <a:pt x="558" y="886"/>
                  </a:cubicBezTo>
                  <a:lnTo>
                    <a:pt x="558" y="2152"/>
                  </a:lnTo>
                  <a:cubicBezTo>
                    <a:pt x="558" y="2199"/>
                    <a:pt x="519" y="2236"/>
                    <a:pt x="474" y="2236"/>
                  </a:cubicBezTo>
                  <a:lnTo>
                    <a:pt x="84" y="2236"/>
                  </a:lnTo>
                  <a:cubicBezTo>
                    <a:pt x="37" y="2236"/>
                    <a:pt x="0" y="2196"/>
                    <a:pt x="0" y="2152"/>
                  </a:cubicBezTo>
                  <a:lnTo>
                    <a:pt x="0" y="331"/>
                  </a:lnTo>
                  <a:cubicBezTo>
                    <a:pt x="0" y="145"/>
                    <a:pt x="73" y="63"/>
                    <a:pt x="144" y="32"/>
                  </a:cubicBezTo>
                  <a:cubicBezTo>
                    <a:pt x="215" y="0"/>
                    <a:pt x="430" y="13"/>
                    <a:pt x="561" y="126"/>
                  </a:cubicBezTo>
                  <a:cubicBezTo>
                    <a:pt x="689" y="239"/>
                    <a:pt x="1956" y="1343"/>
                    <a:pt x="1956" y="1343"/>
                  </a:cubicBezTo>
                  <a:cubicBezTo>
                    <a:pt x="1956" y="1343"/>
                    <a:pt x="2016" y="1400"/>
                    <a:pt x="2021" y="1406"/>
                  </a:cubicBezTo>
                  <a:cubicBezTo>
                    <a:pt x="2029" y="1411"/>
                    <a:pt x="2037" y="1416"/>
                    <a:pt x="2047" y="141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otham Rounded Book" pitchFamily="2" charset="0"/>
                <a:ea typeface="Arial"/>
                <a:cs typeface="Arial"/>
                <a:sym typeface="Arial"/>
              </a:endParaRPr>
            </a:p>
          </p:txBody>
        </p:sp>
        <p:sp>
          <p:nvSpPr>
            <p:cNvPr id="709" name="Google Shape;709;p1"/>
            <p:cNvSpPr/>
            <p:nvPr/>
          </p:nvSpPr>
          <p:spPr>
            <a:xfrm>
              <a:off x="6669088" y="3159125"/>
              <a:ext cx="201612" cy="793750"/>
            </a:xfrm>
            <a:custGeom>
              <a:avLst/>
              <a:gdLst/>
              <a:ahLst/>
              <a:cxnLst/>
              <a:rect l="l" t="t" r="r" b="b"/>
              <a:pathLst>
                <a:path w="560" h="2205" extrusionOk="0">
                  <a:moveTo>
                    <a:pt x="0" y="84"/>
                  </a:moveTo>
                  <a:cubicBezTo>
                    <a:pt x="0" y="37"/>
                    <a:pt x="40" y="0"/>
                    <a:pt x="84" y="0"/>
                  </a:cubicBezTo>
                  <a:lnTo>
                    <a:pt x="475" y="0"/>
                  </a:lnTo>
                  <a:cubicBezTo>
                    <a:pt x="522" y="0"/>
                    <a:pt x="559" y="39"/>
                    <a:pt x="559" y="84"/>
                  </a:cubicBezTo>
                  <a:lnTo>
                    <a:pt x="559" y="2120"/>
                  </a:lnTo>
                  <a:cubicBezTo>
                    <a:pt x="559" y="2167"/>
                    <a:pt x="519" y="2204"/>
                    <a:pt x="475" y="2204"/>
                  </a:cubicBezTo>
                  <a:lnTo>
                    <a:pt x="84" y="2204"/>
                  </a:lnTo>
                  <a:cubicBezTo>
                    <a:pt x="37" y="2204"/>
                    <a:pt x="0" y="2164"/>
                    <a:pt x="0" y="2120"/>
                  </a:cubicBezTo>
                  <a:lnTo>
                    <a:pt x="0" y="84"/>
                  </a:ln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otham Rounded Book" pitchFamily="2" charset="0"/>
                <a:ea typeface="Arial"/>
                <a:cs typeface="Arial"/>
                <a:sym typeface="Arial"/>
              </a:endParaRPr>
            </a:p>
          </p:txBody>
        </p:sp>
        <p:sp>
          <p:nvSpPr>
            <p:cNvPr id="710" name="Google Shape;710;p1"/>
            <p:cNvSpPr/>
            <p:nvPr/>
          </p:nvSpPr>
          <p:spPr>
            <a:xfrm>
              <a:off x="4389438" y="3155950"/>
              <a:ext cx="1196975" cy="798513"/>
            </a:xfrm>
            <a:custGeom>
              <a:avLst/>
              <a:gdLst/>
              <a:ahLst/>
              <a:cxnLst/>
              <a:rect l="l" t="t" r="r" b="b"/>
              <a:pathLst>
                <a:path w="3324" h="2217" extrusionOk="0">
                  <a:moveTo>
                    <a:pt x="1931" y="141"/>
                  </a:moveTo>
                  <a:cubicBezTo>
                    <a:pt x="1871" y="55"/>
                    <a:pt x="1774" y="0"/>
                    <a:pt x="1662" y="0"/>
                  </a:cubicBezTo>
                  <a:cubicBezTo>
                    <a:pt x="1549" y="0"/>
                    <a:pt x="1450" y="57"/>
                    <a:pt x="1392" y="141"/>
                  </a:cubicBezTo>
                  <a:lnTo>
                    <a:pt x="13" y="2130"/>
                  </a:lnTo>
                  <a:cubicBezTo>
                    <a:pt x="5" y="2138"/>
                    <a:pt x="0" y="2151"/>
                    <a:pt x="0" y="2164"/>
                  </a:cubicBezTo>
                  <a:cubicBezTo>
                    <a:pt x="0" y="2193"/>
                    <a:pt x="24" y="2216"/>
                    <a:pt x="53" y="2216"/>
                  </a:cubicBezTo>
                  <a:lnTo>
                    <a:pt x="556" y="2216"/>
                  </a:lnTo>
                  <a:cubicBezTo>
                    <a:pt x="574" y="2216"/>
                    <a:pt x="593" y="2206"/>
                    <a:pt x="601" y="2190"/>
                  </a:cubicBezTo>
                  <a:lnTo>
                    <a:pt x="957" y="1675"/>
                  </a:lnTo>
                  <a:cubicBezTo>
                    <a:pt x="965" y="1656"/>
                    <a:pt x="983" y="1646"/>
                    <a:pt x="1004" y="1646"/>
                  </a:cubicBezTo>
                  <a:lnTo>
                    <a:pt x="2319" y="1646"/>
                  </a:lnTo>
                  <a:cubicBezTo>
                    <a:pt x="2340" y="1646"/>
                    <a:pt x="2359" y="1659"/>
                    <a:pt x="2366" y="1675"/>
                  </a:cubicBezTo>
                  <a:lnTo>
                    <a:pt x="2723" y="2190"/>
                  </a:lnTo>
                  <a:cubicBezTo>
                    <a:pt x="2731" y="2206"/>
                    <a:pt x="2749" y="2216"/>
                    <a:pt x="2768" y="2216"/>
                  </a:cubicBezTo>
                  <a:lnTo>
                    <a:pt x="3271" y="2216"/>
                  </a:lnTo>
                  <a:cubicBezTo>
                    <a:pt x="3300" y="2216"/>
                    <a:pt x="3323" y="2193"/>
                    <a:pt x="3323" y="2164"/>
                  </a:cubicBezTo>
                  <a:cubicBezTo>
                    <a:pt x="3321" y="2151"/>
                    <a:pt x="3315" y="2138"/>
                    <a:pt x="3310" y="2130"/>
                  </a:cubicBezTo>
                  <a:lnTo>
                    <a:pt x="1931" y="141"/>
                  </a:lnTo>
                  <a:close/>
                  <a:moveTo>
                    <a:pt x="1377" y="1153"/>
                  </a:moveTo>
                  <a:cubicBezTo>
                    <a:pt x="1358" y="1153"/>
                    <a:pt x="1345" y="1140"/>
                    <a:pt x="1345" y="1122"/>
                  </a:cubicBezTo>
                  <a:cubicBezTo>
                    <a:pt x="1345" y="1114"/>
                    <a:pt x="1348" y="1106"/>
                    <a:pt x="1353" y="1101"/>
                  </a:cubicBezTo>
                  <a:lnTo>
                    <a:pt x="1633" y="697"/>
                  </a:lnTo>
                  <a:lnTo>
                    <a:pt x="1639" y="692"/>
                  </a:lnTo>
                  <a:lnTo>
                    <a:pt x="1644" y="686"/>
                  </a:lnTo>
                  <a:cubicBezTo>
                    <a:pt x="1647" y="684"/>
                    <a:pt x="1652" y="684"/>
                    <a:pt x="1657" y="684"/>
                  </a:cubicBezTo>
                  <a:lnTo>
                    <a:pt x="1660" y="684"/>
                  </a:lnTo>
                  <a:lnTo>
                    <a:pt x="1662" y="684"/>
                  </a:lnTo>
                  <a:cubicBezTo>
                    <a:pt x="1668" y="684"/>
                    <a:pt x="1670" y="684"/>
                    <a:pt x="1675" y="686"/>
                  </a:cubicBezTo>
                  <a:cubicBezTo>
                    <a:pt x="1678" y="686"/>
                    <a:pt x="1678" y="689"/>
                    <a:pt x="1681" y="692"/>
                  </a:cubicBezTo>
                  <a:cubicBezTo>
                    <a:pt x="1683" y="694"/>
                    <a:pt x="1686" y="694"/>
                    <a:pt x="1686" y="697"/>
                  </a:cubicBezTo>
                  <a:lnTo>
                    <a:pt x="1965" y="1101"/>
                  </a:lnTo>
                  <a:cubicBezTo>
                    <a:pt x="1971" y="1106"/>
                    <a:pt x="1973" y="1114"/>
                    <a:pt x="1973" y="1122"/>
                  </a:cubicBezTo>
                  <a:cubicBezTo>
                    <a:pt x="1976" y="1140"/>
                    <a:pt x="1963" y="1153"/>
                    <a:pt x="1944" y="1153"/>
                  </a:cubicBezTo>
                  <a:lnTo>
                    <a:pt x="1377" y="115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Gotham Rounded Book" pitchFamily="2" charset="0"/>
                <a:ea typeface="Arial"/>
                <a:cs typeface="Arial"/>
                <a:sym typeface="Arial"/>
              </a:endParaRPr>
            </a:p>
          </p:txBody>
        </p:sp>
      </p:grpSp>
      <p:sp>
        <p:nvSpPr>
          <p:cNvPr id="3" name="Subtitle 2">
            <a:extLst>
              <a:ext uri="{FF2B5EF4-FFF2-40B4-BE49-F238E27FC236}">
                <a16:creationId xmlns:a16="http://schemas.microsoft.com/office/drawing/2014/main" id="{720642A1-152F-0E4F-8924-FC781F8D186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521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D956-1E2F-0047-B133-F0B00FF33E2B}"/>
              </a:ext>
            </a:extLst>
          </p:cNvPr>
          <p:cNvSpPr>
            <a:spLocks noGrp="1"/>
          </p:cNvSpPr>
          <p:nvPr>
            <p:ph type="title"/>
          </p:nvPr>
        </p:nvSpPr>
        <p:spPr>
          <a:xfrm>
            <a:off x="609600" y="387148"/>
            <a:ext cx="10698480" cy="1231106"/>
          </a:xfrm>
        </p:spPr>
        <p:txBody>
          <a:bodyPr/>
          <a:lstStyle/>
          <a:p>
            <a:r>
              <a:rPr lang="en-US" dirty="0"/>
              <a:t>Use Case 2 – Lift and Shift with Seamless Mobility</a:t>
            </a:r>
          </a:p>
        </p:txBody>
      </p:sp>
      <p:sp>
        <p:nvSpPr>
          <p:cNvPr id="4" name="Slide Number Placeholder 3">
            <a:extLst>
              <a:ext uri="{FF2B5EF4-FFF2-40B4-BE49-F238E27FC236}">
                <a16:creationId xmlns:a16="http://schemas.microsoft.com/office/drawing/2014/main" id="{290CB696-F10D-8F4F-88ED-41C1CCFB25DD}"/>
              </a:ext>
            </a:extLst>
          </p:cNvPr>
          <p:cNvSpPr>
            <a:spLocks noGrp="1"/>
          </p:cNvSpPr>
          <p:nvPr>
            <p:ph type="sldNum" sz="quarter" idx="4"/>
          </p:nvPr>
        </p:nvSpPr>
        <p:spPr/>
        <p:txBody>
          <a:bodyPr/>
          <a:lstStyle/>
          <a:p>
            <a:r>
              <a:rPr lang="en-US">
                <a:latin typeface="Gotham Rounded Book" pitchFamily="2" charset="0"/>
              </a:rPr>
              <a:t>| </a:t>
            </a:r>
            <a:fld id="{2C8F94F2-79B1-4F8D-B2F0-3428BA660B51}" type="slidenum">
              <a:rPr lang="en-US" smtClean="0">
                <a:latin typeface="Gotham Rounded Book" pitchFamily="2" charset="0"/>
              </a:rPr>
              <a:pPr/>
              <a:t>10</a:t>
            </a:fld>
            <a:endParaRPr lang="en-US" dirty="0">
              <a:latin typeface="Gotham Rounded Book" pitchFamily="2" charset="0"/>
            </a:endParaRPr>
          </a:p>
        </p:txBody>
      </p:sp>
      <p:grpSp>
        <p:nvGrpSpPr>
          <p:cNvPr id="5" name="Group 4">
            <a:extLst>
              <a:ext uri="{FF2B5EF4-FFF2-40B4-BE49-F238E27FC236}">
                <a16:creationId xmlns:a16="http://schemas.microsoft.com/office/drawing/2014/main" id="{4D49B6C3-56A2-9848-BB58-F90EBA45F761}"/>
              </a:ext>
            </a:extLst>
          </p:cNvPr>
          <p:cNvGrpSpPr/>
          <p:nvPr/>
        </p:nvGrpSpPr>
        <p:grpSpPr>
          <a:xfrm>
            <a:off x="609600" y="3257549"/>
            <a:ext cx="5795813" cy="1973821"/>
            <a:chOff x="935187" y="3166565"/>
            <a:chExt cx="9181645" cy="3099856"/>
          </a:xfrm>
        </p:grpSpPr>
        <p:grpSp>
          <p:nvGrpSpPr>
            <p:cNvPr id="41" name="Group 40">
              <a:extLst>
                <a:ext uri="{FF2B5EF4-FFF2-40B4-BE49-F238E27FC236}">
                  <a16:creationId xmlns:a16="http://schemas.microsoft.com/office/drawing/2014/main" id="{9BE2EBFA-8519-454A-B3C9-C3D736A17B73}"/>
                </a:ext>
              </a:extLst>
            </p:cNvPr>
            <p:cNvGrpSpPr/>
            <p:nvPr/>
          </p:nvGrpSpPr>
          <p:grpSpPr>
            <a:xfrm>
              <a:off x="935187" y="3166565"/>
              <a:ext cx="4556911" cy="3039816"/>
              <a:chOff x="208182" y="1790757"/>
              <a:chExt cx="4556911" cy="3039816"/>
            </a:xfrm>
          </p:grpSpPr>
          <p:sp>
            <p:nvSpPr>
              <p:cNvPr id="42" name="Freeform 212">
                <a:extLst>
                  <a:ext uri="{FF2B5EF4-FFF2-40B4-BE49-F238E27FC236}">
                    <a16:creationId xmlns:a16="http://schemas.microsoft.com/office/drawing/2014/main" id="{3359519B-25C4-4C5E-B153-AA1E3141DF56}"/>
                  </a:ext>
                </a:extLst>
              </p:cNvPr>
              <p:cNvSpPr>
                <a:spLocks/>
              </p:cNvSpPr>
              <p:nvPr/>
            </p:nvSpPr>
            <p:spPr bwMode="auto">
              <a:xfrm flipH="1">
                <a:off x="208182" y="1790757"/>
                <a:ext cx="4556911" cy="3039816"/>
              </a:xfrm>
              <a:custGeom>
                <a:avLst/>
                <a:gdLst>
                  <a:gd name="T0" fmla="*/ 999 w 1812"/>
                  <a:gd name="T1" fmla="*/ 0 h 1208"/>
                  <a:gd name="T2" fmla="*/ 583 w 1812"/>
                  <a:gd name="T3" fmla="*/ 251 h 1208"/>
                  <a:gd name="T4" fmla="*/ 495 w 1812"/>
                  <a:gd name="T5" fmla="*/ 220 h 1208"/>
                  <a:gd name="T6" fmla="*/ 336 w 1812"/>
                  <a:gd name="T7" fmla="*/ 406 h 1208"/>
                  <a:gd name="T8" fmla="*/ 339 w 1812"/>
                  <a:gd name="T9" fmla="*/ 440 h 1208"/>
                  <a:gd name="T10" fmla="*/ 327 w 1812"/>
                  <a:gd name="T11" fmla="*/ 439 h 1208"/>
                  <a:gd name="T12" fmla="*/ 0 w 1812"/>
                  <a:gd name="T13" fmla="*/ 824 h 1208"/>
                  <a:gd name="T14" fmla="*/ 327 w 1812"/>
                  <a:gd name="T15" fmla="*/ 1208 h 1208"/>
                  <a:gd name="T16" fmla="*/ 1485 w 1812"/>
                  <a:gd name="T17" fmla="*/ 1208 h 1208"/>
                  <a:gd name="T18" fmla="*/ 1812 w 1812"/>
                  <a:gd name="T19" fmla="*/ 824 h 1208"/>
                  <a:gd name="T20" fmla="*/ 1494 w 1812"/>
                  <a:gd name="T21" fmla="*/ 440 h 1208"/>
                  <a:gd name="T22" fmla="*/ 999 w 1812"/>
                  <a:gd name="T23"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2" h="1208">
                    <a:moveTo>
                      <a:pt x="999" y="0"/>
                    </a:moveTo>
                    <a:cubicBezTo>
                      <a:pt x="828" y="0"/>
                      <a:pt x="676" y="99"/>
                      <a:pt x="583" y="251"/>
                    </a:cubicBezTo>
                    <a:cubicBezTo>
                      <a:pt x="557" y="231"/>
                      <a:pt x="527" y="220"/>
                      <a:pt x="495" y="220"/>
                    </a:cubicBezTo>
                    <a:cubicBezTo>
                      <a:pt x="407" y="220"/>
                      <a:pt x="336" y="303"/>
                      <a:pt x="336" y="406"/>
                    </a:cubicBezTo>
                    <a:cubicBezTo>
                      <a:pt x="336" y="418"/>
                      <a:pt x="337" y="429"/>
                      <a:pt x="339" y="440"/>
                    </a:cubicBezTo>
                    <a:cubicBezTo>
                      <a:pt x="335" y="440"/>
                      <a:pt x="331" y="439"/>
                      <a:pt x="327" y="439"/>
                    </a:cubicBezTo>
                    <a:cubicBezTo>
                      <a:pt x="146" y="439"/>
                      <a:pt x="0" y="611"/>
                      <a:pt x="0" y="824"/>
                    </a:cubicBezTo>
                    <a:cubicBezTo>
                      <a:pt x="0" y="1036"/>
                      <a:pt x="146" y="1208"/>
                      <a:pt x="327" y="1208"/>
                    </a:cubicBezTo>
                    <a:cubicBezTo>
                      <a:pt x="1485" y="1208"/>
                      <a:pt x="1485" y="1208"/>
                      <a:pt x="1485" y="1208"/>
                    </a:cubicBezTo>
                    <a:cubicBezTo>
                      <a:pt x="1666" y="1208"/>
                      <a:pt x="1812" y="1036"/>
                      <a:pt x="1812" y="824"/>
                    </a:cubicBezTo>
                    <a:cubicBezTo>
                      <a:pt x="1812" y="615"/>
                      <a:pt x="1670" y="445"/>
                      <a:pt x="1494" y="440"/>
                    </a:cubicBezTo>
                    <a:cubicBezTo>
                      <a:pt x="1433" y="186"/>
                      <a:pt x="1235" y="0"/>
                      <a:pt x="999" y="0"/>
                    </a:cubicBezTo>
                  </a:path>
                </a:pathLst>
              </a:custGeom>
              <a:solidFill>
                <a:srgbClr val="ACBFDC"/>
              </a:solidFill>
              <a:ln w="38100">
                <a:solidFill>
                  <a:srgbClr val="064EA2"/>
                </a:solidFill>
              </a:ln>
            </p:spPr>
            <p:txBody>
              <a:bodyPr vert="horz" wrap="square" lIns="91440" tIns="45720" rIns="91440" bIns="45720" numCol="1" anchor="t" anchorCtr="0" compatLnSpc="1">
                <a:prstTxWarp prst="textNoShape">
                  <a:avLst/>
                </a:prstTxWarp>
              </a:bodyPr>
              <a:lstStyle/>
              <a:p>
                <a:pPr defTabSz="544174" fontAlgn="base">
                  <a:spcBef>
                    <a:spcPct val="0"/>
                  </a:spcBef>
                  <a:spcAft>
                    <a:spcPct val="0"/>
                  </a:spcAft>
                </a:pPr>
                <a:endParaRPr lang="en-US" sz="2400">
                  <a:solidFill>
                    <a:prstClr val="black"/>
                  </a:solidFill>
                  <a:latin typeface="Arial" charset="0"/>
                  <a:ea typeface="ＭＳ Ｐゴシック" charset="-128"/>
                </a:endParaRPr>
              </a:p>
            </p:txBody>
          </p:sp>
          <p:pic>
            <p:nvPicPr>
              <p:cNvPr id="43" name="Picture 42">
                <a:extLst>
                  <a:ext uri="{FF2B5EF4-FFF2-40B4-BE49-F238E27FC236}">
                    <a16:creationId xmlns:a16="http://schemas.microsoft.com/office/drawing/2014/main" id="{DDCAADC2-9F31-47A9-AEC1-79F1C28602B5}"/>
                  </a:ext>
                </a:extLst>
              </p:cNvPr>
              <p:cNvPicPr>
                <a:picLocks noChangeAspect="1"/>
              </p:cNvPicPr>
              <p:nvPr/>
            </p:nvPicPr>
            <p:blipFill>
              <a:blip r:embed="rId3"/>
              <a:stretch>
                <a:fillRect/>
              </a:stretch>
            </p:blipFill>
            <p:spPr>
              <a:xfrm>
                <a:off x="380494" y="1898285"/>
                <a:ext cx="2177258" cy="2800649"/>
              </a:xfrm>
              <a:prstGeom prst="rect">
                <a:avLst/>
              </a:prstGeom>
            </p:spPr>
          </p:pic>
        </p:grpSp>
        <p:grpSp>
          <p:nvGrpSpPr>
            <p:cNvPr id="30" name="Group 29">
              <a:extLst>
                <a:ext uri="{FF2B5EF4-FFF2-40B4-BE49-F238E27FC236}">
                  <a16:creationId xmlns:a16="http://schemas.microsoft.com/office/drawing/2014/main" id="{43740CF0-C61B-41B5-A3CD-F7498521185A}"/>
                </a:ext>
              </a:extLst>
            </p:cNvPr>
            <p:cNvGrpSpPr/>
            <p:nvPr/>
          </p:nvGrpSpPr>
          <p:grpSpPr>
            <a:xfrm>
              <a:off x="5559921" y="3178621"/>
              <a:ext cx="4556911" cy="3039816"/>
              <a:chOff x="7310279" y="1790757"/>
              <a:chExt cx="4556911" cy="3039816"/>
            </a:xfrm>
          </p:grpSpPr>
          <p:sp>
            <p:nvSpPr>
              <p:cNvPr id="39" name="Freeform 212">
                <a:extLst>
                  <a:ext uri="{FF2B5EF4-FFF2-40B4-BE49-F238E27FC236}">
                    <a16:creationId xmlns:a16="http://schemas.microsoft.com/office/drawing/2014/main" id="{5310F6FD-06B1-4F92-B315-AF9D173E4692}"/>
                  </a:ext>
                </a:extLst>
              </p:cNvPr>
              <p:cNvSpPr>
                <a:spLocks/>
              </p:cNvSpPr>
              <p:nvPr/>
            </p:nvSpPr>
            <p:spPr bwMode="auto">
              <a:xfrm>
                <a:off x="7310279" y="1790757"/>
                <a:ext cx="4556911" cy="3039816"/>
              </a:xfrm>
              <a:custGeom>
                <a:avLst/>
                <a:gdLst>
                  <a:gd name="T0" fmla="*/ 999 w 1812"/>
                  <a:gd name="T1" fmla="*/ 0 h 1208"/>
                  <a:gd name="T2" fmla="*/ 583 w 1812"/>
                  <a:gd name="T3" fmla="*/ 251 h 1208"/>
                  <a:gd name="T4" fmla="*/ 495 w 1812"/>
                  <a:gd name="T5" fmla="*/ 220 h 1208"/>
                  <a:gd name="T6" fmla="*/ 336 w 1812"/>
                  <a:gd name="T7" fmla="*/ 406 h 1208"/>
                  <a:gd name="T8" fmla="*/ 339 w 1812"/>
                  <a:gd name="T9" fmla="*/ 440 h 1208"/>
                  <a:gd name="T10" fmla="*/ 327 w 1812"/>
                  <a:gd name="T11" fmla="*/ 439 h 1208"/>
                  <a:gd name="T12" fmla="*/ 0 w 1812"/>
                  <a:gd name="T13" fmla="*/ 824 h 1208"/>
                  <a:gd name="T14" fmla="*/ 327 w 1812"/>
                  <a:gd name="T15" fmla="*/ 1208 h 1208"/>
                  <a:gd name="T16" fmla="*/ 1485 w 1812"/>
                  <a:gd name="T17" fmla="*/ 1208 h 1208"/>
                  <a:gd name="T18" fmla="*/ 1812 w 1812"/>
                  <a:gd name="T19" fmla="*/ 824 h 1208"/>
                  <a:gd name="T20" fmla="*/ 1494 w 1812"/>
                  <a:gd name="T21" fmla="*/ 440 h 1208"/>
                  <a:gd name="T22" fmla="*/ 999 w 1812"/>
                  <a:gd name="T23"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2" h="1208">
                    <a:moveTo>
                      <a:pt x="999" y="0"/>
                    </a:moveTo>
                    <a:cubicBezTo>
                      <a:pt x="828" y="0"/>
                      <a:pt x="676" y="99"/>
                      <a:pt x="583" y="251"/>
                    </a:cubicBezTo>
                    <a:cubicBezTo>
                      <a:pt x="557" y="231"/>
                      <a:pt x="527" y="220"/>
                      <a:pt x="495" y="220"/>
                    </a:cubicBezTo>
                    <a:cubicBezTo>
                      <a:pt x="407" y="220"/>
                      <a:pt x="336" y="303"/>
                      <a:pt x="336" y="406"/>
                    </a:cubicBezTo>
                    <a:cubicBezTo>
                      <a:pt x="336" y="418"/>
                      <a:pt x="337" y="429"/>
                      <a:pt x="339" y="440"/>
                    </a:cubicBezTo>
                    <a:cubicBezTo>
                      <a:pt x="335" y="440"/>
                      <a:pt x="331" y="439"/>
                      <a:pt x="327" y="439"/>
                    </a:cubicBezTo>
                    <a:cubicBezTo>
                      <a:pt x="146" y="439"/>
                      <a:pt x="0" y="611"/>
                      <a:pt x="0" y="824"/>
                    </a:cubicBezTo>
                    <a:cubicBezTo>
                      <a:pt x="0" y="1036"/>
                      <a:pt x="146" y="1208"/>
                      <a:pt x="327" y="1208"/>
                    </a:cubicBezTo>
                    <a:cubicBezTo>
                      <a:pt x="1485" y="1208"/>
                      <a:pt x="1485" y="1208"/>
                      <a:pt x="1485" y="1208"/>
                    </a:cubicBezTo>
                    <a:cubicBezTo>
                      <a:pt x="1666" y="1208"/>
                      <a:pt x="1812" y="1036"/>
                      <a:pt x="1812" y="824"/>
                    </a:cubicBezTo>
                    <a:cubicBezTo>
                      <a:pt x="1812" y="615"/>
                      <a:pt x="1670" y="445"/>
                      <a:pt x="1494" y="440"/>
                    </a:cubicBezTo>
                    <a:cubicBezTo>
                      <a:pt x="1433" y="186"/>
                      <a:pt x="1235" y="0"/>
                      <a:pt x="999" y="0"/>
                    </a:cubicBezTo>
                  </a:path>
                </a:pathLst>
              </a:custGeom>
              <a:solidFill>
                <a:srgbClr val="B0D237">
                  <a:alpha val="60000"/>
                </a:srgbClr>
              </a:solidFill>
              <a:ln w="38100">
                <a:solidFill>
                  <a:srgbClr val="B0D136"/>
                </a:solidFill>
              </a:ln>
            </p:spPr>
            <p:txBody>
              <a:bodyPr vert="horz" wrap="square" lIns="91440" tIns="45720" rIns="91440" bIns="45720" numCol="1" anchor="t" anchorCtr="0" compatLnSpc="1">
                <a:prstTxWarp prst="textNoShape">
                  <a:avLst/>
                </a:prstTxWarp>
              </a:bodyPr>
              <a:lstStyle/>
              <a:p>
                <a:pPr defTabSz="544174" fontAlgn="base">
                  <a:spcBef>
                    <a:spcPct val="0"/>
                  </a:spcBef>
                  <a:spcAft>
                    <a:spcPct val="0"/>
                  </a:spcAft>
                </a:pPr>
                <a:endParaRPr lang="en-US" sz="2400">
                  <a:solidFill>
                    <a:prstClr val="black"/>
                  </a:solidFill>
                  <a:latin typeface="+mj-lt"/>
                  <a:ea typeface="ＭＳ Ｐゴシック" charset="-128"/>
                </a:endParaRPr>
              </a:p>
            </p:txBody>
          </p:sp>
          <p:pic>
            <p:nvPicPr>
              <p:cNvPr id="40" name="Picture 39">
                <a:extLst>
                  <a:ext uri="{FF2B5EF4-FFF2-40B4-BE49-F238E27FC236}">
                    <a16:creationId xmlns:a16="http://schemas.microsoft.com/office/drawing/2014/main" id="{7C930A06-4955-4F45-97E4-66B41456B860}"/>
                  </a:ext>
                </a:extLst>
              </p:cNvPr>
              <p:cNvPicPr>
                <a:picLocks noChangeAspect="1"/>
              </p:cNvPicPr>
              <p:nvPr/>
            </p:nvPicPr>
            <p:blipFill>
              <a:blip r:embed="rId3"/>
              <a:stretch>
                <a:fillRect/>
              </a:stretch>
            </p:blipFill>
            <p:spPr>
              <a:xfrm flipH="1">
                <a:off x="9557951" y="1898285"/>
                <a:ext cx="2177258" cy="2800649"/>
              </a:xfrm>
              <a:prstGeom prst="rect">
                <a:avLst/>
              </a:prstGeom>
            </p:spPr>
          </p:pic>
        </p:grpSp>
        <p:sp>
          <p:nvSpPr>
            <p:cNvPr id="103" name="Rectangle: Rounded Corners 47">
              <a:extLst>
                <a:ext uri="{FF2B5EF4-FFF2-40B4-BE49-F238E27FC236}">
                  <a16:creationId xmlns:a16="http://schemas.microsoft.com/office/drawing/2014/main" id="{F6D644F1-6B66-BA4D-8EB6-A6E925B082C6}"/>
                </a:ext>
              </a:extLst>
            </p:cNvPr>
            <p:cNvSpPr/>
            <p:nvPr/>
          </p:nvSpPr>
          <p:spPr>
            <a:xfrm>
              <a:off x="2207149" y="5361601"/>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7463" algn="ctr"/>
              <a:r>
                <a:rPr lang="en-US" sz="1400" b="1" dirty="0">
                  <a:solidFill>
                    <a:schemeClr val="bg1"/>
                  </a:solidFill>
                </a:rPr>
                <a:t>Elasticity</a:t>
              </a:r>
            </a:p>
          </p:txBody>
        </p:sp>
        <p:sp>
          <p:nvSpPr>
            <p:cNvPr id="104" name="Rectangle: Rounded Corners 47">
              <a:extLst>
                <a:ext uri="{FF2B5EF4-FFF2-40B4-BE49-F238E27FC236}">
                  <a16:creationId xmlns:a16="http://schemas.microsoft.com/office/drawing/2014/main" id="{CBBD2B66-0A46-9045-BCC9-7EA33198A115}"/>
                </a:ext>
              </a:extLst>
            </p:cNvPr>
            <p:cNvSpPr/>
            <p:nvPr/>
          </p:nvSpPr>
          <p:spPr>
            <a:xfrm>
              <a:off x="2207149" y="4812236"/>
              <a:ext cx="6697016" cy="429285"/>
            </a:xfrm>
            <a:prstGeom prst="roundRect">
              <a:avLst>
                <a:gd name="adj" fmla="val 0"/>
              </a:avLst>
            </a:prstGeom>
            <a:solidFill>
              <a:schemeClr val="bg2"/>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sp>
          <p:nvSpPr>
            <p:cNvPr id="105" name="Rectangle: Rounded Corners 47">
              <a:extLst>
                <a:ext uri="{FF2B5EF4-FFF2-40B4-BE49-F238E27FC236}">
                  <a16:creationId xmlns:a16="http://schemas.microsoft.com/office/drawing/2014/main" id="{2C5D5551-FDB5-B140-96E5-E8156AC0CE69}"/>
                </a:ext>
              </a:extLst>
            </p:cNvPr>
            <p:cNvSpPr/>
            <p:nvPr/>
          </p:nvSpPr>
          <p:spPr>
            <a:xfrm>
              <a:off x="2207149" y="4290362"/>
              <a:ext cx="6697016" cy="429286"/>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grpSp>
          <p:nvGrpSpPr>
            <p:cNvPr id="107" name="Group 106">
              <a:extLst>
                <a:ext uri="{FF2B5EF4-FFF2-40B4-BE49-F238E27FC236}">
                  <a16:creationId xmlns:a16="http://schemas.microsoft.com/office/drawing/2014/main" id="{A09B90C7-C8AE-EC43-B9E0-2E59E3A16971}"/>
                </a:ext>
              </a:extLst>
            </p:cNvPr>
            <p:cNvGrpSpPr/>
            <p:nvPr/>
          </p:nvGrpSpPr>
          <p:grpSpPr>
            <a:xfrm>
              <a:off x="1572907" y="5868595"/>
              <a:ext cx="8543925" cy="397826"/>
              <a:chOff x="3201600" y="4915668"/>
              <a:chExt cx="5788800" cy="1007299"/>
            </a:xfrm>
          </p:grpSpPr>
          <p:sp>
            <p:nvSpPr>
              <p:cNvPr id="108" name="Rectangle: Rounded Corners 47">
                <a:extLst>
                  <a:ext uri="{FF2B5EF4-FFF2-40B4-BE49-F238E27FC236}">
                    <a16:creationId xmlns:a16="http://schemas.microsoft.com/office/drawing/2014/main" id="{3567CA75-D9A1-4B4D-902D-F99FFD089A11}"/>
                  </a:ext>
                </a:extLst>
              </p:cNvPr>
              <p:cNvSpPr/>
              <p:nvPr/>
            </p:nvSpPr>
            <p:spPr>
              <a:xfrm>
                <a:off x="3201600" y="4915668"/>
                <a:ext cx="5788800" cy="1007299"/>
              </a:xfrm>
              <a:prstGeom prst="roundRect">
                <a:avLst>
                  <a:gd name="adj" fmla="val 0"/>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174" fontAlgn="base">
                  <a:spcBef>
                    <a:spcPct val="0"/>
                  </a:spcBef>
                  <a:spcAft>
                    <a:spcPct val="0"/>
                  </a:spcAft>
                </a:pPr>
                <a:endParaRPr lang="en-US" sz="1600">
                  <a:solidFill>
                    <a:prstClr val="white"/>
                  </a:solidFill>
                  <a:latin typeface="Gotham Rounded Medium" panose="02000000000000000000" pitchFamily="2" charset="0"/>
                </a:endParaRPr>
              </a:p>
            </p:txBody>
          </p:sp>
          <p:sp>
            <p:nvSpPr>
              <p:cNvPr id="109" name="Freeform 49">
                <a:extLst>
                  <a:ext uri="{FF2B5EF4-FFF2-40B4-BE49-F238E27FC236}">
                    <a16:creationId xmlns:a16="http://schemas.microsoft.com/office/drawing/2014/main" id="{7D482E88-7B20-7A40-A790-830236C86435}"/>
                  </a:ext>
                </a:extLst>
              </p:cNvPr>
              <p:cNvSpPr/>
              <p:nvPr/>
            </p:nvSpPr>
            <p:spPr>
              <a:xfrm rot="10800000" flipV="1">
                <a:off x="3479942" y="4952550"/>
                <a:ext cx="5232115" cy="933535"/>
              </a:xfrm>
              <a:custGeom>
                <a:avLst/>
                <a:gdLst>
                  <a:gd name="connsiteX0" fmla="*/ 0 w 2058252"/>
                  <a:gd name="connsiteY0" fmla="*/ 0 h 658640"/>
                  <a:gd name="connsiteX1" fmla="*/ 2058252 w 2058252"/>
                  <a:gd name="connsiteY1" fmla="*/ 0 h 658640"/>
                  <a:gd name="connsiteX2" fmla="*/ 2058252 w 2058252"/>
                  <a:gd name="connsiteY2" fmla="*/ 658640 h 658640"/>
                  <a:gd name="connsiteX3" fmla="*/ 0 w 2058252"/>
                  <a:gd name="connsiteY3" fmla="*/ 658640 h 658640"/>
                  <a:gd name="connsiteX4" fmla="*/ 0 w 2058252"/>
                  <a:gd name="connsiteY4" fmla="*/ 0 h 65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252" h="658640">
                    <a:moveTo>
                      <a:pt x="0" y="0"/>
                    </a:moveTo>
                    <a:lnTo>
                      <a:pt x="2058252" y="0"/>
                    </a:lnTo>
                    <a:lnTo>
                      <a:pt x="2058252" y="658640"/>
                    </a:lnTo>
                    <a:lnTo>
                      <a:pt x="0" y="658640"/>
                    </a:lnTo>
                    <a:lnTo>
                      <a:pt x="0" y="0"/>
                    </a:lnTo>
                    <a:close/>
                  </a:path>
                </a:pathLst>
              </a:custGeom>
              <a:noFill/>
              <a:ln>
                <a:noFill/>
              </a:ln>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19" tIns="6519" rIns="6519" bIns="6519" numCol="1" spcCol="1270" anchor="ctr" anchorCtr="0">
                <a:spAutoFit/>
              </a:bodyPr>
              <a:lstStyle/>
              <a:p>
                <a:pPr algn="ctr" defTabSz="456375" fontAlgn="base">
                  <a:lnSpc>
                    <a:spcPct val="90000"/>
                  </a:lnSpc>
                  <a:spcBef>
                    <a:spcPct val="0"/>
                  </a:spcBef>
                  <a:spcAft>
                    <a:spcPct val="35000"/>
                  </a:spcAft>
                </a:pPr>
                <a:r>
                  <a:rPr lang="en-US" sz="1600" spc="140" dirty="0">
                    <a:solidFill>
                      <a:prstClr val="white"/>
                    </a:solidFill>
                    <a:cs typeface="Gotham Medium" pitchFamily="2" charset="0"/>
                  </a:rPr>
                  <a:t>Hybrid-Multi Cloud Platform</a:t>
                </a:r>
              </a:p>
            </p:txBody>
          </p:sp>
        </p:grpSp>
      </p:grpSp>
      <p:sp>
        <p:nvSpPr>
          <p:cNvPr id="7" name="TextBox 6">
            <a:extLst>
              <a:ext uri="{FF2B5EF4-FFF2-40B4-BE49-F238E27FC236}">
                <a16:creationId xmlns:a16="http://schemas.microsoft.com/office/drawing/2014/main" id="{CCEAC7A8-4B06-0C42-9B32-616ADE3D171C}"/>
              </a:ext>
            </a:extLst>
          </p:cNvPr>
          <p:cNvSpPr txBox="1"/>
          <p:nvPr/>
        </p:nvSpPr>
        <p:spPr>
          <a:xfrm>
            <a:off x="7564907" y="2648007"/>
            <a:ext cx="4002678" cy="369331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Move applications and virtual machines to cloud without re-architecture or re-factoring</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Consolidate DC into public AZs</a:t>
            </a:r>
          </a:p>
          <a:p>
            <a:endParaRPr lang="en-US" dirty="0">
              <a:solidFill>
                <a:schemeClr val="tx2"/>
              </a:solidFill>
            </a:endParaRPr>
          </a:p>
          <a:p>
            <a:pPr marL="285750" indent="-285750">
              <a:buFont typeface="Arial" panose="020B0604020202020204" pitchFamily="34" charset="0"/>
              <a:buChar char="•"/>
            </a:pPr>
            <a:r>
              <a:rPr lang="en-US" dirty="0">
                <a:solidFill>
                  <a:schemeClr val="tx2"/>
                </a:solidFill>
              </a:rPr>
              <a:t>Move I/O Intensive apps to leverage AOS performance on top of AWS bare metal</a:t>
            </a:r>
          </a:p>
          <a:p>
            <a:endParaRPr lang="en-US" dirty="0">
              <a:solidFill>
                <a:schemeClr val="tx2"/>
              </a:solidFill>
            </a:endParaRPr>
          </a:p>
          <a:p>
            <a:pPr marL="285750" indent="-285750">
              <a:buFont typeface="Arial" panose="020B0604020202020204" pitchFamily="34" charset="0"/>
              <a:buChar char="•"/>
            </a:pPr>
            <a:r>
              <a:rPr lang="en-US" dirty="0">
                <a:solidFill>
                  <a:schemeClr val="tx2"/>
                </a:solidFill>
              </a:rPr>
              <a:t>Move glacial data to cloud while still maintaining control</a:t>
            </a:r>
          </a:p>
          <a:p>
            <a:pPr marL="285750" indent="-285750">
              <a:buFont typeface="Arial" panose="020B0604020202020204" pitchFamily="34" charset="0"/>
              <a:buChar char="•"/>
            </a:pPr>
            <a:endParaRPr lang="en-US" dirty="0"/>
          </a:p>
        </p:txBody>
      </p:sp>
      <p:sp>
        <p:nvSpPr>
          <p:cNvPr id="3" name="Rectangle 2">
            <a:extLst>
              <a:ext uri="{FF2B5EF4-FFF2-40B4-BE49-F238E27FC236}">
                <a16:creationId xmlns:a16="http://schemas.microsoft.com/office/drawing/2014/main" id="{C0D2AEAF-F8D9-A842-B87D-E51D17E28A80}"/>
              </a:ext>
            </a:extLst>
          </p:cNvPr>
          <p:cNvSpPr/>
          <p:nvPr/>
        </p:nvSpPr>
        <p:spPr>
          <a:xfrm>
            <a:off x="2829397" y="4287622"/>
            <a:ext cx="1393651" cy="307777"/>
          </a:xfrm>
          <a:prstGeom prst="rect">
            <a:avLst/>
          </a:prstGeom>
        </p:spPr>
        <p:txBody>
          <a:bodyPr wrap="none">
            <a:spAutoFit/>
          </a:bodyPr>
          <a:lstStyle/>
          <a:p>
            <a:pPr marL="17463" algn="ctr"/>
            <a:r>
              <a:rPr lang="en-US" sz="1400" b="1" dirty="0">
                <a:solidFill>
                  <a:schemeClr val="bg1"/>
                </a:solidFill>
              </a:rPr>
              <a:t>Lift and Shift</a:t>
            </a:r>
          </a:p>
        </p:txBody>
      </p:sp>
      <p:sp>
        <p:nvSpPr>
          <p:cNvPr id="21" name="Rectangle: Rounded Corners 47">
            <a:extLst>
              <a:ext uri="{FF2B5EF4-FFF2-40B4-BE49-F238E27FC236}">
                <a16:creationId xmlns:a16="http://schemas.microsoft.com/office/drawing/2014/main" id="{FA134D7A-F280-A245-A46C-41C1356EDF02}"/>
              </a:ext>
            </a:extLst>
          </p:cNvPr>
          <p:cNvSpPr/>
          <p:nvPr/>
        </p:nvSpPr>
        <p:spPr>
          <a:xfrm>
            <a:off x="1412512" y="3608604"/>
            <a:ext cx="4227418" cy="273346"/>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sp>
        <p:nvSpPr>
          <p:cNvPr id="22" name="Rectangle: Rounded Corners 47">
            <a:extLst>
              <a:ext uri="{FF2B5EF4-FFF2-40B4-BE49-F238E27FC236}">
                <a16:creationId xmlns:a16="http://schemas.microsoft.com/office/drawing/2014/main" id="{5A989B44-813F-A643-B04B-1C79F69FEC84}"/>
              </a:ext>
            </a:extLst>
          </p:cNvPr>
          <p:cNvSpPr/>
          <p:nvPr/>
        </p:nvSpPr>
        <p:spPr>
          <a:xfrm>
            <a:off x="1412512" y="3242196"/>
            <a:ext cx="4227418" cy="273346"/>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spTree>
    <p:extLst>
      <p:ext uri="{BB962C8B-B14F-4D97-AF65-F5344CB8AC3E}">
        <p14:creationId xmlns:p14="http://schemas.microsoft.com/office/powerpoint/2010/main" val="1623685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D956-1E2F-0047-B133-F0B00FF33E2B}"/>
              </a:ext>
            </a:extLst>
          </p:cNvPr>
          <p:cNvSpPr>
            <a:spLocks noGrp="1"/>
          </p:cNvSpPr>
          <p:nvPr>
            <p:ph type="title"/>
          </p:nvPr>
        </p:nvSpPr>
        <p:spPr>
          <a:xfrm>
            <a:off x="609600" y="387148"/>
            <a:ext cx="10698480" cy="615553"/>
          </a:xfrm>
        </p:spPr>
        <p:txBody>
          <a:bodyPr/>
          <a:lstStyle/>
          <a:p>
            <a:r>
              <a:rPr lang="en-US" dirty="0"/>
              <a:t>Use Case 3 –Cloud Native Integration</a:t>
            </a:r>
          </a:p>
        </p:txBody>
      </p:sp>
      <p:sp>
        <p:nvSpPr>
          <p:cNvPr id="4" name="Slide Number Placeholder 3">
            <a:extLst>
              <a:ext uri="{FF2B5EF4-FFF2-40B4-BE49-F238E27FC236}">
                <a16:creationId xmlns:a16="http://schemas.microsoft.com/office/drawing/2014/main" id="{290CB696-F10D-8F4F-88ED-41C1CCFB25DD}"/>
              </a:ext>
            </a:extLst>
          </p:cNvPr>
          <p:cNvSpPr>
            <a:spLocks noGrp="1"/>
          </p:cNvSpPr>
          <p:nvPr>
            <p:ph type="sldNum" sz="quarter" idx="4"/>
          </p:nvPr>
        </p:nvSpPr>
        <p:spPr/>
        <p:txBody>
          <a:bodyPr/>
          <a:lstStyle/>
          <a:p>
            <a:r>
              <a:rPr lang="en-US">
                <a:latin typeface="Gotham Rounded Book" pitchFamily="2" charset="0"/>
              </a:rPr>
              <a:t>| </a:t>
            </a:r>
            <a:fld id="{2C8F94F2-79B1-4F8D-B2F0-3428BA660B51}" type="slidenum">
              <a:rPr lang="en-US" smtClean="0">
                <a:latin typeface="Gotham Rounded Book" pitchFamily="2" charset="0"/>
              </a:rPr>
              <a:pPr/>
              <a:t>11</a:t>
            </a:fld>
            <a:endParaRPr lang="en-US" dirty="0">
              <a:latin typeface="Gotham Rounded Book" pitchFamily="2" charset="0"/>
            </a:endParaRPr>
          </a:p>
        </p:txBody>
      </p:sp>
      <p:grpSp>
        <p:nvGrpSpPr>
          <p:cNvPr id="5" name="Group 4">
            <a:extLst>
              <a:ext uri="{FF2B5EF4-FFF2-40B4-BE49-F238E27FC236}">
                <a16:creationId xmlns:a16="http://schemas.microsoft.com/office/drawing/2014/main" id="{4D49B6C3-56A2-9848-BB58-F90EBA45F761}"/>
              </a:ext>
            </a:extLst>
          </p:cNvPr>
          <p:cNvGrpSpPr/>
          <p:nvPr/>
        </p:nvGrpSpPr>
        <p:grpSpPr>
          <a:xfrm>
            <a:off x="609600" y="3257549"/>
            <a:ext cx="5795813" cy="1973821"/>
            <a:chOff x="935187" y="3166565"/>
            <a:chExt cx="9181645" cy="3099856"/>
          </a:xfrm>
        </p:grpSpPr>
        <p:grpSp>
          <p:nvGrpSpPr>
            <p:cNvPr id="41" name="Group 40">
              <a:extLst>
                <a:ext uri="{FF2B5EF4-FFF2-40B4-BE49-F238E27FC236}">
                  <a16:creationId xmlns:a16="http://schemas.microsoft.com/office/drawing/2014/main" id="{9BE2EBFA-8519-454A-B3C9-C3D736A17B73}"/>
                </a:ext>
              </a:extLst>
            </p:cNvPr>
            <p:cNvGrpSpPr/>
            <p:nvPr/>
          </p:nvGrpSpPr>
          <p:grpSpPr>
            <a:xfrm>
              <a:off x="935187" y="3166565"/>
              <a:ext cx="4556911" cy="3039816"/>
              <a:chOff x="208182" y="1790757"/>
              <a:chExt cx="4556911" cy="3039816"/>
            </a:xfrm>
          </p:grpSpPr>
          <p:sp>
            <p:nvSpPr>
              <p:cNvPr id="42" name="Freeform 212">
                <a:extLst>
                  <a:ext uri="{FF2B5EF4-FFF2-40B4-BE49-F238E27FC236}">
                    <a16:creationId xmlns:a16="http://schemas.microsoft.com/office/drawing/2014/main" id="{3359519B-25C4-4C5E-B153-AA1E3141DF56}"/>
                  </a:ext>
                </a:extLst>
              </p:cNvPr>
              <p:cNvSpPr>
                <a:spLocks/>
              </p:cNvSpPr>
              <p:nvPr/>
            </p:nvSpPr>
            <p:spPr bwMode="auto">
              <a:xfrm flipH="1">
                <a:off x="208182" y="1790757"/>
                <a:ext cx="4556911" cy="3039816"/>
              </a:xfrm>
              <a:custGeom>
                <a:avLst/>
                <a:gdLst>
                  <a:gd name="T0" fmla="*/ 999 w 1812"/>
                  <a:gd name="T1" fmla="*/ 0 h 1208"/>
                  <a:gd name="T2" fmla="*/ 583 w 1812"/>
                  <a:gd name="T3" fmla="*/ 251 h 1208"/>
                  <a:gd name="T4" fmla="*/ 495 w 1812"/>
                  <a:gd name="T5" fmla="*/ 220 h 1208"/>
                  <a:gd name="T6" fmla="*/ 336 w 1812"/>
                  <a:gd name="T7" fmla="*/ 406 h 1208"/>
                  <a:gd name="T8" fmla="*/ 339 w 1812"/>
                  <a:gd name="T9" fmla="*/ 440 h 1208"/>
                  <a:gd name="T10" fmla="*/ 327 w 1812"/>
                  <a:gd name="T11" fmla="*/ 439 h 1208"/>
                  <a:gd name="T12" fmla="*/ 0 w 1812"/>
                  <a:gd name="T13" fmla="*/ 824 h 1208"/>
                  <a:gd name="T14" fmla="*/ 327 w 1812"/>
                  <a:gd name="T15" fmla="*/ 1208 h 1208"/>
                  <a:gd name="T16" fmla="*/ 1485 w 1812"/>
                  <a:gd name="T17" fmla="*/ 1208 h 1208"/>
                  <a:gd name="T18" fmla="*/ 1812 w 1812"/>
                  <a:gd name="T19" fmla="*/ 824 h 1208"/>
                  <a:gd name="T20" fmla="*/ 1494 w 1812"/>
                  <a:gd name="T21" fmla="*/ 440 h 1208"/>
                  <a:gd name="T22" fmla="*/ 999 w 1812"/>
                  <a:gd name="T23"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2" h="1208">
                    <a:moveTo>
                      <a:pt x="999" y="0"/>
                    </a:moveTo>
                    <a:cubicBezTo>
                      <a:pt x="828" y="0"/>
                      <a:pt x="676" y="99"/>
                      <a:pt x="583" y="251"/>
                    </a:cubicBezTo>
                    <a:cubicBezTo>
                      <a:pt x="557" y="231"/>
                      <a:pt x="527" y="220"/>
                      <a:pt x="495" y="220"/>
                    </a:cubicBezTo>
                    <a:cubicBezTo>
                      <a:pt x="407" y="220"/>
                      <a:pt x="336" y="303"/>
                      <a:pt x="336" y="406"/>
                    </a:cubicBezTo>
                    <a:cubicBezTo>
                      <a:pt x="336" y="418"/>
                      <a:pt x="337" y="429"/>
                      <a:pt x="339" y="440"/>
                    </a:cubicBezTo>
                    <a:cubicBezTo>
                      <a:pt x="335" y="440"/>
                      <a:pt x="331" y="439"/>
                      <a:pt x="327" y="439"/>
                    </a:cubicBezTo>
                    <a:cubicBezTo>
                      <a:pt x="146" y="439"/>
                      <a:pt x="0" y="611"/>
                      <a:pt x="0" y="824"/>
                    </a:cubicBezTo>
                    <a:cubicBezTo>
                      <a:pt x="0" y="1036"/>
                      <a:pt x="146" y="1208"/>
                      <a:pt x="327" y="1208"/>
                    </a:cubicBezTo>
                    <a:cubicBezTo>
                      <a:pt x="1485" y="1208"/>
                      <a:pt x="1485" y="1208"/>
                      <a:pt x="1485" y="1208"/>
                    </a:cubicBezTo>
                    <a:cubicBezTo>
                      <a:pt x="1666" y="1208"/>
                      <a:pt x="1812" y="1036"/>
                      <a:pt x="1812" y="824"/>
                    </a:cubicBezTo>
                    <a:cubicBezTo>
                      <a:pt x="1812" y="615"/>
                      <a:pt x="1670" y="445"/>
                      <a:pt x="1494" y="440"/>
                    </a:cubicBezTo>
                    <a:cubicBezTo>
                      <a:pt x="1433" y="186"/>
                      <a:pt x="1235" y="0"/>
                      <a:pt x="999" y="0"/>
                    </a:cubicBezTo>
                  </a:path>
                </a:pathLst>
              </a:custGeom>
              <a:solidFill>
                <a:srgbClr val="ACBFDC"/>
              </a:solidFill>
              <a:ln w="38100">
                <a:solidFill>
                  <a:srgbClr val="064EA2"/>
                </a:solidFill>
              </a:ln>
            </p:spPr>
            <p:txBody>
              <a:bodyPr vert="horz" wrap="square" lIns="91440" tIns="45720" rIns="91440" bIns="45720" numCol="1" anchor="t" anchorCtr="0" compatLnSpc="1">
                <a:prstTxWarp prst="textNoShape">
                  <a:avLst/>
                </a:prstTxWarp>
              </a:bodyPr>
              <a:lstStyle/>
              <a:p>
                <a:pPr defTabSz="544174" fontAlgn="base">
                  <a:spcBef>
                    <a:spcPct val="0"/>
                  </a:spcBef>
                  <a:spcAft>
                    <a:spcPct val="0"/>
                  </a:spcAft>
                </a:pPr>
                <a:endParaRPr lang="en-US" sz="2400">
                  <a:solidFill>
                    <a:prstClr val="black"/>
                  </a:solidFill>
                  <a:latin typeface="Arial" charset="0"/>
                  <a:ea typeface="ＭＳ Ｐゴシック" charset="-128"/>
                </a:endParaRPr>
              </a:p>
            </p:txBody>
          </p:sp>
          <p:pic>
            <p:nvPicPr>
              <p:cNvPr id="43" name="Picture 42">
                <a:extLst>
                  <a:ext uri="{FF2B5EF4-FFF2-40B4-BE49-F238E27FC236}">
                    <a16:creationId xmlns:a16="http://schemas.microsoft.com/office/drawing/2014/main" id="{DDCAADC2-9F31-47A9-AEC1-79F1C28602B5}"/>
                  </a:ext>
                </a:extLst>
              </p:cNvPr>
              <p:cNvPicPr>
                <a:picLocks noChangeAspect="1"/>
              </p:cNvPicPr>
              <p:nvPr/>
            </p:nvPicPr>
            <p:blipFill>
              <a:blip r:embed="rId3"/>
              <a:stretch>
                <a:fillRect/>
              </a:stretch>
            </p:blipFill>
            <p:spPr>
              <a:xfrm>
                <a:off x="380494" y="1898285"/>
                <a:ext cx="2177258" cy="2800649"/>
              </a:xfrm>
              <a:prstGeom prst="rect">
                <a:avLst/>
              </a:prstGeom>
            </p:spPr>
          </p:pic>
        </p:grpSp>
        <p:grpSp>
          <p:nvGrpSpPr>
            <p:cNvPr id="30" name="Group 29">
              <a:extLst>
                <a:ext uri="{FF2B5EF4-FFF2-40B4-BE49-F238E27FC236}">
                  <a16:creationId xmlns:a16="http://schemas.microsoft.com/office/drawing/2014/main" id="{43740CF0-C61B-41B5-A3CD-F7498521185A}"/>
                </a:ext>
              </a:extLst>
            </p:cNvPr>
            <p:cNvGrpSpPr/>
            <p:nvPr/>
          </p:nvGrpSpPr>
          <p:grpSpPr>
            <a:xfrm>
              <a:off x="5559921" y="3178621"/>
              <a:ext cx="4556911" cy="3039816"/>
              <a:chOff x="7310279" y="1790757"/>
              <a:chExt cx="4556911" cy="3039816"/>
            </a:xfrm>
          </p:grpSpPr>
          <p:sp>
            <p:nvSpPr>
              <p:cNvPr id="39" name="Freeform 212">
                <a:extLst>
                  <a:ext uri="{FF2B5EF4-FFF2-40B4-BE49-F238E27FC236}">
                    <a16:creationId xmlns:a16="http://schemas.microsoft.com/office/drawing/2014/main" id="{5310F6FD-06B1-4F92-B315-AF9D173E4692}"/>
                  </a:ext>
                </a:extLst>
              </p:cNvPr>
              <p:cNvSpPr>
                <a:spLocks/>
              </p:cNvSpPr>
              <p:nvPr/>
            </p:nvSpPr>
            <p:spPr bwMode="auto">
              <a:xfrm>
                <a:off x="7310279" y="1790757"/>
                <a:ext cx="4556911" cy="3039816"/>
              </a:xfrm>
              <a:custGeom>
                <a:avLst/>
                <a:gdLst>
                  <a:gd name="T0" fmla="*/ 999 w 1812"/>
                  <a:gd name="T1" fmla="*/ 0 h 1208"/>
                  <a:gd name="T2" fmla="*/ 583 w 1812"/>
                  <a:gd name="T3" fmla="*/ 251 h 1208"/>
                  <a:gd name="T4" fmla="*/ 495 w 1812"/>
                  <a:gd name="T5" fmla="*/ 220 h 1208"/>
                  <a:gd name="T6" fmla="*/ 336 w 1812"/>
                  <a:gd name="T7" fmla="*/ 406 h 1208"/>
                  <a:gd name="T8" fmla="*/ 339 w 1812"/>
                  <a:gd name="T9" fmla="*/ 440 h 1208"/>
                  <a:gd name="T10" fmla="*/ 327 w 1812"/>
                  <a:gd name="T11" fmla="*/ 439 h 1208"/>
                  <a:gd name="T12" fmla="*/ 0 w 1812"/>
                  <a:gd name="T13" fmla="*/ 824 h 1208"/>
                  <a:gd name="T14" fmla="*/ 327 w 1812"/>
                  <a:gd name="T15" fmla="*/ 1208 h 1208"/>
                  <a:gd name="T16" fmla="*/ 1485 w 1812"/>
                  <a:gd name="T17" fmla="*/ 1208 h 1208"/>
                  <a:gd name="T18" fmla="*/ 1812 w 1812"/>
                  <a:gd name="T19" fmla="*/ 824 h 1208"/>
                  <a:gd name="T20" fmla="*/ 1494 w 1812"/>
                  <a:gd name="T21" fmla="*/ 440 h 1208"/>
                  <a:gd name="T22" fmla="*/ 999 w 1812"/>
                  <a:gd name="T23"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2" h="1208">
                    <a:moveTo>
                      <a:pt x="999" y="0"/>
                    </a:moveTo>
                    <a:cubicBezTo>
                      <a:pt x="828" y="0"/>
                      <a:pt x="676" y="99"/>
                      <a:pt x="583" y="251"/>
                    </a:cubicBezTo>
                    <a:cubicBezTo>
                      <a:pt x="557" y="231"/>
                      <a:pt x="527" y="220"/>
                      <a:pt x="495" y="220"/>
                    </a:cubicBezTo>
                    <a:cubicBezTo>
                      <a:pt x="407" y="220"/>
                      <a:pt x="336" y="303"/>
                      <a:pt x="336" y="406"/>
                    </a:cubicBezTo>
                    <a:cubicBezTo>
                      <a:pt x="336" y="418"/>
                      <a:pt x="337" y="429"/>
                      <a:pt x="339" y="440"/>
                    </a:cubicBezTo>
                    <a:cubicBezTo>
                      <a:pt x="335" y="440"/>
                      <a:pt x="331" y="439"/>
                      <a:pt x="327" y="439"/>
                    </a:cubicBezTo>
                    <a:cubicBezTo>
                      <a:pt x="146" y="439"/>
                      <a:pt x="0" y="611"/>
                      <a:pt x="0" y="824"/>
                    </a:cubicBezTo>
                    <a:cubicBezTo>
                      <a:pt x="0" y="1036"/>
                      <a:pt x="146" y="1208"/>
                      <a:pt x="327" y="1208"/>
                    </a:cubicBezTo>
                    <a:cubicBezTo>
                      <a:pt x="1485" y="1208"/>
                      <a:pt x="1485" y="1208"/>
                      <a:pt x="1485" y="1208"/>
                    </a:cubicBezTo>
                    <a:cubicBezTo>
                      <a:pt x="1666" y="1208"/>
                      <a:pt x="1812" y="1036"/>
                      <a:pt x="1812" y="824"/>
                    </a:cubicBezTo>
                    <a:cubicBezTo>
                      <a:pt x="1812" y="615"/>
                      <a:pt x="1670" y="445"/>
                      <a:pt x="1494" y="440"/>
                    </a:cubicBezTo>
                    <a:cubicBezTo>
                      <a:pt x="1433" y="186"/>
                      <a:pt x="1235" y="0"/>
                      <a:pt x="999" y="0"/>
                    </a:cubicBezTo>
                  </a:path>
                </a:pathLst>
              </a:custGeom>
              <a:solidFill>
                <a:srgbClr val="B0D237">
                  <a:alpha val="60000"/>
                </a:srgbClr>
              </a:solidFill>
              <a:ln w="38100">
                <a:solidFill>
                  <a:srgbClr val="B0D136"/>
                </a:solidFill>
              </a:ln>
            </p:spPr>
            <p:txBody>
              <a:bodyPr vert="horz" wrap="square" lIns="91440" tIns="45720" rIns="91440" bIns="45720" numCol="1" anchor="t" anchorCtr="0" compatLnSpc="1">
                <a:prstTxWarp prst="textNoShape">
                  <a:avLst/>
                </a:prstTxWarp>
              </a:bodyPr>
              <a:lstStyle/>
              <a:p>
                <a:pPr defTabSz="544174" fontAlgn="base">
                  <a:spcBef>
                    <a:spcPct val="0"/>
                  </a:spcBef>
                  <a:spcAft>
                    <a:spcPct val="0"/>
                  </a:spcAft>
                </a:pPr>
                <a:endParaRPr lang="en-US" sz="2400">
                  <a:solidFill>
                    <a:prstClr val="black"/>
                  </a:solidFill>
                  <a:latin typeface="+mj-lt"/>
                  <a:ea typeface="ＭＳ Ｐゴシック" charset="-128"/>
                </a:endParaRPr>
              </a:p>
            </p:txBody>
          </p:sp>
          <p:pic>
            <p:nvPicPr>
              <p:cNvPr id="40" name="Picture 39">
                <a:extLst>
                  <a:ext uri="{FF2B5EF4-FFF2-40B4-BE49-F238E27FC236}">
                    <a16:creationId xmlns:a16="http://schemas.microsoft.com/office/drawing/2014/main" id="{7C930A06-4955-4F45-97E4-66B41456B860}"/>
                  </a:ext>
                </a:extLst>
              </p:cNvPr>
              <p:cNvPicPr>
                <a:picLocks noChangeAspect="1"/>
              </p:cNvPicPr>
              <p:nvPr/>
            </p:nvPicPr>
            <p:blipFill>
              <a:blip r:embed="rId3"/>
              <a:stretch>
                <a:fillRect/>
              </a:stretch>
            </p:blipFill>
            <p:spPr>
              <a:xfrm flipH="1">
                <a:off x="9557951" y="1898285"/>
                <a:ext cx="2177258" cy="2800649"/>
              </a:xfrm>
              <a:prstGeom prst="rect">
                <a:avLst/>
              </a:prstGeom>
            </p:spPr>
          </p:pic>
        </p:grpSp>
        <p:sp>
          <p:nvSpPr>
            <p:cNvPr id="103" name="Rectangle: Rounded Corners 47">
              <a:extLst>
                <a:ext uri="{FF2B5EF4-FFF2-40B4-BE49-F238E27FC236}">
                  <a16:creationId xmlns:a16="http://schemas.microsoft.com/office/drawing/2014/main" id="{F6D644F1-6B66-BA4D-8EB6-A6E925B082C6}"/>
                </a:ext>
              </a:extLst>
            </p:cNvPr>
            <p:cNvSpPr/>
            <p:nvPr/>
          </p:nvSpPr>
          <p:spPr>
            <a:xfrm>
              <a:off x="2207149" y="5361601"/>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7463" algn="ctr"/>
              <a:r>
                <a:rPr lang="en-US" sz="1400" b="1" dirty="0">
                  <a:solidFill>
                    <a:schemeClr val="bg1"/>
                  </a:solidFill>
                </a:rPr>
                <a:t>Elasticity</a:t>
              </a:r>
            </a:p>
          </p:txBody>
        </p:sp>
        <p:sp>
          <p:nvSpPr>
            <p:cNvPr id="104" name="Rectangle: Rounded Corners 47">
              <a:extLst>
                <a:ext uri="{FF2B5EF4-FFF2-40B4-BE49-F238E27FC236}">
                  <a16:creationId xmlns:a16="http://schemas.microsoft.com/office/drawing/2014/main" id="{CBBD2B66-0A46-9045-BCC9-7EA33198A115}"/>
                </a:ext>
              </a:extLst>
            </p:cNvPr>
            <p:cNvSpPr/>
            <p:nvPr/>
          </p:nvSpPr>
          <p:spPr>
            <a:xfrm>
              <a:off x="2207149" y="4812236"/>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sp>
          <p:nvSpPr>
            <p:cNvPr id="105" name="Rectangle: Rounded Corners 47">
              <a:extLst>
                <a:ext uri="{FF2B5EF4-FFF2-40B4-BE49-F238E27FC236}">
                  <a16:creationId xmlns:a16="http://schemas.microsoft.com/office/drawing/2014/main" id="{2C5D5551-FDB5-B140-96E5-E8156AC0CE69}"/>
                </a:ext>
              </a:extLst>
            </p:cNvPr>
            <p:cNvSpPr/>
            <p:nvPr/>
          </p:nvSpPr>
          <p:spPr>
            <a:xfrm>
              <a:off x="2207149" y="4245947"/>
              <a:ext cx="6697016" cy="429286"/>
            </a:xfrm>
            <a:prstGeom prst="roundRect">
              <a:avLst>
                <a:gd name="adj" fmla="val 0"/>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grpSp>
          <p:nvGrpSpPr>
            <p:cNvPr id="107" name="Group 106">
              <a:extLst>
                <a:ext uri="{FF2B5EF4-FFF2-40B4-BE49-F238E27FC236}">
                  <a16:creationId xmlns:a16="http://schemas.microsoft.com/office/drawing/2014/main" id="{A09B90C7-C8AE-EC43-B9E0-2E59E3A16971}"/>
                </a:ext>
              </a:extLst>
            </p:cNvPr>
            <p:cNvGrpSpPr/>
            <p:nvPr/>
          </p:nvGrpSpPr>
          <p:grpSpPr>
            <a:xfrm>
              <a:off x="1572907" y="5868595"/>
              <a:ext cx="8543925" cy="397826"/>
              <a:chOff x="3201600" y="4915668"/>
              <a:chExt cx="5788800" cy="1007299"/>
            </a:xfrm>
          </p:grpSpPr>
          <p:sp>
            <p:nvSpPr>
              <p:cNvPr id="108" name="Rectangle: Rounded Corners 47">
                <a:extLst>
                  <a:ext uri="{FF2B5EF4-FFF2-40B4-BE49-F238E27FC236}">
                    <a16:creationId xmlns:a16="http://schemas.microsoft.com/office/drawing/2014/main" id="{3567CA75-D9A1-4B4D-902D-F99FFD089A11}"/>
                  </a:ext>
                </a:extLst>
              </p:cNvPr>
              <p:cNvSpPr/>
              <p:nvPr/>
            </p:nvSpPr>
            <p:spPr>
              <a:xfrm>
                <a:off x="3201600" y="4915668"/>
                <a:ext cx="5788800" cy="1007299"/>
              </a:xfrm>
              <a:prstGeom prst="roundRect">
                <a:avLst>
                  <a:gd name="adj" fmla="val 0"/>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174" fontAlgn="base">
                  <a:spcBef>
                    <a:spcPct val="0"/>
                  </a:spcBef>
                  <a:spcAft>
                    <a:spcPct val="0"/>
                  </a:spcAft>
                </a:pPr>
                <a:endParaRPr lang="en-US" sz="1600">
                  <a:solidFill>
                    <a:prstClr val="white"/>
                  </a:solidFill>
                  <a:latin typeface="Gotham Rounded Medium" panose="02000000000000000000" pitchFamily="2" charset="0"/>
                </a:endParaRPr>
              </a:p>
            </p:txBody>
          </p:sp>
          <p:sp>
            <p:nvSpPr>
              <p:cNvPr id="109" name="Freeform 49">
                <a:extLst>
                  <a:ext uri="{FF2B5EF4-FFF2-40B4-BE49-F238E27FC236}">
                    <a16:creationId xmlns:a16="http://schemas.microsoft.com/office/drawing/2014/main" id="{7D482E88-7B20-7A40-A790-830236C86435}"/>
                  </a:ext>
                </a:extLst>
              </p:cNvPr>
              <p:cNvSpPr/>
              <p:nvPr/>
            </p:nvSpPr>
            <p:spPr>
              <a:xfrm rot="10800000" flipV="1">
                <a:off x="3479942" y="4952550"/>
                <a:ext cx="5232115" cy="933535"/>
              </a:xfrm>
              <a:custGeom>
                <a:avLst/>
                <a:gdLst>
                  <a:gd name="connsiteX0" fmla="*/ 0 w 2058252"/>
                  <a:gd name="connsiteY0" fmla="*/ 0 h 658640"/>
                  <a:gd name="connsiteX1" fmla="*/ 2058252 w 2058252"/>
                  <a:gd name="connsiteY1" fmla="*/ 0 h 658640"/>
                  <a:gd name="connsiteX2" fmla="*/ 2058252 w 2058252"/>
                  <a:gd name="connsiteY2" fmla="*/ 658640 h 658640"/>
                  <a:gd name="connsiteX3" fmla="*/ 0 w 2058252"/>
                  <a:gd name="connsiteY3" fmla="*/ 658640 h 658640"/>
                  <a:gd name="connsiteX4" fmla="*/ 0 w 2058252"/>
                  <a:gd name="connsiteY4" fmla="*/ 0 h 65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252" h="658640">
                    <a:moveTo>
                      <a:pt x="0" y="0"/>
                    </a:moveTo>
                    <a:lnTo>
                      <a:pt x="2058252" y="0"/>
                    </a:lnTo>
                    <a:lnTo>
                      <a:pt x="2058252" y="658640"/>
                    </a:lnTo>
                    <a:lnTo>
                      <a:pt x="0" y="658640"/>
                    </a:lnTo>
                    <a:lnTo>
                      <a:pt x="0" y="0"/>
                    </a:lnTo>
                    <a:close/>
                  </a:path>
                </a:pathLst>
              </a:custGeom>
              <a:noFill/>
              <a:ln>
                <a:noFill/>
              </a:ln>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19" tIns="6519" rIns="6519" bIns="6519" numCol="1" spcCol="1270" anchor="ctr" anchorCtr="0">
                <a:spAutoFit/>
              </a:bodyPr>
              <a:lstStyle/>
              <a:p>
                <a:pPr algn="ctr" defTabSz="456375" fontAlgn="base">
                  <a:lnSpc>
                    <a:spcPct val="90000"/>
                  </a:lnSpc>
                  <a:spcBef>
                    <a:spcPct val="0"/>
                  </a:spcBef>
                  <a:spcAft>
                    <a:spcPct val="35000"/>
                  </a:spcAft>
                </a:pPr>
                <a:r>
                  <a:rPr lang="en-US" sz="1600" spc="140" dirty="0">
                    <a:solidFill>
                      <a:prstClr val="white"/>
                    </a:solidFill>
                    <a:cs typeface="Gotham Medium" pitchFamily="2" charset="0"/>
                  </a:rPr>
                  <a:t>Hybrid-Multi Cloud Platform</a:t>
                </a:r>
              </a:p>
            </p:txBody>
          </p:sp>
        </p:grpSp>
      </p:grpSp>
      <p:sp>
        <p:nvSpPr>
          <p:cNvPr id="7" name="TextBox 6">
            <a:extLst>
              <a:ext uri="{FF2B5EF4-FFF2-40B4-BE49-F238E27FC236}">
                <a16:creationId xmlns:a16="http://schemas.microsoft.com/office/drawing/2014/main" id="{CCEAC7A8-4B06-0C42-9B32-616ADE3D171C}"/>
              </a:ext>
            </a:extLst>
          </p:cNvPr>
          <p:cNvSpPr txBox="1"/>
          <p:nvPr/>
        </p:nvSpPr>
        <p:spPr>
          <a:xfrm>
            <a:off x="7578006" y="2874262"/>
            <a:ext cx="4002678"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Launch clusters in your </a:t>
            </a:r>
            <a:r>
              <a:rPr lang="en-US" b="1" dirty="0">
                <a:solidFill>
                  <a:schemeClr val="tx2"/>
                </a:solidFill>
              </a:rPr>
              <a:t>own cloud accounts and virtual networks</a:t>
            </a:r>
            <a:r>
              <a:rPr lang="en-US" dirty="0">
                <a:solidFill>
                  <a:schemeClr val="tx2"/>
                </a:solidFill>
              </a:rPr>
              <a:t> </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Use Cloud services with current on-prem applications</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Add cloud-based AI/ML to existing applications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Rectangle 2">
            <a:extLst>
              <a:ext uri="{FF2B5EF4-FFF2-40B4-BE49-F238E27FC236}">
                <a16:creationId xmlns:a16="http://schemas.microsoft.com/office/drawing/2014/main" id="{C0D2AEAF-F8D9-A842-B87D-E51D17E28A80}"/>
              </a:ext>
            </a:extLst>
          </p:cNvPr>
          <p:cNvSpPr/>
          <p:nvPr/>
        </p:nvSpPr>
        <p:spPr>
          <a:xfrm>
            <a:off x="2829397" y="4287622"/>
            <a:ext cx="1393651" cy="307777"/>
          </a:xfrm>
          <a:prstGeom prst="rect">
            <a:avLst/>
          </a:prstGeom>
        </p:spPr>
        <p:txBody>
          <a:bodyPr wrap="none">
            <a:spAutoFit/>
          </a:bodyPr>
          <a:lstStyle/>
          <a:p>
            <a:pPr marL="17463" algn="ctr"/>
            <a:r>
              <a:rPr lang="en-US" sz="1400" b="1" dirty="0">
                <a:solidFill>
                  <a:schemeClr val="bg1"/>
                </a:solidFill>
              </a:rPr>
              <a:t>Lift and Shift</a:t>
            </a:r>
          </a:p>
        </p:txBody>
      </p:sp>
      <p:sp>
        <p:nvSpPr>
          <p:cNvPr id="20" name="Rectangle 19">
            <a:extLst>
              <a:ext uri="{FF2B5EF4-FFF2-40B4-BE49-F238E27FC236}">
                <a16:creationId xmlns:a16="http://schemas.microsoft.com/office/drawing/2014/main" id="{E10D2965-7A2C-3342-BEFD-C5E6B4E138CE}"/>
              </a:ext>
            </a:extLst>
          </p:cNvPr>
          <p:cNvSpPr/>
          <p:nvPr/>
        </p:nvSpPr>
        <p:spPr>
          <a:xfrm>
            <a:off x="2310872" y="3917643"/>
            <a:ext cx="2461250" cy="307777"/>
          </a:xfrm>
          <a:prstGeom prst="rect">
            <a:avLst/>
          </a:prstGeom>
        </p:spPr>
        <p:txBody>
          <a:bodyPr wrap="none">
            <a:spAutoFit/>
          </a:bodyPr>
          <a:lstStyle/>
          <a:p>
            <a:pPr marL="17463" algn="ctr"/>
            <a:r>
              <a:rPr lang="en-US" sz="1400" b="1" dirty="0">
                <a:solidFill>
                  <a:schemeClr val="bg1"/>
                </a:solidFill>
              </a:rPr>
              <a:t>Cloud Native Integration</a:t>
            </a:r>
          </a:p>
        </p:txBody>
      </p:sp>
      <p:sp>
        <p:nvSpPr>
          <p:cNvPr id="21" name="Rectangle: Rounded Corners 47">
            <a:extLst>
              <a:ext uri="{FF2B5EF4-FFF2-40B4-BE49-F238E27FC236}">
                <a16:creationId xmlns:a16="http://schemas.microsoft.com/office/drawing/2014/main" id="{54D9387F-8C5F-174E-B815-103BB55C2D21}"/>
              </a:ext>
            </a:extLst>
          </p:cNvPr>
          <p:cNvSpPr/>
          <p:nvPr/>
        </p:nvSpPr>
        <p:spPr>
          <a:xfrm>
            <a:off x="1393798" y="3614728"/>
            <a:ext cx="4227418" cy="273346"/>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algn="ctr"/>
            <a:endParaRPr lang="en-US" sz="1400" b="1" dirty="0">
              <a:solidFill>
                <a:schemeClr val="bg1"/>
              </a:solidFill>
            </a:endParaRPr>
          </a:p>
        </p:txBody>
      </p:sp>
      <p:sp>
        <p:nvSpPr>
          <p:cNvPr id="22" name="Rectangle: Rounded Corners 47">
            <a:extLst>
              <a:ext uri="{FF2B5EF4-FFF2-40B4-BE49-F238E27FC236}">
                <a16:creationId xmlns:a16="http://schemas.microsoft.com/office/drawing/2014/main" id="{E7C411B3-C90D-5947-8DC9-DD7117A532FB}"/>
              </a:ext>
            </a:extLst>
          </p:cNvPr>
          <p:cNvSpPr/>
          <p:nvPr/>
        </p:nvSpPr>
        <p:spPr>
          <a:xfrm>
            <a:off x="1412512" y="3257549"/>
            <a:ext cx="4227418" cy="273346"/>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spTree>
    <p:extLst>
      <p:ext uri="{BB962C8B-B14F-4D97-AF65-F5344CB8AC3E}">
        <p14:creationId xmlns:p14="http://schemas.microsoft.com/office/powerpoint/2010/main" val="3709206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D956-1E2F-0047-B133-F0B00FF33E2B}"/>
              </a:ext>
            </a:extLst>
          </p:cNvPr>
          <p:cNvSpPr>
            <a:spLocks noGrp="1"/>
          </p:cNvSpPr>
          <p:nvPr>
            <p:ph type="title"/>
          </p:nvPr>
        </p:nvSpPr>
        <p:spPr>
          <a:xfrm>
            <a:off x="609600" y="387148"/>
            <a:ext cx="10698480" cy="615553"/>
          </a:xfrm>
        </p:spPr>
        <p:txBody>
          <a:bodyPr/>
          <a:lstStyle/>
          <a:p>
            <a:r>
              <a:rPr lang="en-US" dirty="0"/>
              <a:t>Use Case 4 – Business Continuity and DR </a:t>
            </a:r>
          </a:p>
        </p:txBody>
      </p:sp>
      <p:sp>
        <p:nvSpPr>
          <p:cNvPr id="4" name="Slide Number Placeholder 3">
            <a:extLst>
              <a:ext uri="{FF2B5EF4-FFF2-40B4-BE49-F238E27FC236}">
                <a16:creationId xmlns:a16="http://schemas.microsoft.com/office/drawing/2014/main" id="{290CB696-F10D-8F4F-88ED-41C1CCFB25DD}"/>
              </a:ext>
            </a:extLst>
          </p:cNvPr>
          <p:cNvSpPr>
            <a:spLocks noGrp="1"/>
          </p:cNvSpPr>
          <p:nvPr>
            <p:ph type="sldNum" sz="quarter" idx="4"/>
          </p:nvPr>
        </p:nvSpPr>
        <p:spPr/>
        <p:txBody>
          <a:bodyPr/>
          <a:lstStyle/>
          <a:p>
            <a:r>
              <a:rPr lang="en-US">
                <a:latin typeface="Gotham Rounded Book" pitchFamily="2" charset="0"/>
              </a:rPr>
              <a:t>| </a:t>
            </a:r>
            <a:fld id="{2C8F94F2-79B1-4F8D-B2F0-3428BA660B51}" type="slidenum">
              <a:rPr lang="en-US" smtClean="0">
                <a:latin typeface="Gotham Rounded Book" pitchFamily="2" charset="0"/>
              </a:rPr>
              <a:pPr/>
              <a:t>12</a:t>
            </a:fld>
            <a:endParaRPr lang="en-US" dirty="0">
              <a:latin typeface="Gotham Rounded Book" pitchFamily="2" charset="0"/>
            </a:endParaRPr>
          </a:p>
        </p:txBody>
      </p:sp>
      <p:grpSp>
        <p:nvGrpSpPr>
          <p:cNvPr id="5" name="Group 4">
            <a:extLst>
              <a:ext uri="{FF2B5EF4-FFF2-40B4-BE49-F238E27FC236}">
                <a16:creationId xmlns:a16="http://schemas.microsoft.com/office/drawing/2014/main" id="{4D49B6C3-56A2-9848-BB58-F90EBA45F761}"/>
              </a:ext>
            </a:extLst>
          </p:cNvPr>
          <p:cNvGrpSpPr/>
          <p:nvPr/>
        </p:nvGrpSpPr>
        <p:grpSpPr>
          <a:xfrm>
            <a:off x="609600" y="3257549"/>
            <a:ext cx="5795813" cy="1973821"/>
            <a:chOff x="935187" y="3166565"/>
            <a:chExt cx="9181645" cy="3099856"/>
          </a:xfrm>
        </p:grpSpPr>
        <p:grpSp>
          <p:nvGrpSpPr>
            <p:cNvPr id="41" name="Group 40">
              <a:extLst>
                <a:ext uri="{FF2B5EF4-FFF2-40B4-BE49-F238E27FC236}">
                  <a16:creationId xmlns:a16="http://schemas.microsoft.com/office/drawing/2014/main" id="{9BE2EBFA-8519-454A-B3C9-C3D736A17B73}"/>
                </a:ext>
              </a:extLst>
            </p:cNvPr>
            <p:cNvGrpSpPr/>
            <p:nvPr/>
          </p:nvGrpSpPr>
          <p:grpSpPr>
            <a:xfrm>
              <a:off x="935187" y="3166565"/>
              <a:ext cx="4556911" cy="3039816"/>
              <a:chOff x="208182" y="1790757"/>
              <a:chExt cx="4556911" cy="3039816"/>
            </a:xfrm>
          </p:grpSpPr>
          <p:sp>
            <p:nvSpPr>
              <p:cNvPr id="42" name="Freeform 212">
                <a:extLst>
                  <a:ext uri="{FF2B5EF4-FFF2-40B4-BE49-F238E27FC236}">
                    <a16:creationId xmlns:a16="http://schemas.microsoft.com/office/drawing/2014/main" id="{3359519B-25C4-4C5E-B153-AA1E3141DF56}"/>
                  </a:ext>
                </a:extLst>
              </p:cNvPr>
              <p:cNvSpPr>
                <a:spLocks/>
              </p:cNvSpPr>
              <p:nvPr/>
            </p:nvSpPr>
            <p:spPr bwMode="auto">
              <a:xfrm flipH="1">
                <a:off x="208182" y="1790757"/>
                <a:ext cx="4556911" cy="3039816"/>
              </a:xfrm>
              <a:custGeom>
                <a:avLst/>
                <a:gdLst>
                  <a:gd name="T0" fmla="*/ 999 w 1812"/>
                  <a:gd name="T1" fmla="*/ 0 h 1208"/>
                  <a:gd name="T2" fmla="*/ 583 w 1812"/>
                  <a:gd name="T3" fmla="*/ 251 h 1208"/>
                  <a:gd name="T4" fmla="*/ 495 w 1812"/>
                  <a:gd name="T5" fmla="*/ 220 h 1208"/>
                  <a:gd name="T6" fmla="*/ 336 w 1812"/>
                  <a:gd name="T7" fmla="*/ 406 h 1208"/>
                  <a:gd name="T8" fmla="*/ 339 w 1812"/>
                  <a:gd name="T9" fmla="*/ 440 h 1208"/>
                  <a:gd name="T10" fmla="*/ 327 w 1812"/>
                  <a:gd name="T11" fmla="*/ 439 h 1208"/>
                  <a:gd name="T12" fmla="*/ 0 w 1812"/>
                  <a:gd name="T13" fmla="*/ 824 h 1208"/>
                  <a:gd name="T14" fmla="*/ 327 w 1812"/>
                  <a:gd name="T15" fmla="*/ 1208 h 1208"/>
                  <a:gd name="T16" fmla="*/ 1485 w 1812"/>
                  <a:gd name="T17" fmla="*/ 1208 h 1208"/>
                  <a:gd name="T18" fmla="*/ 1812 w 1812"/>
                  <a:gd name="T19" fmla="*/ 824 h 1208"/>
                  <a:gd name="T20" fmla="*/ 1494 w 1812"/>
                  <a:gd name="T21" fmla="*/ 440 h 1208"/>
                  <a:gd name="T22" fmla="*/ 999 w 1812"/>
                  <a:gd name="T23"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2" h="1208">
                    <a:moveTo>
                      <a:pt x="999" y="0"/>
                    </a:moveTo>
                    <a:cubicBezTo>
                      <a:pt x="828" y="0"/>
                      <a:pt x="676" y="99"/>
                      <a:pt x="583" y="251"/>
                    </a:cubicBezTo>
                    <a:cubicBezTo>
                      <a:pt x="557" y="231"/>
                      <a:pt x="527" y="220"/>
                      <a:pt x="495" y="220"/>
                    </a:cubicBezTo>
                    <a:cubicBezTo>
                      <a:pt x="407" y="220"/>
                      <a:pt x="336" y="303"/>
                      <a:pt x="336" y="406"/>
                    </a:cubicBezTo>
                    <a:cubicBezTo>
                      <a:pt x="336" y="418"/>
                      <a:pt x="337" y="429"/>
                      <a:pt x="339" y="440"/>
                    </a:cubicBezTo>
                    <a:cubicBezTo>
                      <a:pt x="335" y="440"/>
                      <a:pt x="331" y="439"/>
                      <a:pt x="327" y="439"/>
                    </a:cubicBezTo>
                    <a:cubicBezTo>
                      <a:pt x="146" y="439"/>
                      <a:pt x="0" y="611"/>
                      <a:pt x="0" y="824"/>
                    </a:cubicBezTo>
                    <a:cubicBezTo>
                      <a:pt x="0" y="1036"/>
                      <a:pt x="146" y="1208"/>
                      <a:pt x="327" y="1208"/>
                    </a:cubicBezTo>
                    <a:cubicBezTo>
                      <a:pt x="1485" y="1208"/>
                      <a:pt x="1485" y="1208"/>
                      <a:pt x="1485" y="1208"/>
                    </a:cubicBezTo>
                    <a:cubicBezTo>
                      <a:pt x="1666" y="1208"/>
                      <a:pt x="1812" y="1036"/>
                      <a:pt x="1812" y="824"/>
                    </a:cubicBezTo>
                    <a:cubicBezTo>
                      <a:pt x="1812" y="615"/>
                      <a:pt x="1670" y="445"/>
                      <a:pt x="1494" y="440"/>
                    </a:cubicBezTo>
                    <a:cubicBezTo>
                      <a:pt x="1433" y="186"/>
                      <a:pt x="1235" y="0"/>
                      <a:pt x="999" y="0"/>
                    </a:cubicBezTo>
                  </a:path>
                </a:pathLst>
              </a:custGeom>
              <a:solidFill>
                <a:srgbClr val="ACBFDC"/>
              </a:solidFill>
              <a:ln w="38100">
                <a:solidFill>
                  <a:srgbClr val="064EA2"/>
                </a:solidFill>
              </a:ln>
            </p:spPr>
            <p:txBody>
              <a:bodyPr vert="horz" wrap="square" lIns="91440" tIns="45720" rIns="91440" bIns="45720" numCol="1" anchor="t" anchorCtr="0" compatLnSpc="1">
                <a:prstTxWarp prst="textNoShape">
                  <a:avLst/>
                </a:prstTxWarp>
              </a:bodyPr>
              <a:lstStyle/>
              <a:p>
                <a:pPr defTabSz="544174" fontAlgn="base">
                  <a:spcBef>
                    <a:spcPct val="0"/>
                  </a:spcBef>
                  <a:spcAft>
                    <a:spcPct val="0"/>
                  </a:spcAft>
                </a:pPr>
                <a:endParaRPr lang="en-US" sz="2400">
                  <a:solidFill>
                    <a:prstClr val="black"/>
                  </a:solidFill>
                  <a:latin typeface="Arial" charset="0"/>
                  <a:ea typeface="ＭＳ Ｐゴシック" charset="-128"/>
                </a:endParaRPr>
              </a:p>
            </p:txBody>
          </p:sp>
          <p:pic>
            <p:nvPicPr>
              <p:cNvPr id="43" name="Picture 42">
                <a:extLst>
                  <a:ext uri="{FF2B5EF4-FFF2-40B4-BE49-F238E27FC236}">
                    <a16:creationId xmlns:a16="http://schemas.microsoft.com/office/drawing/2014/main" id="{DDCAADC2-9F31-47A9-AEC1-79F1C28602B5}"/>
                  </a:ext>
                </a:extLst>
              </p:cNvPr>
              <p:cNvPicPr>
                <a:picLocks noChangeAspect="1"/>
              </p:cNvPicPr>
              <p:nvPr/>
            </p:nvPicPr>
            <p:blipFill>
              <a:blip r:embed="rId3"/>
              <a:stretch>
                <a:fillRect/>
              </a:stretch>
            </p:blipFill>
            <p:spPr>
              <a:xfrm>
                <a:off x="380494" y="1898285"/>
                <a:ext cx="2177258" cy="2800649"/>
              </a:xfrm>
              <a:prstGeom prst="rect">
                <a:avLst/>
              </a:prstGeom>
            </p:spPr>
          </p:pic>
        </p:grpSp>
        <p:grpSp>
          <p:nvGrpSpPr>
            <p:cNvPr id="30" name="Group 29">
              <a:extLst>
                <a:ext uri="{FF2B5EF4-FFF2-40B4-BE49-F238E27FC236}">
                  <a16:creationId xmlns:a16="http://schemas.microsoft.com/office/drawing/2014/main" id="{43740CF0-C61B-41B5-A3CD-F7498521185A}"/>
                </a:ext>
              </a:extLst>
            </p:cNvPr>
            <p:cNvGrpSpPr/>
            <p:nvPr/>
          </p:nvGrpSpPr>
          <p:grpSpPr>
            <a:xfrm>
              <a:off x="5559921" y="3178621"/>
              <a:ext cx="4556911" cy="3039816"/>
              <a:chOff x="7310279" y="1790757"/>
              <a:chExt cx="4556911" cy="3039816"/>
            </a:xfrm>
          </p:grpSpPr>
          <p:sp>
            <p:nvSpPr>
              <p:cNvPr id="39" name="Freeform 212">
                <a:extLst>
                  <a:ext uri="{FF2B5EF4-FFF2-40B4-BE49-F238E27FC236}">
                    <a16:creationId xmlns:a16="http://schemas.microsoft.com/office/drawing/2014/main" id="{5310F6FD-06B1-4F92-B315-AF9D173E4692}"/>
                  </a:ext>
                </a:extLst>
              </p:cNvPr>
              <p:cNvSpPr>
                <a:spLocks/>
              </p:cNvSpPr>
              <p:nvPr/>
            </p:nvSpPr>
            <p:spPr bwMode="auto">
              <a:xfrm>
                <a:off x="7310279" y="1790757"/>
                <a:ext cx="4556911" cy="3039816"/>
              </a:xfrm>
              <a:custGeom>
                <a:avLst/>
                <a:gdLst>
                  <a:gd name="T0" fmla="*/ 999 w 1812"/>
                  <a:gd name="T1" fmla="*/ 0 h 1208"/>
                  <a:gd name="T2" fmla="*/ 583 w 1812"/>
                  <a:gd name="T3" fmla="*/ 251 h 1208"/>
                  <a:gd name="T4" fmla="*/ 495 w 1812"/>
                  <a:gd name="T5" fmla="*/ 220 h 1208"/>
                  <a:gd name="T6" fmla="*/ 336 w 1812"/>
                  <a:gd name="T7" fmla="*/ 406 h 1208"/>
                  <a:gd name="T8" fmla="*/ 339 w 1812"/>
                  <a:gd name="T9" fmla="*/ 440 h 1208"/>
                  <a:gd name="T10" fmla="*/ 327 w 1812"/>
                  <a:gd name="T11" fmla="*/ 439 h 1208"/>
                  <a:gd name="T12" fmla="*/ 0 w 1812"/>
                  <a:gd name="T13" fmla="*/ 824 h 1208"/>
                  <a:gd name="T14" fmla="*/ 327 w 1812"/>
                  <a:gd name="T15" fmla="*/ 1208 h 1208"/>
                  <a:gd name="T16" fmla="*/ 1485 w 1812"/>
                  <a:gd name="T17" fmla="*/ 1208 h 1208"/>
                  <a:gd name="T18" fmla="*/ 1812 w 1812"/>
                  <a:gd name="T19" fmla="*/ 824 h 1208"/>
                  <a:gd name="T20" fmla="*/ 1494 w 1812"/>
                  <a:gd name="T21" fmla="*/ 440 h 1208"/>
                  <a:gd name="T22" fmla="*/ 999 w 1812"/>
                  <a:gd name="T23"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2" h="1208">
                    <a:moveTo>
                      <a:pt x="999" y="0"/>
                    </a:moveTo>
                    <a:cubicBezTo>
                      <a:pt x="828" y="0"/>
                      <a:pt x="676" y="99"/>
                      <a:pt x="583" y="251"/>
                    </a:cubicBezTo>
                    <a:cubicBezTo>
                      <a:pt x="557" y="231"/>
                      <a:pt x="527" y="220"/>
                      <a:pt x="495" y="220"/>
                    </a:cubicBezTo>
                    <a:cubicBezTo>
                      <a:pt x="407" y="220"/>
                      <a:pt x="336" y="303"/>
                      <a:pt x="336" y="406"/>
                    </a:cubicBezTo>
                    <a:cubicBezTo>
                      <a:pt x="336" y="418"/>
                      <a:pt x="337" y="429"/>
                      <a:pt x="339" y="440"/>
                    </a:cubicBezTo>
                    <a:cubicBezTo>
                      <a:pt x="335" y="440"/>
                      <a:pt x="331" y="439"/>
                      <a:pt x="327" y="439"/>
                    </a:cubicBezTo>
                    <a:cubicBezTo>
                      <a:pt x="146" y="439"/>
                      <a:pt x="0" y="611"/>
                      <a:pt x="0" y="824"/>
                    </a:cubicBezTo>
                    <a:cubicBezTo>
                      <a:pt x="0" y="1036"/>
                      <a:pt x="146" y="1208"/>
                      <a:pt x="327" y="1208"/>
                    </a:cubicBezTo>
                    <a:cubicBezTo>
                      <a:pt x="1485" y="1208"/>
                      <a:pt x="1485" y="1208"/>
                      <a:pt x="1485" y="1208"/>
                    </a:cubicBezTo>
                    <a:cubicBezTo>
                      <a:pt x="1666" y="1208"/>
                      <a:pt x="1812" y="1036"/>
                      <a:pt x="1812" y="824"/>
                    </a:cubicBezTo>
                    <a:cubicBezTo>
                      <a:pt x="1812" y="615"/>
                      <a:pt x="1670" y="445"/>
                      <a:pt x="1494" y="440"/>
                    </a:cubicBezTo>
                    <a:cubicBezTo>
                      <a:pt x="1433" y="186"/>
                      <a:pt x="1235" y="0"/>
                      <a:pt x="999" y="0"/>
                    </a:cubicBezTo>
                  </a:path>
                </a:pathLst>
              </a:custGeom>
              <a:solidFill>
                <a:srgbClr val="B0D237">
                  <a:alpha val="60000"/>
                </a:srgbClr>
              </a:solidFill>
              <a:ln w="38100">
                <a:solidFill>
                  <a:srgbClr val="B0D136"/>
                </a:solidFill>
              </a:ln>
            </p:spPr>
            <p:txBody>
              <a:bodyPr vert="horz" wrap="square" lIns="91440" tIns="45720" rIns="91440" bIns="45720" numCol="1" anchor="t" anchorCtr="0" compatLnSpc="1">
                <a:prstTxWarp prst="textNoShape">
                  <a:avLst/>
                </a:prstTxWarp>
              </a:bodyPr>
              <a:lstStyle/>
              <a:p>
                <a:pPr defTabSz="544174" fontAlgn="base">
                  <a:spcBef>
                    <a:spcPct val="0"/>
                  </a:spcBef>
                  <a:spcAft>
                    <a:spcPct val="0"/>
                  </a:spcAft>
                </a:pPr>
                <a:endParaRPr lang="en-US" sz="2400">
                  <a:solidFill>
                    <a:prstClr val="black"/>
                  </a:solidFill>
                  <a:latin typeface="+mj-lt"/>
                  <a:ea typeface="ＭＳ Ｐゴシック" charset="-128"/>
                </a:endParaRPr>
              </a:p>
            </p:txBody>
          </p:sp>
          <p:pic>
            <p:nvPicPr>
              <p:cNvPr id="40" name="Picture 39">
                <a:extLst>
                  <a:ext uri="{FF2B5EF4-FFF2-40B4-BE49-F238E27FC236}">
                    <a16:creationId xmlns:a16="http://schemas.microsoft.com/office/drawing/2014/main" id="{7C930A06-4955-4F45-97E4-66B41456B860}"/>
                  </a:ext>
                </a:extLst>
              </p:cNvPr>
              <p:cNvPicPr>
                <a:picLocks noChangeAspect="1"/>
              </p:cNvPicPr>
              <p:nvPr/>
            </p:nvPicPr>
            <p:blipFill>
              <a:blip r:embed="rId3"/>
              <a:stretch>
                <a:fillRect/>
              </a:stretch>
            </p:blipFill>
            <p:spPr>
              <a:xfrm flipH="1">
                <a:off x="9557951" y="1898285"/>
                <a:ext cx="2177258" cy="2800649"/>
              </a:xfrm>
              <a:prstGeom prst="rect">
                <a:avLst/>
              </a:prstGeom>
            </p:spPr>
          </p:pic>
        </p:grpSp>
        <p:sp>
          <p:nvSpPr>
            <p:cNvPr id="103" name="Rectangle: Rounded Corners 47">
              <a:extLst>
                <a:ext uri="{FF2B5EF4-FFF2-40B4-BE49-F238E27FC236}">
                  <a16:creationId xmlns:a16="http://schemas.microsoft.com/office/drawing/2014/main" id="{F6D644F1-6B66-BA4D-8EB6-A6E925B082C6}"/>
                </a:ext>
              </a:extLst>
            </p:cNvPr>
            <p:cNvSpPr/>
            <p:nvPr/>
          </p:nvSpPr>
          <p:spPr>
            <a:xfrm>
              <a:off x="2207149" y="5361601"/>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7463" algn="ctr"/>
              <a:r>
                <a:rPr lang="en-US" sz="1400" b="1" dirty="0">
                  <a:solidFill>
                    <a:schemeClr val="bg1"/>
                  </a:solidFill>
                </a:rPr>
                <a:t>Elasticity</a:t>
              </a:r>
            </a:p>
          </p:txBody>
        </p:sp>
        <p:sp>
          <p:nvSpPr>
            <p:cNvPr id="104" name="Rectangle: Rounded Corners 47">
              <a:extLst>
                <a:ext uri="{FF2B5EF4-FFF2-40B4-BE49-F238E27FC236}">
                  <a16:creationId xmlns:a16="http://schemas.microsoft.com/office/drawing/2014/main" id="{CBBD2B66-0A46-9045-BCC9-7EA33198A115}"/>
                </a:ext>
              </a:extLst>
            </p:cNvPr>
            <p:cNvSpPr/>
            <p:nvPr/>
          </p:nvSpPr>
          <p:spPr>
            <a:xfrm>
              <a:off x="2207149" y="4812236"/>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sp>
          <p:nvSpPr>
            <p:cNvPr id="105" name="Rectangle: Rounded Corners 47">
              <a:extLst>
                <a:ext uri="{FF2B5EF4-FFF2-40B4-BE49-F238E27FC236}">
                  <a16:creationId xmlns:a16="http://schemas.microsoft.com/office/drawing/2014/main" id="{2C5D5551-FDB5-B140-96E5-E8156AC0CE69}"/>
                </a:ext>
              </a:extLst>
            </p:cNvPr>
            <p:cNvSpPr/>
            <p:nvPr/>
          </p:nvSpPr>
          <p:spPr>
            <a:xfrm>
              <a:off x="2207149" y="4245946"/>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grpSp>
          <p:nvGrpSpPr>
            <p:cNvPr id="107" name="Group 106">
              <a:extLst>
                <a:ext uri="{FF2B5EF4-FFF2-40B4-BE49-F238E27FC236}">
                  <a16:creationId xmlns:a16="http://schemas.microsoft.com/office/drawing/2014/main" id="{A09B90C7-C8AE-EC43-B9E0-2E59E3A16971}"/>
                </a:ext>
              </a:extLst>
            </p:cNvPr>
            <p:cNvGrpSpPr/>
            <p:nvPr/>
          </p:nvGrpSpPr>
          <p:grpSpPr>
            <a:xfrm>
              <a:off x="1572907" y="5868595"/>
              <a:ext cx="8543925" cy="397826"/>
              <a:chOff x="3201600" y="4915668"/>
              <a:chExt cx="5788800" cy="1007299"/>
            </a:xfrm>
          </p:grpSpPr>
          <p:sp>
            <p:nvSpPr>
              <p:cNvPr id="108" name="Rectangle: Rounded Corners 47">
                <a:extLst>
                  <a:ext uri="{FF2B5EF4-FFF2-40B4-BE49-F238E27FC236}">
                    <a16:creationId xmlns:a16="http://schemas.microsoft.com/office/drawing/2014/main" id="{3567CA75-D9A1-4B4D-902D-F99FFD089A11}"/>
                  </a:ext>
                </a:extLst>
              </p:cNvPr>
              <p:cNvSpPr/>
              <p:nvPr/>
            </p:nvSpPr>
            <p:spPr>
              <a:xfrm>
                <a:off x="3201600" y="4915668"/>
                <a:ext cx="5788800" cy="1007299"/>
              </a:xfrm>
              <a:prstGeom prst="roundRect">
                <a:avLst>
                  <a:gd name="adj" fmla="val 0"/>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174" fontAlgn="base">
                  <a:spcBef>
                    <a:spcPct val="0"/>
                  </a:spcBef>
                  <a:spcAft>
                    <a:spcPct val="0"/>
                  </a:spcAft>
                </a:pPr>
                <a:endParaRPr lang="en-US" sz="1600">
                  <a:solidFill>
                    <a:prstClr val="white"/>
                  </a:solidFill>
                  <a:latin typeface="Gotham Rounded Medium" panose="02000000000000000000" pitchFamily="2" charset="0"/>
                </a:endParaRPr>
              </a:p>
            </p:txBody>
          </p:sp>
          <p:sp>
            <p:nvSpPr>
              <p:cNvPr id="109" name="Freeform 49">
                <a:extLst>
                  <a:ext uri="{FF2B5EF4-FFF2-40B4-BE49-F238E27FC236}">
                    <a16:creationId xmlns:a16="http://schemas.microsoft.com/office/drawing/2014/main" id="{7D482E88-7B20-7A40-A790-830236C86435}"/>
                  </a:ext>
                </a:extLst>
              </p:cNvPr>
              <p:cNvSpPr/>
              <p:nvPr/>
            </p:nvSpPr>
            <p:spPr>
              <a:xfrm rot="10800000" flipV="1">
                <a:off x="3479942" y="4952550"/>
                <a:ext cx="5232115" cy="933535"/>
              </a:xfrm>
              <a:custGeom>
                <a:avLst/>
                <a:gdLst>
                  <a:gd name="connsiteX0" fmla="*/ 0 w 2058252"/>
                  <a:gd name="connsiteY0" fmla="*/ 0 h 658640"/>
                  <a:gd name="connsiteX1" fmla="*/ 2058252 w 2058252"/>
                  <a:gd name="connsiteY1" fmla="*/ 0 h 658640"/>
                  <a:gd name="connsiteX2" fmla="*/ 2058252 w 2058252"/>
                  <a:gd name="connsiteY2" fmla="*/ 658640 h 658640"/>
                  <a:gd name="connsiteX3" fmla="*/ 0 w 2058252"/>
                  <a:gd name="connsiteY3" fmla="*/ 658640 h 658640"/>
                  <a:gd name="connsiteX4" fmla="*/ 0 w 2058252"/>
                  <a:gd name="connsiteY4" fmla="*/ 0 h 65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252" h="658640">
                    <a:moveTo>
                      <a:pt x="0" y="0"/>
                    </a:moveTo>
                    <a:lnTo>
                      <a:pt x="2058252" y="0"/>
                    </a:lnTo>
                    <a:lnTo>
                      <a:pt x="2058252" y="658640"/>
                    </a:lnTo>
                    <a:lnTo>
                      <a:pt x="0" y="658640"/>
                    </a:lnTo>
                    <a:lnTo>
                      <a:pt x="0" y="0"/>
                    </a:lnTo>
                    <a:close/>
                  </a:path>
                </a:pathLst>
              </a:custGeom>
              <a:noFill/>
              <a:ln>
                <a:noFill/>
              </a:ln>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19" tIns="6519" rIns="6519" bIns="6519" numCol="1" spcCol="1270" anchor="ctr" anchorCtr="0">
                <a:spAutoFit/>
              </a:bodyPr>
              <a:lstStyle/>
              <a:p>
                <a:pPr algn="ctr" defTabSz="456375" fontAlgn="base">
                  <a:lnSpc>
                    <a:spcPct val="90000"/>
                  </a:lnSpc>
                  <a:spcBef>
                    <a:spcPct val="0"/>
                  </a:spcBef>
                  <a:spcAft>
                    <a:spcPct val="35000"/>
                  </a:spcAft>
                </a:pPr>
                <a:r>
                  <a:rPr lang="en-US" sz="1600" spc="140" dirty="0">
                    <a:solidFill>
                      <a:prstClr val="white"/>
                    </a:solidFill>
                    <a:cs typeface="Gotham Medium" pitchFamily="2" charset="0"/>
                  </a:rPr>
                  <a:t>Hybrid-Multi Cloud Platform</a:t>
                </a:r>
              </a:p>
            </p:txBody>
          </p:sp>
        </p:grpSp>
      </p:grpSp>
      <p:sp>
        <p:nvSpPr>
          <p:cNvPr id="7" name="TextBox 6">
            <a:extLst>
              <a:ext uri="{FF2B5EF4-FFF2-40B4-BE49-F238E27FC236}">
                <a16:creationId xmlns:a16="http://schemas.microsoft.com/office/drawing/2014/main" id="{CCEAC7A8-4B06-0C42-9B32-616ADE3D171C}"/>
              </a:ext>
            </a:extLst>
          </p:cNvPr>
          <p:cNvSpPr txBox="1"/>
          <p:nvPr/>
        </p:nvSpPr>
        <p:spPr>
          <a:xfrm>
            <a:off x="7470952" y="3073388"/>
            <a:ext cx="4002678"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Use Cloud as a target for replication and disaster recovery with no installation</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Geographical policy based DRs</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Choose what you want to protect</a:t>
            </a:r>
          </a:p>
        </p:txBody>
      </p:sp>
      <p:sp>
        <p:nvSpPr>
          <p:cNvPr id="3" name="Rectangle 2">
            <a:extLst>
              <a:ext uri="{FF2B5EF4-FFF2-40B4-BE49-F238E27FC236}">
                <a16:creationId xmlns:a16="http://schemas.microsoft.com/office/drawing/2014/main" id="{C0D2AEAF-F8D9-A842-B87D-E51D17E28A80}"/>
              </a:ext>
            </a:extLst>
          </p:cNvPr>
          <p:cNvSpPr/>
          <p:nvPr/>
        </p:nvSpPr>
        <p:spPr>
          <a:xfrm>
            <a:off x="2829397" y="4287622"/>
            <a:ext cx="1393651" cy="307777"/>
          </a:xfrm>
          <a:prstGeom prst="rect">
            <a:avLst/>
          </a:prstGeom>
        </p:spPr>
        <p:txBody>
          <a:bodyPr wrap="none">
            <a:spAutoFit/>
          </a:bodyPr>
          <a:lstStyle/>
          <a:p>
            <a:pPr marL="17463" algn="ctr"/>
            <a:r>
              <a:rPr lang="en-US" sz="1400" b="1" dirty="0">
                <a:solidFill>
                  <a:schemeClr val="bg1"/>
                </a:solidFill>
              </a:rPr>
              <a:t>Lift and Shift</a:t>
            </a:r>
          </a:p>
        </p:txBody>
      </p:sp>
      <p:sp>
        <p:nvSpPr>
          <p:cNvPr id="20" name="Rectangle 19">
            <a:extLst>
              <a:ext uri="{FF2B5EF4-FFF2-40B4-BE49-F238E27FC236}">
                <a16:creationId xmlns:a16="http://schemas.microsoft.com/office/drawing/2014/main" id="{E10D2965-7A2C-3342-BEFD-C5E6B4E138CE}"/>
              </a:ext>
            </a:extLst>
          </p:cNvPr>
          <p:cNvSpPr/>
          <p:nvPr/>
        </p:nvSpPr>
        <p:spPr>
          <a:xfrm>
            <a:off x="2301259" y="3917643"/>
            <a:ext cx="2480487" cy="307777"/>
          </a:xfrm>
          <a:prstGeom prst="rect">
            <a:avLst/>
          </a:prstGeom>
        </p:spPr>
        <p:txBody>
          <a:bodyPr wrap="none">
            <a:spAutoFit/>
          </a:bodyPr>
          <a:lstStyle/>
          <a:p>
            <a:pPr marL="17463" algn="ctr"/>
            <a:r>
              <a:rPr lang="en-US" sz="1400" b="1" dirty="0">
                <a:solidFill>
                  <a:schemeClr val="bg1"/>
                </a:solidFill>
              </a:rPr>
              <a:t>Cloud-Native Integration</a:t>
            </a:r>
          </a:p>
        </p:txBody>
      </p:sp>
      <p:sp>
        <p:nvSpPr>
          <p:cNvPr id="21" name="Rectangle: Rounded Corners 47">
            <a:extLst>
              <a:ext uri="{FF2B5EF4-FFF2-40B4-BE49-F238E27FC236}">
                <a16:creationId xmlns:a16="http://schemas.microsoft.com/office/drawing/2014/main" id="{7752D0F8-5B8F-7344-B964-23A2DC168E84}"/>
              </a:ext>
            </a:extLst>
          </p:cNvPr>
          <p:cNvSpPr/>
          <p:nvPr/>
        </p:nvSpPr>
        <p:spPr>
          <a:xfrm>
            <a:off x="1397849" y="3557061"/>
            <a:ext cx="4227418" cy="273346"/>
          </a:xfrm>
          <a:prstGeom prst="roundRect">
            <a:avLst>
              <a:gd name="adj" fmla="val 0"/>
            </a:avLst>
          </a:prstGeom>
          <a:solidFill>
            <a:schemeClr val="bg2"/>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r>
              <a:rPr lang="en-US" sz="1400" b="1" dirty="0">
                <a:solidFill>
                  <a:schemeClr val="bg1"/>
                </a:solidFill>
              </a:rPr>
              <a:t>Reliability</a:t>
            </a:r>
          </a:p>
        </p:txBody>
      </p:sp>
      <p:sp>
        <p:nvSpPr>
          <p:cNvPr id="22" name="Rectangle: Rounded Corners 47">
            <a:extLst>
              <a:ext uri="{FF2B5EF4-FFF2-40B4-BE49-F238E27FC236}">
                <a16:creationId xmlns:a16="http://schemas.microsoft.com/office/drawing/2014/main" id="{D717133D-FC6A-0F4A-82FC-24050BC929DB}"/>
              </a:ext>
            </a:extLst>
          </p:cNvPr>
          <p:cNvSpPr/>
          <p:nvPr/>
        </p:nvSpPr>
        <p:spPr>
          <a:xfrm>
            <a:off x="1405555" y="3206058"/>
            <a:ext cx="4227418" cy="273346"/>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spTree>
    <p:extLst>
      <p:ext uri="{BB962C8B-B14F-4D97-AF65-F5344CB8AC3E}">
        <p14:creationId xmlns:p14="http://schemas.microsoft.com/office/powerpoint/2010/main" val="159212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D956-1E2F-0047-B133-F0B00FF33E2B}"/>
              </a:ext>
            </a:extLst>
          </p:cNvPr>
          <p:cNvSpPr>
            <a:spLocks noGrp="1"/>
          </p:cNvSpPr>
          <p:nvPr>
            <p:ph type="title"/>
          </p:nvPr>
        </p:nvSpPr>
        <p:spPr>
          <a:xfrm>
            <a:off x="609600" y="387148"/>
            <a:ext cx="10698480" cy="1231106"/>
          </a:xfrm>
        </p:spPr>
        <p:txBody>
          <a:bodyPr/>
          <a:lstStyle/>
          <a:p>
            <a:r>
              <a:rPr lang="en-US" dirty="0"/>
              <a:t>Use Case 5 – Unified Management Plane and Cost Governance</a:t>
            </a:r>
          </a:p>
        </p:txBody>
      </p:sp>
      <p:sp>
        <p:nvSpPr>
          <p:cNvPr id="4" name="Slide Number Placeholder 3">
            <a:extLst>
              <a:ext uri="{FF2B5EF4-FFF2-40B4-BE49-F238E27FC236}">
                <a16:creationId xmlns:a16="http://schemas.microsoft.com/office/drawing/2014/main" id="{290CB696-F10D-8F4F-88ED-41C1CCFB25DD}"/>
              </a:ext>
            </a:extLst>
          </p:cNvPr>
          <p:cNvSpPr>
            <a:spLocks noGrp="1"/>
          </p:cNvSpPr>
          <p:nvPr>
            <p:ph type="sldNum" sz="quarter" idx="4"/>
          </p:nvPr>
        </p:nvSpPr>
        <p:spPr/>
        <p:txBody>
          <a:bodyPr/>
          <a:lstStyle/>
          <a:p>
            <a:r>
              <a:rPr lang="en-US">
                <a:latin typeface="Gotham Rounded Book" pitchFamily="2" charset="0"/>
              </a:rPr>
              <a:t>| </a:t>
            </a:r>
            <a:fld id="{2C8F94F2-79B1-4F8D-B2F0-3428BA660B51}" type="slidenum">
              <a:rPr lang="en-US" smtClean="0">
                <a:latin typeface="Gotham Rounded Book" pitchFamily="2" charset="0"/>
              </a:rPr>
              <a:pPr/>
              <a:t>13</a:t>
            </a:fld>
            <a:endParaRPr lang="en-US" dirty="0">
              <a:latin typeface="Gotham Rounded Book" pitchFamily="2" charset="0"/>
            </a:endParaRPr>
          </a:p>
        </p:txBody>
      </p:sp>
      <p:grpSp>
        <p:nvGrpSpPr>
          <p:cNvPr id="5" name="Group 4">
            <a:extLst>
              <a:ext uri="{FF2B5EF4-FFF2-40B4-BE49-F238E27FC236}">
                <a16:creationId xmlns:a16="http://schemas.microsoft.com/office/drawing/2014/main" id="{4D49B6C3-56A2-9848-BB58-F90EBA45F761}"/>
              </a:ext>
            </a:extLst>
          </p:cNvPr>
          <p:cNvGrpSpPr/>
          <p:nvPr/>
        </p:nvGrpSpPr>
        <p:grpSpPr>
          <a:xfrm>
            <a:off x="609600" y="3257549"/>
            <a:ext cx="5795813" cy="1973821"/>
            <a:chOff x="935187" y="3166565"/>
            <a:chExt cx="9181645" cy="3099856"/>
          </a:xfrm>
        </p:grpSpPr>
        <p:grpSp>
          <p:nvGrpSpPr>
            <p:cNvPr id="41" name="Group 40">
              <a:extLst>
                <a:ext uri="{FF2B5EF4-FFF2-40B4-BE49-F238E27FC236}">
                  <a16:creationId xmlns:a16="http://schemas.microsoft.com/office/drawing/2014/main" id="{9BE2EBFA-8519-454A-B3C9-C3D736A17B73}"/>
                </a:ext>
              </a:extLst>
            </p:cNvPr>
            <p:cNvGrpSpPr/>
            <p:nvPr/>
          </p:nvGrpSpPr>
          <p:grpSpPr>
            <a:xfrm>
              <a:off x="935187" y="3166565"/>
              <a:ext cx="4556911" cy="3039816"/>
              <a:chOff x="208182" y="1790757"/>
              <a:chExt cx="4556911" cy="3039816"/>
            </a:xfrm>
          </p:grpSpPr>
          <p:sp>
            <p:nvSpPr>
              <p:cNvPr id="42" name="Freeform 212">
                <a:extLst>
                  <a:ext uri="{FF2B5EF4-FFF2-40B4-BE49-F238E27FC236}">
                    <a16:creationId xmlns:a16="http://schemas.microsoft.com/office/drawing/2014/main" id="{3359519B-25C4-4C5E-B153-AA1E3141DF56}"/>
                  </a:ext>
                </a:extLst>
              </p:cNvPr>
              <p:cNvSpPr>
                <a:spLocks/>
              </p:cNvSpPr>
              <p:nvPr/>
            </p:nvSpPr>
            <p:spPr bwMode="auto">
              <a:xfrm flipH="1">
                <a:off x="208182" y="1790757"/>
                <a:ext cx="4556911" cy="3039816"/>
              </a:xfrm>
              <a:custGeom>
                <a:avLst/>
                <a:gdLst>
                  <a:gd name="T0" fmla="*/ 999 w 1812"/>
                  <a:gd name="T1" fmla="*/ 0 h 1208"/>
                  <a:gd name="T2" fmla="*/ 583 w 1812"/>
                  <a:gd name="T3" fmla="*/ 251 h 1208"/>
                  <a:gd name="T4" fmla="*/ 495 w 1812"/>
                  <a:gd name="T5" fmla="*/ 220 h 1208"/>
                  <a:gd name="T6" fmla="*/ 336 w 1812"/>
                  <a:gd name="T7" fmla="*/ 406 h 1208"/>
                  <a:gd name="T8" fmla="*/ 339 w 1812"/>
                  <a:gd name="T9" fmla="*/ 440 h 1208"/>
                  <a:gd name="T10" fmla="*/ 327 w 1812"/>
                  <a:gd name="T11" fmla="*/ 439 h 1208"/>
                  <a:gd name="T12" fmla="*/ 0 w 1812"/>
                  <a:gd name="T13" fmla="*/ 824 h 1208"/>
                  <a:gd name="T14" fmla="*/ 327 w 1812"/>
                  <a:gd name="T15" fmla="*/ 1208 h 1208"/>
                  <a:gd name="T16" fmla="*/ 1485 w 1812"/>
                  <a:gd name="T17" fmla="*/ 1208 h 1208"/>
                  <a:gd name="T18" fmla="*/ 1812 w 1812"/>
                  <a:gd name="T19" fmla="*/ 824 h 1208"/>
                  <a:gd name="T20" fmla="*/ 1494 w 1812"/>
                  <a:gd name="T21" fmla="*/ 440 h 1208"/>
                  <a:gd name="T22" fmla="*/ 999 w 1812"/>
                  <a:gd name="T23"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2" h="1208">
                    <a:moveTo>
                      <a:pt x="999" y="0"/>
                    </a:moveTo>
                    <a:cubicBezTo>
                      <a:pt x="828" y="0"/>
                      <a:pt x="676" y="99"/>
                      <a:pt x="583" y="251"/>
                    </a:cubicBezTo>
                    <a:cubicBezTo>
                      <a:pt x="557" y="231"/>
                      <a:pt x="527" y="220"/>
                      <a:pt x="495" y="220"/>
                    </a:cubicBezTo>
                    <a:cubicBezTo>
                      <a:pt x="407" y="220"/>
                      <a:pt x="336" y="303"/>
                      <a:pt x="336" y="406"/>
                    </a:cubicBezTo>
                    <a:cubicBezTo>
                      <a:pt x="336" y="418"/>
                      <a:pt x="337" y="429"/>
                      <a:pt x="339" y="440"/>
                    </a:cubicBezTo>
                    <a:cubicBezTo>
                      <a:pt x="335" y="440"/>
                      <a:pt x="331" y="439"/>
                      <a:pt x="327" y="439"/>
                    </a:cubicBezTo>
                    <a:cubicBezTo>
                      <a:pt x="146" y="439"/>
                      <a:pt x="0" y="611"/>
                      <a:pt x="0" y="824"/>
                    </a:cubicBezTo>
                    <a:cubicBezTo>
                      <a:pt x="0" y="1036"/>
                      <a:pt x="146" y="1208"/>
                      <a:pt x="327" y="1208"/>
                    </a:cubicBezTo>
                    <a:cubicBezTo>
                      <a:pt x="1485" y="1208"/>
                      <a:pt x="1485" y="1208"/>
                      <a:pt x="1485" y="1208"/>
                    </a:cubicBezTo>
                    <a:cubicBezTo>
                      <a:pt x="1666" y="1208"/>
                      <a:pt x="1812" y="1036"/>
                      <a:pt x="1812" y="824"/>
                    </a:cubicBezTo>
                    <a:cubicBezTo>
                      <a:pt x="1812" y="615"/>
                      <a:pt x="1670" y="445"/>
                      <a:pt x="1494" y="440"/>
                    </a:cubicBezTo>
                    <a:cubicBezTo>
                      <a:pt x="1433" y="186"/>
                      <a:pt x="1235" y="0"/>
                      <a:pt x="999" y="0"/>
                    </a:cubicBezTo>
                  </a:path>
                </a:pathLst>
              </a:custGeom>
              <a:solidFill>
                <a:srgbClr val="ACBFDC"/>
              </a:solidFill>
              <a:ln w="38100">
                <a:solidFill>
                  <a:srgbClr val="064EA2"/>
                </a:solidFill>
              </a:ln>
            </p:spPr>
            <p:txBody>
              <a:bodyPr vert="horz" wrap="square" lIns="91440" tIns="45720" rIns="91440" bIns="45720" numCol="1" anchor="t" anchorCtr="0" compatLnSpc="1">
                <a:prstTxWarp prst="textNoShape">
                  <a:avLst/>
                </a:prstTxWarp>
              </a:bodyPr>
              <a:lstStyle/>
              <a:p>
                <a:pPr defTabSz="544174" fontAlgn="base">
                  <a:spcBef>
                    <a:spcPct val="0"/>
                  </a:spcBef>
                  <a:spcAft>
                    <a:spcPct val="0"/>
                  </a:spcAft>
                </a:pPr>
                <a:endParaRPr lang="en-US" sz="2400">
                  <a:solidFill>
                    <a:prstClr val="black"/>
                  </a:solidFill>
                  <a:latin typeface="Arial" charset="0"/>
                  <a:ea typeface="ＭＳ Ｐゴシック" charset="-128"/>
                </a:endParaRPr>
              </a:p>
            </p:txBody>
          </p:sp>
          <p:pic>
            <p:nvPicPr>
              <p:cNvPr id="43" name="Picture 42">
                <a:extLst>
                  <a:ext uri="{FF2B5EF4-FFF2-40B4-BE49-F238E27FC236}">
                    <a16:creationId xmlns:a16="http://schemas.microsoft.com/office/drawing/2014/main" id="{DDCAADC2-9F31-47A9-AEC1-79F1C28602B5}"/>
                  </a:ext>
                </a:extLst>
              </p:cNvPr>
              <p:cNvPicPr>
                <a:picLocks noChangeAspect="1"/>
              </p:cNvPicPr>
              <p:nvPr/>
            </p:nvPicPr>
            <p:blipFill>
              <a:blip r:embed="rId3"/>
              <a:stretch>
                <a:fillRect/>
              </a:stretch>
            </p:blipFill>
            <p:spPr>
              <a:xfrm>
                <a:off x="380494" y="1898285"/>
                <a:ext cx="2177258" cy="2800649"/>
              </a:xfrm>
              <a:prstGeom prst="rect">
                <a:avLst/>
              </a:prstGeom>
            </p:spPr>
          </p:pic>
        </p:grpSp>
        <p:grpSp>
          <p:nvGrpSpPr>
            <p:cNvPr id="30" name="Group 29">
              <a:extLst>
                <a:ext uri="{FF2B5EF4-FFF2-40B4-BE49-F238E27FC236}">
                  <a16:creationId xmlns:a16="http://schemas.microsoft.com/office/drawing/2014/main" id="{43740CF0-C61B-41B5-A3CD-F7498521185A}"/>
                </a:ext>
              </a:extLst>
            </p:cNvPr>
            <p:cNvGrpSpPr/>
            <p:nvPr/>
          </p:nvGrpSpPr>
          <p:grpSpPr>
            <a:xfrm>
              <a:off x="5559921" y="3178621"/>
              <a:ext cx="4556911" cy="3039816"/>
              <a:chOff x="7310279" y="1790757"/>
              <a:chExt cx="4556911" cy="3039816"/>
            </a:xfrm>
          </p:grpSpPr>
          <p:sp>
            <p:nvSpPr>
              <p:cNvPr id="39" name="Freeform 212">
                <a:extLst>
                  <a:ext uri="{FF2B5EF4-FFF2-40B4-BE49-F238E27FC236}">
                    <a16:creationId xmlns:a16="http://schemas.microsoft.com/office/drawing/2014/main" id="{5310F6FD-06B1-4F92-B315-AF9D173E4692}"/>
                  </a:ext>
                </a:extLst>
              </p:cNvPr>
              <p:cNvSpPr>
                <a:spLocks/>
              </p:cNvSpPr>
              <p:nvPr/>
            </p:nvSpPr>
            <p:spPr bwMode="auto">
              <a:xfrm>
                <a:off x="7310279" y="1790757"/>
                <a:ext cx="4556911" cy="3039816"/>
              </a:xfrm>
              <a:custGeom>
                <a:avLst/>
                <a:gdLst>
                  <a:gd name="T0" fmla="*/ 999 w 1812"/>
                  <a:gd name="T1" fmla="*/ 0 h 1208"/>
                  <a:gd name="T2" fmla="*/ 583 w 1812"/>
                  <a:gd name="T3" fmla="*/ 251 h 1208"/>
                  <a:gd name="T4" fmla="*/ 495 w 1812"/>
                  <a:gd name="T5" fmla="*/ 220 h 1208"/>
                  <a:gd name="T6" fmla="*/ 336 w 1812"/>
                  <a:gd name="T7" fmla="*/ 406 h 1208"/>
                  <a:gd name="T8" fmla="*/ 339 w 1812"/>
                  <a:gd name="T9" fmla="*/ 440 h 1208"/>
                  <a:gd name="T10" fmla="*/ 327 w 1812"/>
                  <a:gd name="T11" fmla="*/ 439 h 1208"/>
                  <a:gd name="T12" fmla="*/ 0 w 1812"/>
                  <a:gd name="T13" fmla="*/ 824 h 1208"/>
                  <a:gd name="T14" fmla="*/ 327 w 1812"/>
                  <a:gd name="T15" fmla="*/ 1208 h 1208"/>
                  <a:gd name="T16" fmla="*/ 1485 w 1812"/>
                  <a:gd name="T17" fmla="*/ 1208 h 1208"/>
                  <a:gd name="T18" fmla="*/ 1812 w 1812"/>
                  <a:gd name="T19" fmla="*/ 824 h 1208"/>
                  <a:gd name="T20" fmla="*/ 1494 w 1812"/>
                  <a:gd name="T21" fmla="*/ 440 h 1208"/>
                  <a:gd name="T22" fmla="*/ 999 w 1812"/>
                  <a:gd name="T23"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2" h="1208">
                    <a:moveTo>
                      <a:pt x="999" y="0"/>
                    </a:moveTo>
                    <a:cubicBezTo>
                      <a:pt x="828" y="0"/>
                      <a:pt x="676" y="99"/>
                      <a:pt x="583" y="251"/>
                    </a:cubicBezTo>
                    <a:cubicBezTo>
                      <a:pt x="557" y="231"/>
                      <a:pt x="527" y="220"/>
                      <a:pt x="495" y="220"/>
                    </a:cubicBezTo>
                    <a:cubicBezTo>
                      <a:pt x="407" y="220"/>
                      <a:pt x="336" y="303"/>
                      <a:pt x="336" y="406"/>
                    </a:cubicBezTo>
                    <a:cubicBezTo>
                      <a:pt x="336" y="418"/>
                      <a:pt x="337" y="429"/>
                      <a:pt x="339" y="440"/>
                    </a:cubicBezTo>
                    <a:cubicBezTo>
                      <a:pt x="335" y="440"/>
                      <a:pt x="331" y="439"/>
                      <a:pt x="327" y="439"/>
                    </a:cubicBezTo>
                    <a:cubicBezTo>
                      <a:pt x="146" y="439"/>
                      <a:pt x="0" y="611"/>
                      <a:pt x="0" y="824"/>
                    </a:cubicBezTo>
                    <a:cubicBezTo>
                      <a:pt x="0" y="1036"/>
                      <a:pt x="146" y="1208"/>
                      <a:pt x="327" y="1208"/>
                    </a:cubicBezTo>
                    <a:cubicBezTo>
                      <a:pt x="1485" y="1208"/>
                      <a:pt x="1485" y="1208"/>
                      <a:pt x="1485" y="1208"/>
                    </a:cubicBezTo>
                    <a:cubicBezTo>
                      <a:pt x="1666" y="1208"/>
                      <a:pt x="1812" y="1036"/>
                      <a:pt x="1812" y="824"/>
                    </a:cubicBezTo>
                    <a:cubicBezTo>
                      <a:pt x="1812" y="615"/>
                      <a:pt x="1670" y="445"/>
                      <a:pt x="1494" y="440"/>
                    </a:cubicBezTo>
                    <a:cubicBezTo>
                      <a:pt x="1433" y="186"/>
                      <a:pt x="1235" y="0"/>
                      <a:pt x="999" y="0"/>
                    </a:cubicBezTo>
                  </a:path>
                </a:pathLst>
              </a:custGeom>
              <a:solidFill>
                <a:srgbClr val="B0D237">
                  <a:alpha val="60000"/>
                </a:srgbClr>
              </a:solidFill>
              <a:ln w="38100">
                <a:solidFill>
                  <a:srgbClr val="B0D136"/>
                </a:solidFill>
              </a:ln>
            </p:spPr>
            <p:txBody>
              <a:bodyPr vert="horz" wrap="square" lIns="91440" tIns="45720" rIns="91440" bIns="45720" numCol="1" anchor="t" anchorCtr="0" compatLnSpc="1">
                <a:prstTxWarp prst="textNoShape">
                  <a:avLst/>
                </a:prstTxWarp>
              </a:bodyPr>
              <a:lstStyle/>
              <a:p>
                <a:pPr defTabSz="544174" fontAlgn="base">
                  <a:spcBef>
                    <a:spcPct val="0"/>
                  </a:spcBef>
                  <a:spcAft>
                    <a:spcPct val="0"/>
                  </a:spcAft>
                </a:pPr>
                <a:endParaRPr lang="en-US" sz="2400">
                  <a:solidFill>
                    <a:prstClr val="black"/>
                  </a:solidFill>
                  <a:latin typeface="+mj-lt"/>
                  <a:ea typeface="ＭＳ Ｐゴシック" charset="-128"/>
                </a:endParaRPr>
              </a:p>
            </p:txBody>
          </p:sp>
          <p:pic>
            <p:nvPicPr>
              <p:cNvPr id="40" name="Picture 39">
                <a:extLst>
                  <a:ext uri="{FF2B5EF4-FFF2-40B4-BE49-F238E27FC236}">
                    <a16:creationId xmlns:a16="http://schemas.microsoft.com/office/drawing/2014/main" id="{7C930A06-4955-4F45-97E4-66B41456B860}"/>
                  </a:ext>
                </a:extLst>
              </p:cNvPr>
              <p:cNvPicPr>
                <a:picLocks noChangeAspect="1"/>
              </p:cNvPicPr>
              <p:nvPr/>
            </p:nvPicPr>
            <p:blipFill>
              <a:blip r:embed="rId3"/>
              <a:stretch>
                <a:fillRect/>
              </a:stretch>
            </p:blipFill>
            <p:spPr>
              <a:xfrm flipH="1">
                <a:off x="9557951" y="1898285"/>
                <a:ext cx="2177258" cy="2800649"/>
              </a:xfrm>
              <a:prstGeom prst="rect">
                <a:avLst/>
              </a:prstGeom>
            </p:spPr>
          </p:pic>
        </p:grpSp>
        <p:sp>
          <p:nvSpPr>
            <p:cNvPr id="103" name="Rectangle: Rounded Corners 47">
              <a:extLst>
                <a:ext uri="{FF2B5EF4-FFF2-40B4-BE49-F238E27FC236}">
                  <a16:creationId xmlns:a16="http://schemas.microsoft.com/office/drawing/2014/main" id="{F6D644F1-6B66-BA4D-8EB6-A6E925B082C6}"/>
                </a:ext>
              </a:extLst>
            </p:cNvPr>
            <p:cNvSpPr/>
            <p:nvPr/>
          </p:nvSpPr>
          <p:spPr>
            <a:xfrm>
              <a:off x="2207149" y="5361601"/>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7463" algn="ctr"/>
              <a:r>
                <a:rPr lang="en-US" sz="1400" b="1" dirty="0">
                  <a:solidFill>
                    <a:schemeClr val="bg1"/>
                  </a:solidFill>
                </a:rPr>
                <a:t>Elasticity</a:t>
              </a:r>
            </a:p>
          </p:txBody>
        </p:sp>
        <p:sp>
          <p:nvSpPr>
            <p:cNvPr id="104" name="Rectangle: Rounded Corners 47">
              <a:extLst>
                <a:ext uri="{FF2B5EF4-FFF2-40B4-BE49-F238E27FC236}">
                  <a16:creationId xmlns:a16="http://schemas.microsoft.com/office/drawing/2014/main" id="{CBBD2B66-0A46-9045-BCC9-7EA33198A115}"/>
                </a:ext>
              </a:extLst>
            </p:cNvPr>
            <p:cNvSpPr/>
            <p:nvPr/>
          </p:nvSpPr>
          <p:spPr>
            <a:xfrm>
              <a:off x="2207149" y="4812236"/>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sp>
          <p:nvSpPr>
            <p:cNvPr id="105" name="Rectangle: Rounded Corners 47">
              <a:extLst>
                <a:ext uri="{FF2B5EF4-FFF2-40B4-BE49-F238E27FC236}">
                  <a16:creationId xmlns:a16="http://schemas.microsoft.com/office/drawing/2014/main" id="{2C5D5551-FDB5-B140-96E5-E8156AC0CE69}"/>
                </a:ext>
              </a:extLst>
            </p:cNvPr>
            <p:cNvSpPr/>
            <p:nvPr/>
          </p:nvSpPr>
          <p:spPr>
            <a:xfrm>
              <a:off x="2207149" y="4245946"/>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grpSp>
          <p:nvGrpSpPr>
            <p:cNvPr id="107" name="Group 106">
              <a:extLst>
                <a:ext uri="{FF2B5EF4-FFF2-40B4-BE49-F238E27FC236}">
                  <a16:creationId xmlns:a16="http://schemas.microsoft.com/office/drawing/2014/main" id="{A09B90C7-C8AE-EC43-B9E0-2E59E3A16971}"/>
                </a:ext>
              </a:extLst>
            </p:cNvPr>
            <p:cNvGrpSpPr/>
            <p:nvPr/>
          </p:nvGrpSpPr>
          <p:grpSpPr>
            <a:xfrm>
              <a:off x="1572907" y="5868595"/>
              <a:ext cx="8543925" cy="397826"/>
              <a:chOff x="3201600" y="4915668"/>
              <a:chExt cx="5788800" cy="1007299"/>
            </a:xfrm>
          </p:grpSpPr>
          <p:sp>
            <p:nvSpPr>
              <p:cNvPr id="108" name="Rectangle: Rounded Corners 47">
                <a:extLst>
                  <a:ext uri="{FF2B5EF4-FFF2-40B4-BE49-F238E27FC236}">
                    <a16:creationId xmlns:a16="http://schemas.microsoft.com/office/drawing/2014/main" id="{3567CA75-D9A1-4B4D-902D-F99FFD089A11}"/>
                  </a:ext>
                </a:extLst>
              </p:cNvPr>
              <p:cNvSpPr/>
              <p:nvPr/>
            </p:nvSpPr>
            <p:spPr>
              <a:xfrm>
                <a:off x="3201600" y="4915668"/>
                <a:ext cx="5788800" cy="1007299"/>
              </a:xfrm>
              <a:prstGeom prst="roundRect">
                <a:avLst>
                  <a:gd name="adj" fmla="val 0"/>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174" fontAlgn="base">
                  <a:spcBef>
                    <a:spcPct val="0"/>
                  </a:spcBef>
                  <a:spcAft>
                    <a:spcPct val="0"/>
                  </a:spcAft>
                </a:pPr>
                <a:endParaRPr lang="en-US" sz="1600">
                  <a:solidFill>
                    <a:prstClr val="white"/>
                  </a:solidFill>
                  <a:latin typeface="Gotham Rounded Medium" panose="02000000000000000000" pitchFamily="2" charset="0"/>
                </a:endParaRPr>
              </a:p>
            </p:txBody>
          </p:sp>
          <p:sp>
            <p:nvSpPr>
              <p:cNvPr id="109" name="Freeform 49">
                <a:extLst>
                  <a:ext uri="{FF2B5EF4-FFF2-40B4-BE49-F238E27FC236}">
                    <a16:creationId xmlns:a16="http://schemas.microsoft.com/office/drawing/2014/main" id="{7D482E88-7B20-7A40-A790-830236C86435}"/>
                  </a:ext>
                </a:extLst>
              </p:cNvPr>
              <p:cNvSpPr/>
              <p:nvPr/>
            </p:nvSpPr>
            <p:spPr>
              <a:xfrm rot="10800000" flipV="1">
                <a:off x="3479942" y="4952550"/>
                <a:ext cx="5232115" cy="933535"/>
              </a:xfrm>
              <a:custGeom>
                <a:avLst/>
                <a:gdLst>
                  <a:gd name="connsiteX0" fmla="*/ 0 w 2058252"/>
                  <a:gd name="connsiteY0" fmla="*/ 0 h 658640"/>
                  <a:gd name="connsiteX1" fmla="*/ 2058252 w 2058252"/>
                  <a:gd name="connsiteY1" fmla="*/ 0 h 658640"/>
                  <a:gd name="connsiteX2" fmla="*/ 2058252 w 2058252"/>
                  <a:gd name="connsiteY2" fmla="*/ 658640 h 658640"/>
                  <a:gd name="connsiteX3" fmla="*/ 0 w 2058252"/>
                  <a:gd name="connsiteY3" fmla="*/ 658640 h 658640"/>
                  <a:gd name="connsiteX4" fmla="*/ 0 w 2058252"/>
                  <a:gd name="connsiteY4" fmla="*/ 0 h 65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252" h="658640">
                    <a:moveTo>
                      <a:pt x="0" y="0"/>
                    </a:moveTo>
                    <a:lnTo>
                      <a:pt x="2058252" y="0"/>
                    </a:lnTo>
                    <a:lnTo>
                      <a:pt x="2058252" y="658640"/>
                    </a:lnTo>
                    <a:lnTo>
                      <a:pt x="0" y="658640"/>
                    </a:lnTo>
                    <a:lnTo>
                      <a:pt x="0" y="0"/>
                    </a:lnTo>
                    <a:close/>
                  </a:path>
                </a:pathLst>
              </a:custGeom>
              <a:noFill/>
              <a:ln>
                <a:noFill/>
              </a:ln>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19" tIns="6519" rIns="6519" bIns="6519" numCol="1" spcCol="1270" anchor="ctr" anchorCtr="0">
                <a:spAutoFit/>
              </a:bodyPr>
              <a:lstStyle/>
              <a:p>
                <a:pPr algn="ctr" defTabSz="456375" fontAlgn="base">
                  <a:lnSpc>
                    <a:spcPct val="90000"/>
                  </a:lnSpc>
                  <a:spcBef>
                    <a:spcPct val="0"/>
                  </a:spcBef>
                  <a:spcAft>
                    <a:spcPct val="35000"/>
                  </a:spcAft>
                </a:pPr>
                <a:r>
                  <a:rPr lang="en-US" sz="1600" spc="140" dirty="0">
                    <a:solidFill>
                      <a:prstClr val="white"/>
                    </a:solidFill>
                    <a:cs typeface="Gotham Medium" pitchFamily="2" charset="0"/>
                  </a:rPr>
                  <a:t>Hybrid-Multi Cloud Platform</a:t>
                </a:r>
              </a:p>
            </p:txBody>
          </p:sp>
        </p:grpSp>
      </p:grpSp>
      <p:sp>
        <p:nvSpPr>
          <p:cNvPr id="7" name="TextBox 6">
            <a:extLst>
              <a:ext uri="{FF2B5EF4-FFF2-40B4-BE49-F238E27FC236}">
                <a16:creationId xmlns:a16="http://schemas.microsoft.com/office/drawing/2014/main" id="{CCEAC7A8-4B06-0C42-9B32-616ADE3D171C}"/>
              </a:ext>
            </a:extLst>
          </p:cNvPr>
          <p:cNvSpPr txBox="1"/>
          <p:nvPr/>
        </p:nvSpPr>
        <p:spPr>
          <a:xfrm>
            <a:off x="7470952" y="3012761"/>
            <a:ext cx="4002678"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Use a single management plane for all your infrastructure for utilization, security policies and cost</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Discover and act on inefficiencies and cost over-runs </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No Cloud Lock-in !!</a:t>
            </a:r>
          </a:p>
          <a:p>
            <a:pPr marL="285750" indent="-285750">
              <a:buFont typeface="Arial" panose="020B0604020202020204" pitchFamily="34" charset="0"/>
              <a:buChar char="•"/>
            </a:pPr>
            <a:endParaRPr lang="en-US" dirty="0"/>
          </a:p>
        </p:txBody>
      </p:sp>
      <p:sp>
        <p:nvSpPr>
          <p:cNvPr id="3" name="Rectangle 2">
            <a:extLst>
              <a:ext uri="{FF2B5EF4-FFF2-40B4-BE49-F238E27FC236}">
                <a16:creationId xmlns:a16="http://schemas.microsoft.com/office/drawing/2014/main" id="{C0D2AEAF-F8D9-A842-B87D-E51D17E28A80}"/>
              </a:ext>
            </a:extLst>
          </p:cNvPr>
          <p:cNvSpPr/>
          <p:nvPr/>
        </p:nvSpPr>
        <p:spPr>
          <a:xfrm>
            <a:off x="2829397" y="4287622"/>
            <a:ext cx="1393651" cy="307777"/>
          </a:xfrm>
          <a:prstGeom prst="rect">
            <a:avLst/>
          </a:prstGeom>
        </p:spPr>
        <p:txBody>
          <a:bodyPr wrap="none">
            <a:spAutoFit/>
          </a:bodyPr>
          <a:lstStyle/>
          <a:p>
            <a:pPr marL="17463" algn="ctr"/>
            <a:r>
              <a:rPr lang="en-US" sz="1400" b="1" dirty="0">
                <a:solidFill>
                  <a:schemeClr val="bg1"/>
                </a:solidFill>
              </a:rPr>
              <a:t>Lift and Shift</a:t>
            </a:r>
          </a:p>
        </p:txBody>
      </p:sp>
      <p:sp>
        <p:nvSpPr>
          <p:cNvPr id="20" name="Rectangle 19">
            <a:extLst>
              <a:ext uri="{FF2B5EF4-FFF2-40B4-BE49-F238E27FC236}">
                <a16:creationId xmlns:a16="http://schemas.microsoft.com/office/drawing/2014/main" id="{E10D2965-7A2C-3342-BEFD-C5E6B4E138CE}"/>
              </a:ext>
            </a:extLst>
          </p:cNvPr>
          <p:cNvSpPr/>
          <p:nvPr/>
        </p:nvSpPr>
        <p:spPr>
          <a:xfrm>
            <a:off x="2310872" y="3917643"/>
            <a:ext cx="2461250" cy="307777"/>
          </a:xfrm>
          <a:prstGeom prst="rect">
            <a:avLst/>
          </a:prstGeom>
        </p:spPr>
        <p:txBody>
          <a:bodyPr wrap="none">
            <a:spAutoFit/>
          </a:bodyPr>
          <a:lstStyle/>
          <a:p>
            <a:pPr marL="17463" algn="ctr"/>
            <a:r>
              <a:rPr lang="en-US" sz="1400" b="1" dirty="0">
                <a:solidFill>
                  <a:schemeClr val="bg1"/>
                </a:solidFill>
              </a:rPr>
              <a:t>Cloud Native Integration</a:t>
            </a:r>
          </a:p>
        </p:txBody>
      </p:sp>
      <p:sp>
        <p:nvSpPr>
          <p:cNvPr id="21" name="Rectangle: Rounded Corners 47">
            <a:extLst>
              <a:ext uri="{FF2B5EF4-FFF2-40B4-BE49-F238E27FC236}">
                <a16:creationId xmlns:a16="http://schemas.microsoft.com/office/drawing/2014/main" id="{54D9387F-8C5F-174E-B815-103BB55C2D21}"/>
              </a:ext>
            </a:extLst>
          </p:cNvPr>
          <p:cNvSpPr/>
          <p:nvPr/>
        </p:nvSpPr>
        <p:spPr>
          <a:xfrm>
            <a:off x="1393798" y="3614728"/>
            <a:ext cx="4227418" cy="273346"/>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algn="ctr"/>
            <a:r>
              <a:rPr lang="en-US" sz="1400" b="1" dirty="0">
                <a:solidFill>
                  <a:schemeClr val="bg1"/>
                </a:solidFill>
              </a:rPr>
              <a:t>Reliability</a:t>
            </a:r>
          </a:p>
        </p:txBody>
      </p:sp>
      <p:sp>
        <p:nvSpPr>
          <p:cNvPr id="22" name="Rectangle: Rounded Corners 47">
            <a:extLst>
              <a:ext uri="{FF2B5EF4-FFF2-40B4-BE49-F238E27FC236}">
                <a16:creationId xmlns:a16="http://schemas.microsoft.com/office/drawing/2014/main" id="{B3EB7B9A-B663-8549-B1F7-04D5DFB115EB}"/>
              </a:ext>
            </a:extLst>
          </p:cNvPr>
          <p:cNvSpPr/>
          <p:nvPr/>
        </p:nvSpPr>
        <p:spPr>
          <a:xfrm>
            <a:off x="1427788" y="3234673"/>
            <a:ext cx="4212142" cy="310620"/>
          </a:xfrm>
          <a:prstGeom prst="roundRect">
            <a:avLst>
              <a:gd name="adj" fmla="val 0"/>
            </a:avLst>
          </a:prstGeom>
          <a:solidFill>
            <a:schemeClr val="bg2"/>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algn="ctr"/>
            <a:r>
              <a:rPr lang="en-US" sz="1400" b="1" dirty="0">
                <a:solidFill>
                  <a:schemeClr val="bg1"/>
                </a:solidFill>
              </a:rPr>
              <a:t>Unified Management Plane</a:t>
            </a:r>
          </a:p>
        </p:txBody>
      </p:sp>
    </p:spTree>
    <p:extLst>
      <p:ext uri="{BB962C8B-B14F-4D97-AF65-F5344CB8AC3E}">
        <p14:creationId xmlns:p14="http://schemas.microsoft.com/office/powerpoint/2010/main" val="2999727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4E0A2B-E990-42B8-86D5-EDA06261BA59}"/>
              </a:ext>
            </a:extLst>
          </p:cNvPr>
          <p:cNvPicPr>
            <a:picLocks noChangeAspect="1"/>
          </p:cNvPicPr>
          <p:nvPr/>
        </p:nvPicPr>
        <p:blipFill>
          <a:blip r:embed="rId3"/>
          <a:stretch>
            <a:fillRect/>
          </a:stretch>
        </p:blipFill>
        <p:spPr>
          <a:xfrm>
            <a:off x="294991" y="1718592"/>
            <a:ext cx="6681275" cy="2815380"/>
          </a:xfrm>
          <a:prstGeom prst="rect">
            <a:avLst/>
          </a:prstGeom>
        </p:spPr>
      </p:pic>
      <p:sp>
        <p:nvSpPr>
          <p:cNvPr id="2" name="Title 1"/>
          <p:cNvSpPr>
            <a:spLocks noGrp="1"/>
          </p:cNvSpPr>
          <p:nvPr>
            <p:ph type="title"/>
          </p:nvPr>
        </p:nvSpPr>
        <p:spPr/>
        <p:txBody>
          <a:bodyPr/>
          <a:lstStyle/>
          <a:p>
            <a:r>
              <a:rPr lang="en-US" dirty="0"/>
              <a:t>Nutanix Clusters</a:t>
            </a:r>
          </a:p>
        </p:txBody>
      </p:sp>
      <p:sp>
        <p:nvSpPr>
          <p:cNvPr id="38" name="Slide Number Placeholder 3">
            <a:extLst>
              <a:ext uri="{FF2B5EF4-FFF2-40B4-BE49-F238E27FC236}">
                <a16:creationId xmlns:a16="http://schemas.microsoft.com/office/drawing/2014/main" id="{02BF2C78-EF69-460F-BD67-AC65C10585ED}"/>
              </a:ext>
            </a:extLst>
          </p:cNvPr>
          <p:cNvSpPr>
            <a:spLocks noGrp="1"/>
          </p:cNvSpPr>
          <p:nvPr>
            <p:ph type="sldNum" sz="quarter" idx="4"/>
          </p:nvPr>
        </p:nvSpPr>
        <p:spPr>
          <a:xfrm>
            <a:off x="11674222" y="393569"/>
            <a:ext cx="123432" cy="123111"/>
          </a:xfrm>
        </p:spPr>
        <p:txBody>
          <a:bodyP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latin typeface="Gotham Rounded Book" pitchFamily="2" charset="0"/>
              </a:rPr>
              <a:t>| </a:t>
            </a:r>
            <a:fld id="{2C8F94F2-79B1-4F8D-B2F0-3428BA660B51}" type="slidenum">
              <a:rPr lang="en-US" smtClean="0">
                <a:solidFill>
                  <a:schemeClr val="tx2"/>
                </a:solidFill>
                <a:latin typeface="Gotham Rounded Book" pitchFamily="2" charset="0"/>
              </a:rPr>
              <a:pPr/>
              <a:t>14</a:t>
            </a:fld>
            <a:endParaRPr lang="en-US" dirty="0">
              <a:solidFill>
                <a:schemeClr val="tx2"/>
              </a:solidFill>
              <a:latin typeface="Gotham Rounded Book" pitchFamily="2" charset="0"/>
            </a:endParaRPr>
          </a:p>
        </p:txBody>
      </p:sp>
      <p:grpSp>
        <p:nvGrpSpPr>
          <p:cNvPr id="58" name="Group 57">
            <a:extLst>
              <a:ext uri="{FF2B5EF4-FFF2-40B4-BE49-F238E27FC236}">
                <a16:creationId xmlns:a16="http://schemas.microsoft.com/office/drawing/2014/main" id="{168C690A-FFB0-4343-B630-5A6ADC18A50A}"/>
              </a:ext>
            </a:extLst>
          </p:cNvPr>
          <p:cNvGrpSpPr/>
          <p:nvPr/>
        </p:nvGrpSpPr>
        <p:grpSpPr>
          <a:xfrm>
            <a:off x="394346" y="4497660"/>
            <a:ext cx="6313468" cy="548446"/>
            <a:chOff x="3201600" y="4915669"/>
            <a:chExt cx="5788800" cy="633600"/>
          </a:xfrm>
        </p:grpSpPr>
        <p:sp>
          <p:nvSpPr>
            <p:cNvPr id="63" name="Rectangle: Rounded Corners 47">
              <a:extLst>
                <a:ext uri="{FF2B5EF4-FFF2-40B4-BE49-F238E27FC236}">
                  <a16:creationId xmlns:a16="http://schemas.microsoft.com/office/drawing/2014/main" id="{C272DFA9-3F8B-4780-A15D-8BBDE3D75195}"/>
                </a:ext>
              </a:extLst>
            </p:cNvPr>
            <p:cNvSpPr/>
            <p:nvPr/>
          </p:nvSpPr>
          <p:spPr>
            <a:xfrm>
              <a:off x="3201600" y="4915669"/>
              <a:ext cx="5788800" cy="633600"/>
            </a:xfrm>
            <a:prstGeom prst="roundRect">
              <a:avLst>
                <a:gd name="adj" fmla="val 0"/>
              </a:avLst>
            </a:prstGeom>
            <a:solidFill>
              <a:schemeClr val="bg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174" fontAlgn="base">
                <a:spcBef>
                  <a:spcPct val="0"/>
                </a:spcBef>
                <a:spcAft>
                  <a:spcPct val="0"/>
                </a:spcAft>
              </a:pPr>
              <a:endParaRPr lang="en-US" sz="1600">
                <a:solidFill>
                  <a:prstClr val="white"/>
                </a:solidFill>
                <a:latin typeface="+mj-lt"/>
              </a:endParaRPr>
            </a:p>
          </p:txBody>
        </p:sp>
        <p:sp>
          <p:nvSpPr>
            <p:cNvPr id="64" name="Freeform 49">
              <a:extLst>
                <a:ext uri="{FF2B5EF4-FFF2-40B4-BE49-F238E27FC236}">
                  <a16:creationId xmlns:a16="http://schemas.microsoft.com/office/drawing/2014/main" id="{DAEBE072-D161-4453-A55C-658CDE5C2E09}"/>
                </a:ext>
              </a:extLst>
            </p:cNvPr>
            <p:cNvSpPr/>
            <p:nvPr/>
          </p:nvSpPr>
          <p:spPr>
            <a:xfrm rot="10800000" flipV="1">
              <a:off x="3479943" y="5091481"/>
              <a:ext cx="5232116" cy="335216"/>
            </a:xfrm>
            <a:custGeom>
              <a:avLst/>
              <a:gdLst>
                <a:gd name="connsiteX0" fmla="*/ 0 w 2058252"/>
                <a:gd name="connsiteY0" fmla="*/ 0 h 658640"/>
                <a:gd name="connsiteX1" fmla="*/ 2058252 w 2058252"/>
                <a:gd name="connsiteY1" fmla="*/ 0 h 658640"/>
                <a:gd name="connsiteX2" fmla="*/ 2058252 w 2058252"/>
                <a:gd name="connsiteY2" fmla="*/ 658640 h 658640"/>
                <a:gd name="connsiteX3" fmla="*/ 0 w 2058252"/>
                <a:gd name="connsiteY3" fmla="*/ 658640 h 658640"/>
                <a:gd name="connsiteX4" fmla="*/ 0 w 2058252"/>
                <a:gd name="connsiteY4" fmla="*/ 0 h 65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252" h="658640">
                  <a:moveTo>
                    <a:pt x="0" y="0"/>
                  </a:moveTo>
                  <a:lnTo>
                    <a:pt x="2058252" y="0"/>
                  </a:lnTo>
                  <a:lnTo>
                    <a:pt x="2058252" y="658640"/>
                  </a:lnTo>
                  <a:lnTo>
                    <a:pt x="0" y="658640"/>
                  </a:lnTo>
                  <a:lnTo>
                    <a:pt x="0" y="0"/>
                  </a:lnTo>
                  <a:close/>
                </a:path>
              </a:pathLst>
            </a:custGeom>
            <a:noFill/>
            <a:ln>
              <a:noFill/>
            </a:ln>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19" tIns="6519" rIns="6519" bIns="6519" numCol="1" spcCol="1270" anchor="ctr" anchorCtr="0">
              <a:spAutoFit/>
            </a:bodyPr>
            <a:lstStyle/>
            <a:p>
              <a:pPr algn="ctr" defTabSz="456375" fontAlgn="base">
                <a:lnSpc>
                  <a:spcPct val="90000"/>
                </a:lnSpc>
                <a:spcBef>
                  <a:spcPct val="0"/>
                </a:spcBef>
                <a:spcAft>
                  <a:spcPct val="35000"/>
                </a:spcAft>
              </a:pPr>
              <a:r>
                <a:rPr lang="en-US" sz="2000" spc="140" dirty="0">
                  <a:solidFill>
                    <a:prstClr val="white"/>
                  </a:solidFill>
                  <a:latin typeface="+mj-lt"/>
                  <a:cs typeface="Gotham Medium" pitchFamily="2" charset="0"/>
                </a:rPr>
                <a:t>Hybrid-Multi Cloud Platform</a:t>
              </a:r>
            </a:p>
          </p:txBody>
        </p:sp>
      </p:grpSp>
      <p:sp>
        <p:nvSpPr>
          <p:cNvPr id="35" name="Content Placeholder 15">
            <a:extLst>
              <a:ext uri="{FF2B5EF4-FFF2-40B4-BE49-F238E27FC236}">
                <a16:creationId xmlns:a16="http://schemas.microsoft.com/office/drawing/2014/main" id="{D0094A04-7495-4807-9A99-D50FF305C5F4}"/>
              </a:ext>
            </a:extLst>
          </p:cNvPr>
          <p:cNvSpPr txBox="1">
            <a:spLocks/>
          </p:cNvSpPr>
          <p:nvPr/>
        </p:nvSpPr>
        <p:spPr>
          <a:xfrm>
            <a:off x="7138800" y="1627789"/>
            <a:ext cx="4658854" cy="3716364"/>
          </a:xfrm>
          <a:prstGeom prst="rect">
            <a:avLst/>
          </a:prstGeom>
        </p:spPr>
        <p:txBody>
          <a:bodyPr/>
          <a:lstStyle>
            <a:defPPr>
              <a:defRPr lang="en-US"/>
            </a:defPPr>
            <a:lvl1pPr marL="285750" indent="-285750">
              <a:lnSpc>
                <a:spcPct val="120000"/>
              </a:lnSpc>
              <a:spcBef>
                <a:spcPts val="1200"/>
              </a:spcBef>
              <a:buClr>
                <a:schemeClr val="accent1"/>
              </a:buClr>
              <a:buFont typeface="Arial" panose="020B0604020202020204" pitchFamily="34" charset="0"/>
              <a:buChar char="•"/>
            </a:lvl1pPr>
            <a:lvl2pPr marL="685800" indent="-228600">
              <a:lnSpc>
                <a:spcPct val="120000"/>
              </a:lnSpc>
              <a:spcBef>
                <a:spcPts val="600"/>
              </a:spcBef>
              <a:buClrTx/>
              <a:buFont typeface="Avenir Book" panose="02000503020000020003" pitchFamily="2" charset="0"/>
              <a:buChar char="–"/>
              <a:defRPr sz="1400">
                <a:solidFill>
                  <a:schemeClr val="tx2"/>
                </a:solidFill>
              </a:defRPr>
            </a:lvl2pPr>
            <a:lvl3pPr marL="1143000" indent="-228600">
              <a:lnSpc>
                <a:spcPct val="120000"/>
              </a:lnSpc>
              <a:spcBef>
                <a:spcPts val="600"/>
              </a:spcBef>
              <a:buClrTx/>
              <a:buFont typeface="Wingdings" panose="05000000000000000000" pitchFamily="2" charset="2"/>
              <a:buChar char="§"/>
              <a:defRPr sz="1400">
                <a:solidFill>
                  <a:schemeClr val="tx2"/>
                </a:solidFill>
              </a:defRPr>
            </a:lvl3pPr>
            <a:lvl4pPr marL="1600200" indent="-228600">
              <a:lnSpc>
                <a:spcPct val="120000"/>
              </a:lnSpc>
              <a:spcBef>
                <a:spcPts val="600"/>
              </a:spcBef>
              <a:buClrTx/>
              <a:buFont typeface="Courier New" panose="02070309020205020404" pitchFamily="49" charset="0"/>
              <a:buChar char="o"/>
              <a:defRPr sz="1400">
                <a:solidFill>
                  <a:schemeClr val="tx2"/>
                </a:solidFill>
              </a:defRPr>
            </a:lvl4pPr>
            <a:lvl5pPr marL="2057400" indent="-228600">
              <a:lnSpc>
                <a:spcPct val="120000"/>
              </a:lnSpc>
              <a:spcBef>
                <a:spcPts val="600"/>
              </a:spcBef>
              <a:buClrTx/>
              <a:buFont typeface="Wingdings" panose="05000000000000000000" pitchFamily="2" charset="2"/>
              <a:buChar char="Ø"/>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indent="-228600"/>
            <a:r>
              <a:rPr lang="en-US" dirty="0">
                <a:solidFill>
                  <a:schemeClr val="tx2"/>
                </a:solidFill>
                <a:latin typeface="+mj-lt"/>
              </a:rPr>
              <a:t>Nutanix Clusters delivers Nutanix platform running on AWS bare metal </a:t>
            </a:r>
          </a:p>
          <a:p>
            <a:pPr marL="228600" indent="-228600"/>
            <a:r>
              <a:rPr lang="en-US" dirty="0">
                <a:solidFill>
                  <a:schemeClr val="tx2"/>
                </a:solidFill>
                <a:latin typeface="+mj-lt"/>
              </a:rPr>
              <a:t>Single Management plane with Prism</a:t>
            </a:r>
          </a:p>
          <a:p>
            <a:pPr marL="228600" indent="-228600"/>
            <a:r>
              <a:rPr lang="en-US" dirty="0">
                <a:solidFill>
                  <a:schemeClr val="tx2"/>
                </a:solidFill>
                <a:latin typeface="+mj-lt"/>
              </a:rPr>
              <a:t>True Hybrid-Multi Cloud architecture but operated as a single cloud</a:t>
            </a:r>
          </a:p>
        </p:txBody>
      </p:sp>
      <p:sp>
        <p:nvSpPr>
          <p:cNvPr id="3" name="Rounded Rectangle 2">
            <a:extLst>
              <a:ext uri="{FF2B5EF4-FFF2-40B4-BE49-F238E27FC236}">
                <a16:creationId xmlns:a16="http://schemas.microsoft.com/office/drawing/2014/main" id="{E4BA7905-601C-B04F-8C49-BD36B1539051}"/>
              </a:ext>
            </a:extLst>
          </p:cNvPr>
          <p:cNvSpPr/>
          <p:nvPr/>
        </p:nvSpPr>
        <p:spPr>
          <a:xfrm>
            <a:off x="172277" y="5415788"/>
            <a:ext cx="7129671" cy="77297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OPERATIONAL EFFICIENCY AND SIMPLICITY</a:t>
            </a:r>
          </a:p>
        </p:txBody>
      </p:sp>
    </p:spTree>
    <p:extLst>
      <p:ext uri="{BB962C8B-B14F-4D97-AF65-F5344CB8AC3E}">
        <p14:creationId xmlns:p14="http://schemas.microsoft.com/office/powerpoint/2010/main" val="134936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F71334-DC20-2C4E-92C2-03C4ACDA70FE}"/>
              </a:ext>
            </a:extLst>
          </p:cNvPr>
          <p:cNvSpPr>
            <a:spLocks noGrp="1"/>
          </p:cNvSpPr>
          <p:nvPr>
            <p:ph type="sldNum" sz="quarter" idx="4"/>
          </p:nvPr>
        </p:nvSpPr>
        <p:spPr/>
        <p:txBody>
          <a:bodyPr/>
          <a:lstStyle/>
          <a:p>
            <a:r>
              <a:rPr lang="en-US">
                <a:latin typeface="Gotham Rounded Book" pitchFamily="2" charset="0"/>
              </a:rPr>
              <a:t>| </a:t>
            </a:r>
            <a:fld id="{2C8F94F2-79B1-4F8D-B2F0-3428BA660B51}" type="slidenum">
              <a:rPr lang="en-US" smtClean="0">
                <a:latin typeface="Gotham Rounded Book" pitchFamily="2" charset="0"/>
              </a:rPr>
              <a:pPr/>
              <a:t>15</a:t>
            </a:fld>
            <a:endParaRPr lang="en-US" dirty="0">
              <a:latin typeface="Gotham Rounded Book" pitchFamily="2" charset="0"/>
            </a:endParaRPr>
          </a:p>
        </p:txBody>
      </p:sp>
      <p:sp>
        <p:nvSpPr>
          <p:cNvPr id="7" name="TextBox 6">
            <a:extLst>
              <a:ext uri="{FF2B5EF4-FFF2-40B4-BE49-F238E27FC236}">
                <a16:creationId xmlns:a16="http://schemas.microsoft.com/office/drawing/2014/main" id="{ACE65A4D-0867-5F43-8A96-D2CDBE0E4A4E}"/>
              </a:ext>
            </a:extLst>
          </p:cNvPr>
          <p:cNvSpPr txBox="1"/>
          <p:nvPr/>
        </p:nvSpPr>
        <p:spPr>
          <a:xfrm>
            <a:off x="379435" y="3626176"/>
            <a:ext cx="2781449" cy="369332"/>
          </a:xfrm>
          <a:prstGeom prst="rect">
            <a:avLst/>
          </a:prstGeom>
          <a:noFill/>
        </p:spPr>
        <p:txBody>
          <a:bodyPr wrap="square" rtlCol="0">
            <a:spAutoFit/>
          </a:bodyPr>
          <a:lstStyle/>
          <a:p>
            <a:r>
              <a:rPr lang="en-US" b="1" dirty="0">
                <a:solidFill>
                  <a:schemeClr val="tx2"/>
                </a:solidFill>
              </a:rPr>
              <a:t>NO IT GOVERNANCE</a:t>
            </a:r>
          </a:p>
        </p:txBody>
      </p:sp>
      <p:sp>
        <p:nvSpPr>
          <p:cNvPr id="8" name="TextBox 7">
            <a:extLst>
              <a:ext uri="{FF2B5EF4-FFF2-40B4-BE49-F238E27FC236}">
                <a16:creationId xmlns:a16="http://schemas.microsoft.com/office/drawing/2014/main" id="{5C4771C2-3570-1646-B989-71A6F5C9C5A5}"/>
              </a:ext>
            </a:extLst>
          </p:cNvPr>
          <p:cNvSpPr txBox="1"/>
          <p:nvPr/>
        </p:nvSpPr>
        <p:spPr>
          <a:xfrm>
            <a:off x="9752758" y="3626176"/>
            <a:ext cx="2044896" cy="369332"/>
          </a:xfrm>
          <a:prstGeom prst="rect">
            <a:avLst/>
          </a:prstGeom>
          <a:noFill/>
        </p:spPr>
        <p:txBody>
          <a:bodyPr wrap="square" rtlCol="0">
            <a:spAutoFit/>
          </a:bodyPr>
          <a:lstStyle/>
          <a:p>
            <a:r>
              <a:rPr lang="en-US" b="1" dirty="0">
                <a:solidFill>
                  <a:schemeClr val="tx2"/>
                </a:solidFill>
              </a:rPr>
              <a:t>ENTERPRISE IT</a:t>
            </a:r>
          </a:p>
        </p:txBody>
      </p:sp>
      <p:cxnSp>
        <p:nvCxnSpPr>
          <p:cNvPr id="3" name="Straight Arrow Connector 2">
            <a:extLst>
              <a:ext uri="{FF2B5EF4-FFF2-40B4-BE49-F238E27FC236}">
                <a16:creationId xmlns:a16="http://schemas.microsoft.com/office/drawing/2014/main" id="{09D0C2C5-37C4-D844-8F3A-438388292133}"/>
              </a:ext>
            </a:extLst>
          </p:cNvPr>
          <p:cNvCxnSpPr>
            <a:cxnSpLocks/>
          </p:cNvCxnSpPr>
          <p:nvPr/>
        </p:nvCxnSpPr>
        <p:spPr>
          <a:xfrm>
            <a:off x="993353" y="3451577"/>
            <a:ext cx="994088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CE2E83-81C6-3B43-AA78-8455C928713C}"/>
              </a:ext>
            </a:extLst>
          </p:cNvPr>
          <p:cNvCxnSpPr>
            <a:cxnSpLocks/>
          </p:cNvCxnSpPr>
          <p:nvPr/>
        </p:nvCxnSpPr>
        <p:spPr>
          <a:xfrm flipV="1">
            <a:off x="5813778" y="701346"/>
            <a:ext cx="0" cy="575589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8DF3C13-F361-F74D-993A-1B4687014D84}"/>
              </a:ext>
            </a:extLst>
          </p:cNvPr>
          <p:cNvSpPr txBox="1"/>
          <p:nvPr/>
        </p:nvSpPr>
        <p:spPr>
          <a:xfrm>
            <a:off x="7581105" y="3520463"/>
            <a:ext cx="1494320" cy="369332"/>
          </a:xfrm>
          <a:prstGeom prst="rect">
            <a:avLst/>
          </a:prstGeom>
          <a:noFill/>
        </p:spPr>
        <p:txBody>
          <a:bodyPr wrap="none" rtlCol="0">
            <a:spAutoFit/>
          </a:bodyPr>
          <a:lstStyle/>
          <a:p>
            <a:r>
              <a:rPr lang="en-US" dirty="0">
                <a:solidFill>
                  <a:schemeClr val="bg2"/>
                </a:solidFill>
              </a:rPr>
              <a:t>Private clouds</a:t>
            </a:r>
          </a:p>
        </p:txBody>
      </p:sp>
      <p:grpSp>
        <p:nvGrpSpPr>
          <p:cNvPr id="10" name="Group 9">
            <a:extLst>
              <a:ext uri="{FF2B5EF4-FFF2-40B4-BE49-F238E27FC236}">
                <a16:creationId xmlns:a16="http://schemas.microsoft.com/office/drawing/2014/main" id="{6B4934E6-D007-5642-8670-699A4F49C97C}"/>
              </a:ext>
            </a:extLst>
          </p:cNvPr>
          <p:cNvGrpSpPr/>
          <p:nvPr/>
        </p:nvGrpSpPr>
        <p:grpSpPr>
          <a:xfrm>
            <a:off x="1099191" y="701346"/>
            <a:ext cx="3051322" cy="629019"/>
            <a:chOff x="2175700" y="1196285"/>
            <a:chExt cx="3051322" cy="629019"/>
          </a:xfrm>
        </p:grpSpPr>
        <p:pic>
          <p:nvPicPr>
            <p:cNvPr id="2" name="Picture 1">
              <a:extLst>
                <a:ext uri="{FF2B5EF4-FFF2-40B4-BE49-F238E27FC236}">
                  <a16:creationId xmlns:a16="http://schemas.microsoft.com/office/drawing/2014/main" id="{338F5DF0-02F9-A342-A3A7-81A3AAE4B678}"/>
                </a:ext>
              </a:extLst>
            </p:cNvPr>
            <p:cNvPicPr>
              <a:picLocks noChangeAspect="1"/>
            </p:cNvPicPr>
            <p:nvPr/>
          </p:nvPicPr>
          <p:blipFill>
            <a:blip r:embed="rId3"/>
            <a:stretch>
              <a:fillRect/>
            </a:stretch>
          </p:blipFill>
          <p:spPr>
            <a:xfrm>
              <a:off x="2175700" y="1275745"/>
              <a:ext cx="1021490" cy="533811"/>
            </a:xfrm>
            <a:prstGeom prst="rect">
              <a:avLst/>
            </a:prstGeom>
          </p:spPr>
        </p:pic>
        <p:pic>
          <p:nvPicPr>
            <p:cNvPr id="9" name="Picture 8">
              <a:extLst>
                <a:ext uri="{FF2B5EF4-FFF2-40B4-BE49-F238E27FC236}">
                  <a16:creationId xmlns:a16="http://schemas.microsoft.com/office/drawing/2014/main" id="{4D692B58-D5C8-4843-B9C4-C5F36879C3B7}"/>
                </a:ext>
              </a:extLst>
            </p:cNvPr>
            <p:cNvPicPr>
              <a:picLocks noChangeAspect="1"/>
            </p:cNvPicPr>
            <p:nvPr/>
          </p:nvPicPr>
          <p:blipFill>
            <a:blip r:embed="rId4"/>
            <a:stretch>
              <a:fillRect/>
            </a:stretch>
          </p:blipFill>
          <p:spPr>
            <a:xfrm>
              <a:off x="4023343" y="1196285"/>
              <a:ext cx="1203679" cy="629019"/>
            </a:xfrm>
            <a:prstGeom prst="rect">
              <a:avLst/>
            </a:prstGeom>
          </p:spPr>
        </p:pic>
        <p:pic>
          <p:nvPicPr>
            <p:cNvPr id="5" name="Picture 4">
              <a:extLst>
                <a:ext uri="{FF2B5EF4-FFF2-40B4-BE49-F238E27FC236}">
                  <a16:creationId xmlns:a16="http://schemas.microsoft.com/office/drawing/2014/main" id="{AFBED373-69A3-404F-8F3A-15930465FC7D}"/>
                </a:ext>
              </a:extLst>
            </p:cNvPr>
            <p:cNvPicPr>
              <a:picLocks noChangeAspect="1"/>
            </p:cNvPicPr>
            <p:nvPr/>
          </p:nvPicPr>
          <p:blipFill>
            <a:blip r:embed="rId5"/>
            <a:stretch>
              <a:fillRect/>
            </a:stretch>
          </p:blipFill>
          <p:spPr>
            <a:xfrm>
              <a:off x="3160884" y="1364170"/>
              <a:ext cx="1021490" cy="293251"/>
            </a:xfrm>
            <a:prstGeom prst="rect">
              <a:avLst/>
            </a:prstGeom>
          </p:spPr>
        </p:pic>
      </p:grpSp>
      <p:grpSp>
        <p:nvGrpSpPr>
          <p:cNvPr id="24" name="Group 23">
            <a:extLst>
              <a:ext uri="{FF2B5EF4-FFF2-40B4-BE49-F238E27FC236}">
                <a16:creationId xmlns:a16="http://schemas.microsoft.com/office/drawing/2014/main" id="{8F40EA67-8665-F544-B5F9-6C7CACFE5B20}"/>
              </a:ext>
            </a:extLst>
          </p:cNvPr>
          <p:cNvGrpSpPr/>
          <p:nvPr/>
        </p:nvGrpSpPr>
        <p:grpSpPr>
          <a:xfrm>
            <a:off x="6619043" y="4453254"/>
            <a:ext cx="858001" cy="1246405"/>
            <a:chOff x="2517833" y="5395506"/>
            <a:chExt cx="858001" cy="1246405"/>
          </a:xfrm>
        </p:grpSpPr>
        <p:sp>
          <p:nvSpPr>
            <p:cNvPr id="17" name="TextBox 16">
              <a:extLst>
                <a:ext uri="{FF2B5EF4-FFF2-40B4-BE49-F238E27FC236}">
                  <a16:creationId xmlns:a16="http://schemas.microsoft.com/office/drawing/2014/main" id="{357D4A56-BD50-FE43-BE02-AD4F678EDAFF}"/>
                </a:ext>
              </a:extLst>
            </p:cNvPr>
            <p:cNvSpPr txBox="1"/>
            <p:nvPr/>
          </p:nvSpPr>
          <p:spPr>
            <a:xfrm>
              <a:off x="2517833" y="6272579"/>
              <a:ext cx="815160" cy="369332"/>
            </a:xfrm>
            <a:prstGeom prst="rect">
              <a:avLst/>
            </a:prstGeom>
            <a:noFill/>
          </p:spPr>
          <p:txBody>
            <a:bodyPr wrap="none" rtlCol="0">
              <a:spAutoFit/>
            </a:bodyPr>
            <a:lstStyle/>
            <a:p>
              <a:r>
                <a:rPr lang="en-US" dirty="0">
                  <a:solidFill>
                    <a:schemeClr val="bg2"/>
                  </a:solidFill>
                </a:rPr>
                <a:t>Legacy</a:t>
              </a:r>
            </a:p>
          </p:txBody>
        </p:sp>
        <p:pic>
          <p:nvPicPr>
            <p:cNvPr id="23" name="Picture 22" descr="A close up of a logo&#10;&#10;Description automatically generated">
              <a:extLst>
                <a:ext uri="{FF2B5EF4-FFF2-40B4-BE49-F238E27FC236}">
                  <a16:creationId xmlns:a16="http://schemas.microsoft.com/office/drawing/2014/main" id="{92AEEF30-050F-0542-87C6-3E710A4B8F71}"/>
                </a:ext>
              </a:extLst>
            </p:cNvPr>
            <p:cNvPicPr>
              <a:picLocks noChangeAspect="1"/>
            </p:cNvPicPr>
            <p:nvPr/>
          </p:nvPicPr>
          <p:blipFill>
            <a:blip r:embed="rId6"/>
            <a:stretch>
              <a:fillRect/>
            </a:stretch>
          </p:blipFill>
          <p:spPr>
            <a:xfrm>
              <a:off x="2517833" y="5395506"/>
              <a:ext cx="858001" cy="858001"/>
            </a:xfrm>
            <a:prstGeom prst="rect">
              <a:avLst/>
            </a:prstGeom>
          </p:spPr>
        </p:pic>
      </p:grpSp>
      <p:pic>
        <p:nvPicPr>
          <p:cNvPr id="18" name="Graphic 17">
            <a:extLst>
              <a:ext uri="{FF2B5EF4-FFF2-40B4-BE49-F238E27FC236}">
                <a16:creationId xmlns:a16="http://schemas.microsoft.com/office/drawing/2014/main" id="{938D142B-AE22-DE46-A45D-A5AA28EC6D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33841" y="557816"/>
            <a:ext cx="916077" cy="916077"/>
          </a:xfrm>
          <a:prstGeom prst="rect">
            <a:avLst/>
          </a:prstGeom>
        </p:spPr>
      </p:pic>
      <p:sp>
        <p:nvSpPr>
          <p:cNvPr id="19" name="TextBox 18">
            <a:extLst>
              <a:ext uri="{FF2B5EF4-FFF2-40B4-BE49-F238E27FC236}">
                <a16:creationId xmlns:a16="http://schemas.microsoft.com/office/drawing/2014/main" id="{2BA5F2B5-5358-7148-90FF-E200C9B6CEDB}"/>
              </a:ext>
            </a:extLst>
          </p:cNvPr>
          <p:cNvSpPr txBox="1"/>
          <p:nvPr/>
        </p:nvSpPr>
        <p:spPr>
          <a:xfrm>
            <a:off x="4791279" y="332014"/>
            <a:ext cx="2200998" cy="369332"/>
          </a:xfrm>
          <a:prstGeom prst="rect">
            <a:avLst/>
          </a:prstGeom>
          <a:noFill/>
        </p:spPr>
        <p:txBody>
          <a:bodyPr wrap="square" rtlCol="0">
            <a:spAutoFit/>
          </a:bodyPr>
          <a:lstStyle/>
          <a:p>
            <a:r>
              <a:rPr lang="en-US" b="1" dirty="0">
                <a:solidFill>
                  <a:schemeClr val="tx2"/>
                </a:solidFill>
              </a:rPr>
              <a:t>MORE SERVICES</a:t>
            </a:r>
          </a:p>
        </p:txBody>
      </p:sp>
      <p:sp>
        <p:nvSpPr>
          <p:cNvPr id="20" name="TextBox 19">
            <a:extLst>
              <a:ext uri="{FF2B5EF4-FFF2-40B4-BE49-F238E27FC236}">
                <a16:creationId xmlns:a16="http://schemas.microsoft.com/office/drawing/2014/main" id="{356622D4-1EFC-3449-B18B-3B305129F4D9}"/>
              </a:ext>
            </a:extLst>
          </p:cNvPr>
          <p:cNvSpPr txBox="1"/>
          <p:nvPr/>
        </p:nvSpPr>
        <p:spPr>
          <a:xfrm>
            <a:off x="4848966" y="6501266"/>
            <a:ext cx="2381072" cy="369332"/>
          </a:xfrm>
          <a:prstGeom prst="rect">
            <a:avLst/>
          </a:prstGeom>
          <a:noFill/>
        </p:spPr>
        <p:txBody>
          <a:bodyPr wrap="square" rtlCol="0">
            <a:spAutoFit/>
          </a:bodyPr>
          <a:lstStyle/>
          <a:p>
            <a:r>
              <a:rPr lang="en-US" b="1" dirty="0">
                <a:solidFill>
                  <a:schemeClr val="tx2"/>
                </a:solidFill>
              </a:rPr>
              <a:t>FEWER SERVICES</a:t>
            </a:r>
          </a:p>
        </p:txBody>
      </p:sp>
      <p:pic>
        <p:nvPicPr>
          <p:cNvPr id="21" name="Picture 20" descr="A close up of a logo&#10;&#10;Description automatically generated">
            <a:extLst>
              <a:ext uri="{FF2B5EF4-FFF2-40B4-BE49-F238E27FC236}">
                <a16:creationId xmlns:a16="http://schemas.microsoft.com/office/drawing/2014/main" id="{87A8107C-D654-8943-988F-6CAF25922265}"/>
              </a:ext>
            </a:extLst>
          </p:cNvPr>
          <p:cNvPicPr>
            <a:picLocks noChangeAspect="1"/>
          </p:cNvPicPr>
          <p:nvPr/>
        </p:nvPicPr>
        <p:blipFill>
          <a:blip r:embed="rId9"/>
          <a:stretch>
            <a:fillRect/>
          </a:stretch>
        </p:blipFill>
        <p:spPr>
          <a:xfrm>
            <a:off x="7701857" y="2320806"/>
            <a:ext cx="1252817" cy="1252817"/>
          </a:xfrm>
          <a:prstGeom prst="rect">
            <a:avLst/>
          </a:prstGeom>
        </p:spPr>
      </p:pic>
    </p:spTree>
    <p:extLst>
      <p:ext uri="{BB962C8B-B14F-4D97-AF65-F5344CB8AC3E}">
        <p14:creationId xmlns:p14="http://schemas.microsoft.com/office/powerpoint/2010/main" val="318928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0000" decel="18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F240-D6E4-0341-B8AD-708E53E7A041}"/>
              </a:ext>
            </a:extLst>
          </p:cNvPr>
          <p:cNvSpPr>
            <a:spLocks noGrp="1"/>
          </p:cNvSpPr>
          <p:nvPr>
            <p:ph type="title"/>
          </p:nvPr>
        </p:nvSpPr>
        <p:spPr/>
        <p:txBody>
          <a:bodyPr/>
          <a:lstStyle/>
          <a:p>
            <a:r>
              <a:rPr lang="en-US" dirty="0"/>
              <a:t>Why Nutanix Clusters</a:t>
            </a:r>
          </a:p>
        </p:txBody>
      </p:sp>
      <p:sp>
        <p:nvSpPr>
          <p:cNvPr id="5" name="Slide Number Placeholder 4">
            <a:extLst>
              <a:ext uri="{FF2B5EF4-FFF2-40B4-BE49-F238E27FC236}">
                <a16:creationId xmlns:a16="http://schemas.microsoft.com/office/drawing/2014/main" id="{E919E6BA-7FED-8940-8363-13F8FAA41023}"/>
              </a:ext>
            </a:extLst>
          </p:cNvPr>
          <p:cNvSpPr>
            <a:spLocks noGrp="1"/>
          </p:cNvSpPr>
          <p:nvPr>
            <p:ph type="sldNum" sz="quarter" idx="4"/>
          </p:nvPr>
        </p:nvSpPr>
        <p:spPr/>
        <p:txBody>
          <a:bodyPr/>
          <a:lstStyle/>
          <a:p>
            <a:r>
              <a:rPr lang="en-US">
                <a:latin typeface="Gotham Rounded Book" pitchFamily="2" charset="0"/>
              </a:rPr>
              <a:t>| </a:t>
            </a:r>
            <a:fld id="{2C8F94F2-79B1-4F8D-B2F0-3428BA660B51}" type="slidenum">
              <a:rPr lang="en-US" smtClean="0">
                <a:latin typeface="Gotham Rounded Book" pitchFamily="2" charset="0"/>
              </a:rPr>
              <a:pPr/>
              <a:t>16</a:t>
            </a:fld>
            <a:endParaRPr lang="en-US" dirty="0">
              <a:latin typeface="Gotham Rounded Book" pitchFamily="2" charset="0"/>
            </a:endParaRPr>
          </a:p>
        </p:txBody>
      </p:sp>
      <p:sp>
        <p:nvSpPr>
          <p:cNvPr id="6" name="Oval 5">
            <a:extLst>
              <a:ext uri="{FF2B5EF4-FFF2-40B4-BE49-F238E27FC236}">
                <a16:creationId xmlns:a16="http://schemas.microsoft.com/office/drawing/2014/main" id="{9349B087-5164-E545-A4E5-BF61FF430B92}"/>
              </a:ext>
            </a:extLst>
          </p:cNvPr>
          <p:cNvSpPr/>
          <p:nvPr/>
        </p:nvSpPr>
        <p:spPr>
          <a:xfrm>
            <a:off x="1120140" y="2728880"/>
            <a:ext cx="609600" cy="609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8" name="TextBox 7">
            <a:extLst>
              <a:ext uri="{FF2B5EF4-FFF2-40B4-BE49-F238E27FC236}">
                <a16:creationId xmlns:a16="http://schemas.microsoft.com/office/drawing/2014/main" id="{8A4E3BBB-DE63-FB44-8554-5550E4BF99E0}"/>
              </a:ext>
            </a:extLst>
          </p:cNvPr>
          <p:cNvSpPr txBox="1"/>
          <p:nvPr/>
        </p:nvSpPr>
        <p:spPr>
          <a:xfrm>
            <a:off x="2069330" y="2677343"/>
            <a:ext cx="3272291" cy="646331"/>
          </a:xfrm>
          <a:prstGeom prst="rect">
            <a:avLst/>
          </a:prstGeom>
          <a:noFill/>
        </p:spPr>
        <p:txBody>
          <a:bodyPr wrap="square" rtlCol="0">
            <a:spAutoFit/>
          </a:bodyPr>
          <a:lstStyle/>
          <a:p>
            <a:r>
              <a:rPr lang="en-US" dirty="0"/>
              <a:t>Flexibility and Freedom of Choice</a:t>
            </a:r>
          </a:p>
        </p:txBody>
      </p:sp>
      <p:sp>
        <p:nvSpPr>
          <p:cNvPr id="9" name="Oval 8">
            <a:extLst>
              <a:ext uri="{FF2B5EF4-FFF2-40B4-BE49-F238E27FC236}">
                <a16:creationId xmlns:a16="http://schemas.microsoft.com/office/drawing/2014/main" id="{C6C9ADC8-7613-1A46-AC25-4E245F796B29}"/>
              </a:ext>
            </a:extLst>
          </p:cNvPr>
          <p:cNvSpPr/>
          <p:nvPr/>
        </p:nvSpPr>
        <p:spPr>
          <a:xfrm>
            <a:off x="6850380" y="2677343"/>
            <a:ext cx="609600" cy="609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sp>
        <p:nvSpPr>
          <p:cNvPr id="10" name="TextBox 9">
            <a:extLst>
              <a:ext uri="{FF2B5EF4-FFF2-40B4-BE49-F238E27FC236}">
                <a16:creationId xmlns:a16="http://schemas.microsoft.com/office/drawing/2014/main" id="{E10D70CC-6EE7-9146-A6B5-69ED997C5960}"/>
              </a:ext>
            </a:extLst>
          </p:cNvPr>
          <p:cNvSpPr txBox="1"/>
          <p:nvPr/>
        </p:nvSpPr>
        <p:spPr>
          <a:xfrm>
            <a:off x="7751656" y="2728880"/>
            <a:ext cx="2702984" cy="369332"/>
          </a:xfrm>
          <a:prstGeom prst="rect">
            <a:avLst/>
          </a:prstGeom>
          <a:noFill/>
        </p:spPr>
        <p:txBody>
          <a:bodyPr wrap="none" rtlCol="0">
            <a:spAutoFit/>
          </a:bodyPr>
          <a:lstStyle/>
          <a:p>
            <a:r>
              <a:rPr lang="en-US" dirty="0"/>
              <a:t>Operational Simplicity</a:t>
            </a:r>
          </a:p>
        </p:txBody>
      </p:sp>
      <p:sp>
        <p:nvSpPr>
          <p:cNvPr id="11" name="Oval 10">
            <a:extLst>
              <a:ext uri="{FF2B5EF4-FFF2-40B4-BE49-F238E27FC236}">
                <a16:creationId xmlns:a16="http://schemas.microsoft.com/office/drawing/2014/main" id="{942871AF-E05C-ED46-93B6-9C06AB0BA839}"/>
              </a:ext>
            </a:extLst>
          </p:cNvPr>
          <p:cNvSpPr/>
          <p:nvPr/>
        </p:nvSpPr>
        <p:spPr>
          <a:xfrm>
            <a:off x="1120140" y="4620860"/>
            <a:ext cx="609600" cy="609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p>
        </p:txBody>
      </p:sp>
      <p:sp>
        <p:nvSpPr>
          <p:cNvPr id="12" name="TextBox 11">
            <a:extLst>
              <a:ext uri="{FF2B5EF4-FFF2-40B4-BE49-F238E27FC236}">
                <a16:creationId xmlns:a16="http://schemas.microsoft.com/office/drawing/2014/main" id="{00D3AA2D-4A72-A24C-B665-71CD4424941B}"/>
              </a:ext>
            </a:extLst>
          </p:cNvPr>
          <p:cNvSpPr txBox="1"/>
          <p:nvPr/>
        </p:nvSpPr>
        <p:spPr>
          <a:xfrm>
            <a:off x="2015991" y="4602494"/>
            <a:ext cx="4019050" cy="646331"/>
          </a:xfrm>
          <a:prstGeom prst="rect">
            <a:avLst/>
          </a:prstGeom>
          <a:noFill/>
        </p:spPr>
        <p:txBody>
          <a:bodyPr wrap="square" rtlCol="0">
            <a:spAutoFit/>
          </a:bodyPr>
          <a:lstStyle/>
          <a:p>
            <a:r>
              <a:rPr lang="en-US" dirty="0"/>
              <a:t>Enabling Performance Intensive Workloads</a:t>
            </a:r>
          </a:p>
        </p:txBody>
      </p:sp>
      <p:sp>
        <p:nvSpPr>
          <p:cNvPr id="13" name="Oval 12">
            <a:extLst>
              <a:ext uri="{FF2B5EF4-FFF2-40B4-BE49-F238E27FC236}">
                <a16:creationId xmlns:a16="http://schemas.microsoft.com/office/drawing/2014/main" id="{85A2D2B1-8839-8241-BBD4-73F6121CE4D7}"/>
              </a:ext>
            </a:extLst>
          </p:cNvPr>
          <p:cNvSpPr/>
          <p:nvPr/>
        </p:nvSpPr>
        <p:spPr>
          <a:xfrm>
            <a:off x="6850380" y="4602479"/>
            <a:ext cx="609600" cy="609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a:t>
            </a:r>
          </a:p>
        </p:txBody>
      </p:sp>
      <p:sp>
        <p:nvSpPr>
          <p:cNvPr id="14" name="TextBox 13">
            <a:extLst>
              <a:ext uri="{FF2B5EF4-FFF2-40B4-BE49-F238E27FC236}">
                <a16:creationId xmlns:a16="http://schemas.microsoft.com/office/drawing/2014/main" id="{C0CC15AA-F914-0D40-8FE9-C301C7A9967F}"/>
              </a:ext>
            </a:extLst>
          </p:cNvPr>
          <p:cNvSpPr txBox="1"/>
          <p:nvPr/>
        </p:nvSpPr>
        <p:spPr>
          <a:xfrm>
            <a:off x="7840383" y="4740993"/>
            <a:ext cx="2525530" cy="369332"/>
          </a:xfrm>
          <a:prstGeom prst="rect">
            <a:avLst/>
          </a:prstGeom>
          <a:noFill/>
        </p:spPr>
        <p:txBody>
          <a:bodyPr wrap="square" rtlCol="0">
            <a:spAutoFit/>
          </a:bodyPr>
          <a:lstStyle/>
          <a:p>
            <a:r>
              <a:rPr lang="en-US" dirty="0"/>
              <a:t>Cost Efficiencies</a:t>
            </a:r>
          </a:p>
        </p:txBody>
      </p:sp>
    </p:spTree>
    <p:extLst>
      <p:ext uri="{BB962C8B-B14F-4D97-AF65-F5344CB8AC3E}">
        <p14:creationId xmlns:p14="http://schemas.microsoft.com/office/powerpoint/2010/main" val="2403325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AEE6AD-23D3-5545-BAC8-77F5A0F75674}"/>
              </a:ext>
            </a:extLst>
          </p:cNvPr>
          <p:cNvSpPr>
            <a:spLocks noGrp="1"/>
          </p:cNvSpPr>
          <p:nvPr>
            <p:ph type="sldNum" sz="quarter" idx="4294967295"/>
          </p:nvPr>
        </p:nvSpPr>
        <p:spPr>
          <a:xfrm>
            <a:off x="12055475" y="393700"/>
            <a:ext cx="136525" cy="122238"/>
          </a:xfrm>
        </p:spPr>
        <p:txBody>
          <a:bodyPr/>
          <a:lstStyle/>
          <a:p>
            <a:r>
              <a:rPr lang="en-US" dirty="0">
                <a:latin typeface="Gotham Rounded Book" pitchFamily="2" charset="0"/>
              </a:rPr>
              <a:t>|</a:t>
            </a:r>
          </a:p>
        </p:txBody>
      </p:sp>
      <p:sp>
        <p:nvSpPr>
          <p:cNvPr id="11" name="TextBox 10">
            <a:extLst>
              <a:ext uri="{FF2B5EF4-FFF2-40B4-BE49-F238E27FC236}">
                <a16:creationId xmlns:a16="http://schemas.microsoft.com/office/drawing/2014/main" id="{9C17F8CC-EE23-5C49-A36E-7E0264FAAF52}"/>
              </a:ext>
            </a:extLst>
          </p:cNvPr>
          <p:cNvSpPr txBox="1"/>
          <p:nvPr/>
        </p:nvSpPr>
        <p:spPr>
          <a:xfrm>
            <a:off x="3715265" y="3616411"/>
            <a:ext cx="4547286" cy="1323439"/>
          </a:xfrm>
          <a:prstGeom prst="rect">
            <a:avLst/>
          </a:prstGeom>
          <a:noFill/>
        </p:spPr>
        <p:txBody>
          <a:bodyPr wrap="square" rtlCol="0">
            <a:spAutoFit/>
          </a:bodyPr>
          <a:lstStyle/>
          <a:p>
            <a:pPr algn="ctr"/>
            <a:r>
              <a:rPr lang="en-US" sz="4000" b="1" dirty="0">
                <a:solidFill>
                  <a:schemeClr val="tx1">
                    <a:lumMod val="90000"/>
                    <a:lumOff val="10000"/>
                  </a:schemeClr>
                </a:solidFill>
              </a:rPr>
              <a:t>FREEDOM OF CHOICE</a:t>
            </a:r>
          </a:p>
        </p:txBody>
      </p:sp>
      <p:sp>
        <p:nvSpPr>
          <p:cNvPr id="12" name="TextBox 11">
            <a:extLst>
              <a:ext uri="{FF2B5EF4-FFF2-40B4-BE49-F238E27FC236}">
                <a16:creationId xmlns:a16="http://schemas.microsoft.com/office/drawing/2014/main" id="{70AFC4A2-F36E-EF40-97EF-B3A1A2FAEA9F}"/>
              </a:ext>
            </a:extLst>
          </p:cNvPr>
          <p:cNvSpPr txBox="1"/>
          <p:nvPr/>
        </p:nvSpPr>
        <p:spPr>
          <a:xfrm>
            <a:off x="156519" y="1688756"/>
            <a:ext cx="2586681" cy="369332"/>
          </a:xfrm>
          <a:prstGeom prst="rect">
            <a:avLst/>
          </a:prstGeom>
          <a:noFill/>
        </p:spPr>
        <p:txBody>
          <a:bodyPr wrap="square" rtlCol="0">
            <a:spAutoFit/>
          </a:bodyPr>
          <a:lstStyle/>
          <a:p>
            <a:r>
              <a:rPr lang="en-US" b="1" dirty="0">
                <a:solidFill>
                  <a:schemeClr val="bg1"/>
                </a:solidFill>
              </a:rPr>
              <a:t>INFRASTRUCTURE</a:t>
            </a:r>
          </a:p>
        </p:txBody>
      </p:sp>
      <p:sp>
        <p:nvSpPr>
          <p:cNvPr id="13" name="TextBox 12">
            <a:extLst>
              <a:ext uri="{FF2B5EF4-FFF2-40B4-BE49-F238E27FC236}">
                <a16:creationId xmlns:a16="http://schemas.microsoft.com/office/drawing/2014/main" id="{A712DF31-596B-5046-A25E-2D92219259F9}"/>
              </a:ext>
            </a:extLst>
          </p:cNvPr>
          <p:cNvSpPr txBox="1"/>
          <p:nvPr/>
        </p:nvSpPr>
        <p:spPr>
          <a:xfrm>
            <a:off x="9094573" y="1614463"/>
            <a:ext cx="2619631" cy="369332"/>
          </a:xfrm>
          <a:prstGeom prst="rect">
            <a:avLst/>
          </a:prstGeom>
          <a:noFill/>
        </p:spPr>
        <p:txBody>
          <a:bodyPr wrap="square" rtlCol="0">
            <a:spAutoFit/>
          </a:bodyPr>
          <a:lstStyle/>
          <a:p>
            <a:r>
              <a:rPr lang="en-US" b="1" dirty="0">
                <a:solidFill>
                  <a:schemeClr val="bg1"/>
                </a:solidFill>
              </a:rPr>
              <a:t>LICENSE AND COST</a:t>
            </a:r>
          </a:p>
        </p:txBody>
      </p:sp>
      <p:sp>
        <p:nvSpPr>
          <p:cNvPr id="15" name="TextBox 14">
            <a:extLst>
              <a:ext uri="{FF2B5EF4-FFF2-40B4-BE49-F238E27FC236}">
                <a16:creationId xmlns:a16="http://schemas.microsoft.com/office/drawing/2014/main" id="{2D998F12-BD15-0442-B402-A9C37C1D0DBA}"/>
              </a:ext>
            </a:extLst>
          </p:cNvPr>
          <p:cNvSpPr txBox="1"/>
          <p:nvPr/>
        </p:nvSpPr>
        <p:spPr>
          <a:xfrm>
            <a:off x="4961112" y="454819"/>
            <a:ext cx="2619631" cy="369332"/>
          </a:xfrm>
          <a:prstGeom prst="rect">
            <a:avLst/>
          </a:prstGeom>
          <a:noFill/>
        </p:spPr>
        <p:txBody>
          <a:bodyPr wrap="square" rtlCol="0">
            <a:spAutoFit/>
          </a:bodyPr>
          <a:lstStyle/>
          <a:p>
            <a:r>
              <a:rPr lang="en-US" b="1" dirty="0">
                <a:solidFill>
                  <a:schemeClr val="bg1"/>
                </a:solidFill>
              </a:rPr>
              <a:t>OPERATING MODEL</a:t>
            </a:r>
          </a:p>
        </p:txBody>
      </p:sp>
    </p:spTree>
    <p:extLst>
      <p:ext uri="{BB962C8B-B14F-4D97-AF65-F5344CB8AC3E}">
        <p14:creationId xmlns:p14="http://schemas.microsoft.com/office/powerpoint/2010/main" val="3532264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5"/>
          <p:cNvSpPr txBox="1">
            <a:spLocks noGrp="1"/>
          </p:cNvSpPr>
          <p:nvPr>
            <p:ph type="title" idx="4294967295"/>
          </p:nvPr>
        </p:nvSpPr>
        <p:spPr>
          <a:xfrm>
            <a:off x="417897" y="263684"/>
            <a:ext cx="10698163" cy="614362"/>
          </a:xfrm>
          <a:prstGeom prst="rect">
            <a:avLst/>
          </a:prstGeom>
          <a:noFill/>
          <a:ln>
            <a:noFill/>
          </a:ln>
        </p:spPr>
        <p:txBody>
          <a:bodyPr spcFirstLastPara="1" vert="horz" wrap="square" lIns="0" tIns="0" rIns="0" bIns="0" rtlCol="0" anchor="t" anchorCtr="0">
            <a:noAutofit/>
          </a:bodyPr>
          <a:lstStyle/>
          <a:p>
            <a:pPr>
              <a:buSzPts val="2700"/>
            </a:pPr>
            <a:r>
              <a:rPr lang="en-US" dirty="0"/>
              <a:t>Operational Simplicity </a:t>
            </a:r>
            <a:endParaRPr dirty="0"/>
          </a:p>
        </p:txBody>
      </p:sp>
      <p:sp>
        <p:nvSpPr>
          <p:cNvPr id="743" name="Google Shape;743;p5"/>
          <p:cNvSpPr txBox="1">
            <a:spLocks noGrp="1"/>
          </p:cNvSpPr>
          <p:nvPr>
            <p:ph type="sldNum" idx="4294967295"/>
          </p:nvPr>
        </p:nvSpPr>
        <p:spPr>
          <a:xfrm>
            <a:off x="12066588" y="395288"/>
            <a:ext cx="125412" cy="122237"/>
          </a:xfrm>
          <a:prstGeom prst="rect">
            <a:avLst/>
          </a:prstGeom>
          <a:noFill/>
          <a:ln>
            <a:noFill/>
          </a:ln>
        </p:spPr>
        <p:txBody>
          <a:bodyPr spcFirstLastPara="1" vert="horz" wrap="square" lIns="0" tIns="0" rIns="0" bIns="0" rtlCol="0" anchor="ctr" anchorCtr="0">
            <a:spAutoFit/>
          </a:bodyPr>
          <a:lstStyle/>
          <a:p>
            <a:fld id="{00000000-1234-1234-1234-123412341234}" type="slidenum">
              <a:rPr lang="en-US"/>
              <a:pPr/>
              <a:t>18</a:t>
            </a:fld>
            <a:endParaRPr/>
          </a:p>
        </p:txBody>
      </p:sp>
      <p:pic>
        <p:nvPicPr>
          <p:cNvPr id="2" name="Picture 1">
            <a:extLst>
              <a:ext uri="{FF2B5EF4-FFF2-40B4-BE49-F238E27FC236}">
                <a16:creationId xmlns:a16="http://schemas.microsoft.com/office/drawing/2014/main" id="{91C434C2-E409-4D0E-B208-EB3DAE301A8C}"/>
              </a:ext>
            </a:extLst>
          </p:cNvPr>
          <p:cNvPicPr>
            <a:picLocks noChangeAspect="1"/>
          </p:cNvPicPr>
          <p:nvPr/>
        </p:nvPicPr>
        <p:blipFill>
          <a:blip r:embed="rId3"/>
          <a:stretch>
            <a:fillRect/>
          </a:stretch>
        </p:blipFill>
        <p:spPr>
          <a:xfrm>
            <a:off x="528955" y="1564905"/>
            <a:ext cx="8247649" cy="4251178"/>
          </a:xfrm>
          <a:prstGeom prst="rect">
            <a:avLst/>
          </a:prstGeom>
        </p:spPr>
      </p:pic>
      <p:sp>
        <p:nvSpPr>
          <p:cNvPr id="3" name="TextBox 2">
            <a:extLst>
              <a:ext uri="{FF2B5EF4-FFF2-40B4-BE49-F238E27FC236}">
                <a16:creationId xmlns:a16="http://schemas.microsoft.com/office/drawing/2014/main" id="{6D7C3A2D-DF72-2041-9FEA-E1026D3BD365}"/>
              </a:ext>
            </a:extLst>
          </p:cNvPr>
          <p:cNvSpPr txBox="1"/>
          <p:nvPr/>
        </p:nvSpPr>
        <p:spPr>
          <a:xfrm>
            <a:off x="9150220" y="1810139"/>
            <a:ext cx="2575249" cy="34163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3-click provisioning</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Self service vs managed services</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No middle layer between on-prem and AWS VPC enabling lower latency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7837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5462A118-DEC1-3543-8F3B-B8EE382D8592}"/>
              </a:ext>
            </a:extLst>
          </p:cNvPr>
          <p:cNvGrpSpPr/>
          <p:nvPr/>
        </p:nvGrpSpPr>
        <p:grpSpPr>
          <a:xfrm>
            <a:off x="3111501" y="3759779"/>
            <a:ext cx="2050754" cy="1108308"/>
            <a:chOff x="3733800" y="4511737"/>
            <a:chExt cx="2460905" cy="1329970"/>
          </a:xfrm>
        </p:grpSpPr>
        <p:sp>
          <p:nvSpPr>
            <p:cNvPr id="64" name="Rounded Rectangle 4">
              <a:extLst>
                <a:ext uri="{FF2B5EF4-FFF2-40B4-BE49-F238E27FC236}">
                  <a16:creationId xmlns:a16="http://schemas.microsoft.com/office/drawing/2014/main" id="{599FC5C7-8AAD-9F44-978F-538BDD3CF5C3}"/>
                </a:ext>
              </a:extLst>
            </p:cNvPr>
            <p:cNvSpPr/>
            <p:nvPr/>
          </p:nvSpPr>
          <p:spPr bwMode="invGray">
            <a:xfrm flipV="1">
              <a:off x="3733800" y="4511737"/>
              <a:ext cx="2439096" cy="923422"/>
            </a:xfrm>
            <a:prstGeom prst="roundRect">
              <a:avLst>
                <a:gd name="adj" fmla="val 4312"/>
              </a:avLst>
            </a:prstGeom>
            <a:solidFill>
              <a:schemeClr val="tx1">
                <a:lumMod val="75000"/>
                <a:lumOff val="25000"/>
              </a:scheme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11" u="none" strike="noStrike" kern="1200" cap="none" spc="0" normalizeH="0" baseline="0" noProof="0">
                <a:ln>
                  <a:noFill/>
                </a:ln>
                <a:solidFill>
                  <a:srgbClr val="C7C9CC"/>
                </a:solidFill>
                <a:effectLst/>
                <a:uLnTx/>
                <a:uFillTx/>
                <a:latin typeface="Gotham Rounded Medium" panose="02000000000000000000" pitchFamily="2" charset="0"/>
                <a:ea typeface="+mn-ea"/>
                <a:cs typeface="Arial" pitchFamily="34" charset="0"/>
              </a:endParaRPr>
            </a:p>
          </p:txBody>
        </p:sp>
        <p:sp>
          <p:nvSpPr>
            <p:cNvPr id="65" name="TextBox 64">
              <a:extLst>
                <a:ext uri="{FF2B5EF4-FFF2-40B4-BE49-F238E27FC236}">
                  <a16:creationId xmlns:a16="http://schemas.microsoft.com/office/drawing/2014/main" id="{89200103-2864-9F40-9A7F-5FE66E3E19B9}"/>
                </a:ext>
              </a:extLst>
            </p:cNvPr>
            <p:cNvSpPr txBox="1"/>
            <p:nvPr/>
          </p:nvSpPr>
          <p:spPr>
            <a:xfrm>
              <a:off x="4234784" y="5553628"/>
              <a:ext cx="1355361" cy="28807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u="none" strike="noStrike" kern="1200" cap="none" spc="0" normalizeH="0" baseline="0" noProof="0">
                  <a:ln>
                    <a:noFill/>
                  </a:ln>
                  <a:solidFill>
                    <a:srgbClr val="1E1E1E"/>
                  </a:solidFill>
                  <a:effectLst/>
                  <a:uLnTx/>
                  <a:uFillTx/>
                  <a:latin typeface="Gotham Rounded Medium" panose="02000000000000000000" pitchFamily="2" charset="0"/>
                  <a:ea typeface="+mn-ea"/>
                  <a:cs typeface="Arial" pitchFamily="34" charset="0"/>
                </a:rPr>
                <a:t>AWS</a:t>
              </a:r>
            </a:p>
          </p:txBody>
        </p:sp>
        <p:pic>
          <p:nvPicPr>
            <p:cNvPr id="69" name="Graphic 68">
              <a:extLst>
                <a:ext uri="{FF2B5EF4-FFF2-40B4-BE49-F238E27FC236}">
                  <a16:creationId xmlns:a16="http://schemas.microsoft.com/office/drawing/2014/main" id="{0CB546B4-A6D2-3145-88FC-1D35155B32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1206" y="4881782"/>
              <a:ext cx="469900" cy="469900"/>
            </a:xfrm>
            <a:prstGeom prst="rect">
              <a:avLst/>
            </a:prstGeom>
          </p:spPr>
        </p:pic>
        <p:sp>
          <p:nvSpPr>
            <p:cNvPr id="70" name="TextBox 69">
              <a:extLst>
                <a:ext uri="{FF2B5EF4-FFF2-40B4-BE49-F238E27FC236}">
                  <a16:creationId xmlns:a16="http://schemas.microsoft.com/office/drawing/2014/main" id="{388AE745-E4D2-6644-BE76-93B27E0B076C}"/>
                </a:ext>
              </a:extLst>
            </p:cNvPr>
            <p:cNvSpPr txBox="1"/>
            <p:nvPr/>
          </p:nvSpPr>
          <p:spPr>
            <a:xfrm>
              <a:off x="4267200" y="4800600"/>
              <a:ext cx="1927505" cy="5418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67" u="none" strike="noStrike" kern="1200" cap="none" spc="0" normalizeH="0" baseline="0" noProof="0">
                  <a:ln>
                    <a:noFill/>
                  </a:ln>
                  <a:solidFill>
                    <a:prstClr val="white"/>
                  </a:solidFill>
                  <a:effectLst/>
                  <a:uLnTx/>
                  <a:uFillTx/>
                  <a:latin typeface="Gotham Rounded Book" pitchFamily="2" charset="0"/>
                  <a:ea typeface="+mn-ea"/>
                  <a:cs typeface="+mn-cs"/>
                </a:rPr>
                <a:t>Amazon EC2 Bare Metal Instances</a:t>
              </a:r>
            </a:p>
          </p:txBody>
        </p:sp>
      </p:grpSp>
      <p:sp>
        <p:nvSpPr>
          <p:cNvPr id="46" name="Rounded Rectangle 4">
            <a:extLst>
              <a:ext uri="{FF2B5EF4-FFF2-40B4-BE49-F238E27FC236}">
                <a16:creationId xmlns:a16="http://schemas.microsoft.com/office/drawing/2014/main" id="{FC70C075-6EB4-DD40-9F56-95D67ED451D9}"/>
              </a:ext>
            </a:extLst>
          </p:cNvPr>
          <p:cNvSpPr/>
          <p:nvPr/>
        </p:nvSpPr>
        <p:spPr bwMode="invGray">
          <a:xfrm flipV="1">
            <a:off x="5228656" y="3759781"/>
            <a:ext cx="2254741" cy="769518"/>
          </a:xfrm>
          <a:prstGeom prst="roundRect">
            <a:avLst>
              <a:gd name="adj" fmla="val 4312"/>
            </a:avLst>
          </a:prstGeom>
          <a:solidFill>
            <a:schemeClr val="tx1">
              <a:lumMod val="75000"/>
              <a:lumOff val="25000"/>
            </a:scheme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11" u="none" strike="noStrike" kern="1200" cap="none" spc="0" normalizeH="0" baseline="0" noProof="0">
              <a:ln>
                <a:noFill/>
              </a:ln>
              <a:solidFill>
                <a:srgbClr val="C7C9CC"/>
              </a:solidFill>
              <a:effectLst/>
              <a:uLnTx/>
              <a:uFillTx/>
              <a:latin typeface="Gotham Rounded Medium" panose="02000000000000000000" pitchFamily="2" charset="0"/>
              <a:ea typeface="+mn-ea"/>
              <a:cs typeface="Arial" pitchFamily="34" charset="0"/>
            </a:endParaRPr>
          </a:p>
        </p:txBody>
      </p:sp>
      <p:sp>
        <p:nvSpPr>
          <p:cNvPr id="30" name="Trapezoid 29">
            <a:extLst>
              <a:ext uri="{FF2B5EF4-FFF2-40B4-BE49-F238E27FC236}">
                <a16:creationId xmlns:a16="http://schemas.microsoft.com/office/drawing/2014/main" id="{041AB4FC-11BB-F943-AA13-8CEB66FCE148}"/>
              </a:ext>
            </a:extLst>
          </p:cNvPr>
          <p:cNvSpPr/>
          <p:nvPr/>
        </p:nvSpPr>
        <p:spPr bwMode="gray">
          <a:xfrm>
            <a:off x="1132368" y="2433263"/>
            <a:ext cx="3132888" cy="829491"/>
          </a:xfrm>
          <a:prstGeom prst="trapezoid">
            <a:avLst>
              <a:gd name="adj" fmla="val 143568"/>
            </a:avLst>
          </a:prstGeom>
          <a:gradFill>
            <a:gsLst>
              <a:gs pos="50000">
                <a:schemeClr val="accent5">
                  <a:lumMod val="20000"/>
                  <a:lumOff val="80000"/>
                </a:schemeClr>
              </a:gs>
              <a:gs pos="0">
                <a:schemeClr val="accent5">
                  <a:lumMod val="20000"/>
                  <a:lumOff val="80000"/>
                  <a:alpha val="0"/>
                </a:schemeClr>
              </a:gs>
              <a:gs pos="100000">
                <a:schemeClr val="accent5">
                  <a:lumMod val="20000"/>
                  <a:lumOff val="80000"/>
                  <a:alpha val="0"/>
                </a:schemeClr>
              </a:gs>
            </a:gsLst>
            <a:lin ang="5400000" scaled="0"/>
          </a:gradFill>
          <a:ln w="9525" cap="flat" cmpd="sng" algn="ctr">
            <a:noFill/>
            <a:prstDash val="solid"/>
            <a:round/>
            <a:headEnd type="none" w="med" len="med"/>
            <a:tailEnd type="none" w="med" len="med"/>
          </a:ln>
          <a:effectLst/>
        </p:spPr>
        <p:txBody>
          <a:bodyPr vert="horz" wrap="none" lIns="20316" tIns="10158" rIns="20316" bIns="10158" numCol="1" rtlCol="0" anchor="ctr" anchorCtr="0" compatLnSpc="1">
            <a:prstTxWarp prst="textNoShape">
              <a:avLst/>
            </a:prstTxWarp>
          </a:bodyPr>
          <a:lstStyle/>
          <a:p>
            <a:pPr marL="0" marR="0" lvl="0" indent="0" algn="ctr" defTabSz="214807" rtl="0" eaLnBrk="1" fontAlgn="auto" latinLnBrk="0" hangingPunct="1">
              <a:lnSpc>
                <a:spcPct val="100000"/>
              </a:lnSpc>
              <a:spcBef>
                <a:spcPts val="0"/>
              </a:spcBef>
              <a:spcAft>
                <a:spcPts val="0"/>
              </a:spcAft>
              <a:buClrTx/>
              <a:buSzTx/>
              <a:buFontTx/>
              <a:buNone/>
              <a:tabLst/>
              <a:defRPr/>
            </a:pPr>
            <a:endParaRPr kumimoji="0" lang="en-US" sz="400" u="none" strike="noStrike" kern="1200" cap="none" spc="0" normalizeH="0" baseline="0" noProof="0">
              <a:ln>
                <a:noFill/>
              </a:ln>
              <a:solidFill>
                <a:prstClr val="white"/>
              </a:solidFill>
              <a:effectLst/>
              <a:uLnTx/>
              <a:uFillTx/>
              <a:latin typeface="Gotham Rounded Book" pitchFamily="2" charset="0"/>
              <a:ea typeface="+mn-ea"/>
              <a:cs typeface="Arial" charset="0"/>
            </a:endParaRPr>
          </a:p>
        </p:txBody>
      </p:sp>
      <p:sp>
        <p:nvSpPr>
          <p:cNvPr id="3" name="Rounded Rectangle 2">
            <a:extLst>
              <a:ext uri="{FF2B5EF4-FFF2-40B4-BE49-F238E27FC236}">
                <a16:creationId xmlns:a16="http://schemas.microsoft.com/office/drawing/2014/main" id="{52618DC8-131D-5B47-B86F-C374F699AB71}"/>
              </a:ext>
            </a:extLst>
          </p:cNvPr>
          <p:cNvSpPr/>
          <p:nvPr/>
        </p:nvSpPr>
        <p:spPr bwMode="invGray">
          <a:xfrm flipV="1">
            <a:off x="895931" y="3756564"/>
            <a:ext cx="1456153" cy="769518"/>
          </a:xfrm>
          <a:prstGeom prst="roundRect">
            <a:avLst>
              <a:gd name="adj" fmla="val 4312"/>
            </a:avLst>
          </a:prstGeom>
          <a:solidFill>
            <a:schemeClr val="tx1">
              <a:lumMod val="75000"/>
              <a:lumOff val="25000"/>
            </a:schemeClr>
          </a:solidFill>
          <a:ln>
            <a:solidFill>
              <a:srgbClr val="BAD61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11" u="none" strike="noStrike" kern="1200" cap="none" spc="0" normalizeH="0" baseline="0" noProof="0">
              <a:ln>
                <a:noFill/>
              </a:ln>
              <a:solidFill>
                <a:srgbClr val="C7C9CC"/>
              </a:solidFill>
              <a:effectLst/>
              <a:uLnTx/>
              <a:uFillTx/>
              <a:latin typeface="Gotham Rounded Medium" panose="02000000000000000000" pitchFamily="2" charset="0"/>
              <a:ea typeface="+mn-ea"/>
              <a:cs typeface="Arial" pitchFamily="34" charset="0"/>
            </a:endParaRPr>
          </a:p>
        </p:txBody>
      </p:sp>
      <p:sp>
        <p:nvSpPr>
          <p:cNvPr id="7" name="TextBox 6">
            <a:extLst>
              <a:ext uri="{FF2B5EF4-FFF2-40B4-BE49-F238E27FC236}">
                <a16:creationId xmlns:a16="http://schemas.microsoft.com/office/drawing/2014/main" id="{39EC160F-A000-F647-92C6-E990B95814E8}"/>
              </a:ext>
            </a:extLst>
          </p:cNvPr>
          <p:cNvSpPr txBox="1"/>
          <p:nvPr/>
        </p:nvSpPr>
        <p:spPr>
          <a:xfrm>
            <a:off x="594922" y="4628024"/>
            <a:ext cx="2076280" cy="240066"/>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u="none" strike="noStrike" kern="1200" cap="none" spc="0" normalizeH="0" baseline="0" noProof="0">
                <a:ln>
                  <a:noFill/>
                </a:ln>
                <a:solidFill>
                  <a:srgbClr val="1E1E1E"/>
                </a:solidFill>
                <a:effectLst/>
                <a:uLnTx/>
                <a:uFillTx/>
                <a:latin typeface="Gotham Rounded Medium" panose="02000000000000000000" pitchFamily="2" charset="0"/>
                <a:ea typeface="+mn-ea"/>
                <a:cs typeface="Arial" pitchFamily="34" charset="0"/>
              </a:rPr>
              <a:t>Nutanix Private Cloud</a:t>
            </a:r>
          </a:p>
        </p:txBody>
      </p:sp>
      <p:grpSp>
        <p:nvGrpSpPr>
          <p:cNvPr id="27" name="Group 26">
            <a:extLst>
              <a:ext uri="{FF2B5EF4-FFF2-40B4-BE49-F238E27FC236}">
                <a16:creationId xmlns:a16="http://schemas.microsoft.com/office/drawing/2014/main" id="{F7017D81-FB38-FC46-87C6-59E7F598B6B9}"/>
              </a:ext>
            </a:extLst>
          </p:cNvPr>
          <p:cNvGrpSpPr/>
          <p:nvPr/>
        </p:nvGrpSpPr>
        <p:grpSpPr>
          <a:xfrm>
            <a:off x="1272057" y="3983302"/>
            <a:ext cx="788782" cy="472549"/>
            <a:chOff x="24359232" y="7312531"/>
            <a:chExt cx="5750655" cy="3226076"/>
          </a:xfrm>
        </p:grpSpPr>
        <p:pic>
          <p:nvPicPr>
            <p:cNvPr id="28" name="Picture 27">
              <a:extLst>
                <a:ext uri="{FF2B5EF4-FFF2-40B4-BE49-F238E27FC236}">
                  <a16:creationId xmlns:a16="http://schemas.microsoft.com/office/drawing/2014/main" id="{471B5078-32A4-DD4D-8006-D71734D1F3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59232" y="7312531"/>
              <a:ext cx="5750655" cy="1462593"/>
            </a:xfrm>
            <a:prstGeom prst="rect">
              <a:avLst/>
            </a:prstGeom>
          </p:spPr>
        </p:pic>
        <p:pic>
          <p:nvPicPr>
            <p:cNvPr id="29" name="Picture 28">
              <a:extLst>
                <a:ext uri="{FF2B5EF4-FFF2-40B4-BE49-F238E27FC236}">
                  <a16:creationId xmlns:a16="http://schemas.microsoft.com/office/drawing/2014/main" id="{24988E1D-6D5B-DF4C-AF49-B1E3790B0D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59232" y="9076014"/>
              <a:ext cx="5750655" cy="1462593"/>
            </a:xfrm>
            <a:prstGeom prst="rect">
              <a:avLst/>
            </a:prstGeom>
          </p:spPr>
        </p:pic>
      </p:grpSp>
      <p:pic>
        <p:nvPicPr>
          <p:cNvPr id="47" name="Picture 46">
            <a:extLst>
              <a:ext uri="{FF2B5EF4-FFF2-40B4-BE49-F238E27FC236}">
                <a16:creationId xmlns:a16="http://schemas.microsoft.com/office/drawing/2014/main" id="{0467208F-F0D1-6D45-89A6-41EFBE9953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8233" y="3082111"/>
            <a:ext cx="274944" cy="263557"/>
          </a:xfrm>
          <a:prstGeom prst="rect">
            <a:avLst/>
          </a:prstGeom>
        </p:spPr>
      </p:pic>
      <p:pic>
        <p:nvPicPr>
          <p:cNvPr id="48" name="Picture 47">
            <a:extLst>
              <a:ext uri="{FF2B5EF4-FFF2-40B4-BE49-F238E27FC236}">
                <a16:creationId xmlns:a16="http://schemas.microsoft.com/office/drawing/2014/main" id="{4FBD1811-F4AC-2448-B43F-64535275A8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4347" y="3082111"/>
            <a:ext cx="274944" cy="263557"/>
          </a:xfrm>
          <a:prstGeom prst="rect">
            <a:avLst/>
          </a:prstGeom>
        </p:spPr>
      </p:pic>
      <p:pic>
        <p:nvPicPr>
          <p:cNvPr id="49" name="Picture 48">
            <a:extLst>
              <a:ext uri="{FF2B5EF4-FFF2-40B4-BE49-F238E27FC236}">
                <a16:creationId xmlns:a16="http://schemas.microsoft.com/office/drawing/2014/main" id="{7036AF30-9B2F-6A4D-AD3E-522AA5F0BC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14764" y="3082111"/>
            <a:ext cx="274944" cy="263557"/>
          </a:xfrm>
          <a:prstGeom prst="rect">
            <a:avLst/>
          </a:prstGeom>
        </p:spPr>
      </p:pic>
      <p:pic>
        <p:nvPicPr>
          <p:cNvPr id="55" name="Picture 54">
            <a:extLst>
              <a:ext uri="{FF2B5EF4-FFF2-40B4-BE49-F238E27FC236}">
                <a16:creationId xmlns:a16="http://schemas.microsoft.com/office/drawing/2014/main" id="{9D8F9C8C-DE05-E34A-ABCF-4E6FCD406E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07041" y="3096290"/>
            <a:ext cx="274944" cy="263557"/>
          </a:xfrm>
          <a:prstGeom prst="rect">
            <a:avLst/>
          </a:prstGeom>
        </p:spPr>
      </p:pic>
      <p:pic>
        <p:nvPicPr>
          <p:cNvPr id="56" name="Picture 55">
            <a:extLst>
              <a:ext uri="{FF2B5EF4-FFF2-40B4-BE49-F238E27FC236}">
                <a16:creationId xmlns:a16="http://schemas.microsoft.com/office/drawing/2014/main" id="{DC942045-A1D3-2E46-B67A-C3968D1925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63156" y="3096290"/>
            <a:ext cx="274944" cy="263557"/>
          </a:xfrm>
          <a:prstGeom prst="rect">
            <a:avLst/>
          </a:prstGeom>
        </p:spPr>
      </p:pic>
      <p:pic>
        <p:nvPicPr>
          <p:cNvPr id="57" name="Picture 56">
            <a:extLst>
              <a:ext uri="{FF2B5EF4-FFF2-40B4-BE49-F238E27FC236}">
                <a16:creationId xmlns:a16="http://schemas.microsoft.com/office/drawing/2014/main" id="{9C7FFD26-F1C9-844B-95BF-357B8C46C8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3572" y="3096290"/>
            <a:ext cx="274944" cy="263557"/>
          </a:xfrm>
          <a:prstGeom prst="rect">
            <a:avLst/>
          </a:prstGeom>
        </p:spPr>
      </p:pic>
      <p:grpSp>
        <p:nvGrpSpPr>
          <p:cNvPr id="40" name="Group 39">
            <a:extLst>
              <a:ext uri="{FF2B5EF4-FFF2-40B4-BE49-F238E27FC236}">
                <a16:creationId xmlns:a16="http://schemas.microsoft.com/office/drawing/2014/main" id="{9E2367E0-DB3B-F345-A3F3-5D407906EDFB}"/>
              </a:ext>
            </a:extLst>
          </p:cNvPr>
          <p:cNvGrpSpPr/>
          <p:nvPr/>
        </p:nvGrpSpPr>
        <p:grpSpPr>
          <a:xfrm>
            <a:off x="2023530" y="2066148"/>
            <a:ext cx="1312670" cy="530298"/>
            <a:chOff x="8057950" y="1057290"/>
            <a:chExt cx="6990856" cy="3135715"/>
          </a:xfrm>
        </p:grpSpPr>
        <p:grpSp>
          <p:nvGrpSpPr>
            <p:cNvPr id="41" name="Group 40">
              <a:extLst>
                <a:ext uri="{FF2B5EF4-FFF2-40B4-BE49-F238E27FC236}">
                  <a16:creationId xmlns:a16="http://schemas.microsoft.com/office/drawing/2014/main" id="{A7DA9181-DD28-BF45-9405-02732ADE358E}"/>
                </a:ext>
              </a:extLst>
            </p:cNvPr>
            <p:cNvGrpSpPr/>
            <p:nvPr/>
          </p:nvGrpSpPr>
          <p:grpSpPr>
            <a:xfrm>
              <a:off x="8057950" y="1057290"/>
              <a:ext cx="6990856" cy="3135715"/>
              <a:chOff x="12510479" y="1333914"/>
              <a:chExt cx="6990856" cy="3135715"/>
            </a:xfrm>
          </p:grpSpPr>
          <p:sp>
            <p:nvSpPr>
              <p:cNvPr id="62" name="Rounded Rectangle 61">
                <a:extLst>
                  <a:ext uri="{FF2B5EF4-FFF2-40B4-BE49-F238E27FC236}">
                    <a16:creationId xmlns:a16="http://schemas.microsoft.com/office/drawing/2014/main" id="{5F00BD14-6FF3-374F-92A9-4241C7566CF5}"/>
                  </a:ext>
                </a:extLst>
              </p:cNvPr>
              <p:cNvSpPr/>
              <p:nvPr/>
            </p:nvSpPr>
            <p:spPr bwMode="invGray">
              <a:xfrm rot="10800000" flipV="1">
                <a:off x="12510479" y="1333914"/>
                <a:ext cx="6779843" cy="3135715"/>
              </a:xfrm>
              <a:prstGeom prst="roundRect">
                <a:avLst>
                  <a:gd name="adj" fmla="val 4312"/>
                </a:avLst>
              </a:prstGeom>
              <a:solidFill>
                <a:schemeClr val="tx1">
                  <a:lumMod val="75000"/>
                  <a:lumOff val="25000"/>
                </a:schemeClr>
              </a:solidFill>
              <a:ln>
                <a:solidFill>
                  <a:srgbClr val="BAD61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58202" rtl="0" eaLnBrk="1" fontAlgn="auto" latinLnBrk="0" hangingPunct="1">
                  <a:lnSpc>
                    <a:spcPct val="100000"/>
                  </a:lnSpc>
                  <a:spcBef>
                    <a:spcPts val="0"/>
                  </a:spcBef>
                  <a:spcAft>
                    <a:spcPts val="0"/>
                  </a:spcAft>
                  <a:buClrTx/>
                  <a:buSzTx/>
                  <a:buFontTx/>
                  <a:buNone/>
                  <a:tabLst/>
                  <a:defRPr/>
                </a:pPr>
                <a:endParaRPr kumimoji="0" lang="en-US" sz="711" u="none" strike="noStrike" kern="1200" cap="none" spc="0" normalizeH="0" baseline="0" noProof="0">
                  <a:ln>
                    <a:noFill/>
                  </a:ln>
                  <a:solidFill>
                    <a:srgbClr val="C7C9CC"/>
                  </a:solidFill>
                  <a:effectLst/>
                  <a:uLnTx/>
                  <a:uFillTx/>
                  <a:latin typeface="Gotham Rounded Medium" panose="02000000000000000000" pitchFamily="2" charset="0"/>
                  <a:ea typeface="+mn-ea"/>
                  <a:cs typeface="Arial" pitchFamily="34" charset="0"/>
                </a:endParaRPr>
              </a:p>
            </p:txBody>
          </p:sp>
          <p:sp>
            <p:nvSpPr>
              <p:cNvPr id="63" name="TextBox 62">
                <a:extLst>
                  <a:ext uri="{FF2B5EF4-FFF2-40B4-BE49-F238E27FC236}">
                    <a16:creationId xmlns:a16="http://schemas.microsoft.com/office/drawing/2014/main" id="{8F0FFAA9-4618-B542-8095-93C345257E2A}"/>
                  </a:ext>
                </a:extLst>
              </p:cNvPr>
              <p:cNvSpPr txBox="1"/>
              <p:nvPr/>
            </p:nvSpPr>
            <p:spPr>
              <a:xfrm>
                <a:off x="15366325" y="1950859"/>
                <a:ext cx="4135010" cy="2001910"/>
              </a:xfrm>
              <a:prstGeom prst="rect">
                <a:avLst/>
              </a:prstGeom>
              <a:noFill/>
            </p:spPr>
            <p:txBody>
              <a:bodyPr wrap="square" rtlCol="0">
                <a:spAutoFit/>
              </a:bodyPr>
              <a:lstStyle/>
              <a:p>
                <a:pPr marL="0" marR="0" lvl="0" indent="0" algn="l" defTabSz="6582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B0CC10"/>
                    </a:solidFill>
                    <a:effectLst/>
                    <a:uLnTx/>
                    <a:uFillTx/>
                    <a:latin typeface="Gotham Rounded Medium" panose="02000000000000000000" pitchFamily="50" charset="0"/>
                    <a:ea typeface="+mn-ea"/>
                    <a:cs typeface="+mn-cs"/>
                  </a:rPr>
                  <a:t>Prism</a:t>
                </a:r>
              </a:p>
            </p:txBody>
          </p:sp>
        </p:grpSp>
        <p:pic>
          <p:nvPicPr>
            <p:cNvPr id="61" name="Picture 60">
              <a:extLst>
                <a:ext uri="{FF2B5EF4-FFF2-40B4-BE49-F238E27FC236}">
                  <a16:creationId xmlns:a16="http://schemas.microsoft.com/office/drawing/2014/main" id="{8F1C3D46-20CF-E349-B771-CED483F458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38619" y="1462592"/>
              <a:ext cx="2488743" cy="2667768"/>
            </a:xfrm>
            <a:prstGeom prst="rect">
              <a:avLst/>
            </a:prstGeom>
          </p:spPr>
        </p:pic>
      </p:grpSp>
      <p:pic>
        <p:nvPicPr>
          <p:cNvPr id="33" name="Picture 32">
            <a:extLst>
              <a:ext uri="{FF2B5EF4-FFF2-40B4-BE49-F238E27FC236}">
                <a16:creationId xmlns:a16="http://schemas.microsoft.com/office/drawing/2014/main" id="{5945C401-E169-7A49-A095-9FD75673B6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19889" y="2964512"/>
            <a:ext cx="274944" cy="263557"/>
          </a:xfrm>
          <a:prstGeom prst="rect">
            <a:avLst/>
          </a:prstGeom>
        </p:spPr>
      </p:pic>
      <p:pic>
        <p:nvPicPr>
          <p:cNvPr id="34" name="Picture 33">
            <a:extLst>
              <a:ext uri="{FF2B5EF4-FFF2-40B4-BE49-F238E27FC236}">
                <a16:creationId xmlns:a16="http://schemas.microsoft.com/office/drawing/2014/main" id="{3FD3D9BD-43DB-C540-B1E6-6645AA9AE0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76003" y="2964512"/>
            <a:ext cx="274944" cy="263557"/>
          </a:xfrm>
          <a:prstGeom prst="rect">
            <a:avLst/>
          </a:prstGeom>
        </p:spPr>
      </p:pic>
      <p:pic>
        <p:nvPicPr>
          <p:cNvPr id="35" name="Picture 34">
            <a:extLst>
              <a:ext uri="{FF2B5EF4-FFF2-40B4-BE49-F238E27FC236}">
                <a16:creationId xmlns:a16="http://schemas.microsoft.com/office/drawing/2014/main" id="{6561C80D-1FAA-1848-8E4B-EC8E34ACE5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26420" y="2964512"/>
            <a:ext cx="274944" cy="263557"/>
          </a:xfrm>
          <a:prstGeom prst="rect">
            <a:avLst/>
          </a:prstGeom>
        </p:spPr>
      </p:pic>
      <p:pic>
        <p:nvPicPr>
          <p:cNvPr id="39" name="Picture 38">
            <a:extLst>
              <a:ext uri="{FF2B5EF4-FFF2-40B4-BE49-F238E27FC236}">
                <a16:creationId xmlns:a16="http://schemas.microsoft.com/office/drawing/2014/main" id="{EFD0180D-5F8E-354E-A4BB-F84B5BBFBE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68197" y="2814085"/>
            <a:ext cx="274944" cy="263557"/>
          </a:xfrm>
          <a:prstGeom prst="rect">
            <a:avLst/>
          </a:prstGeom>
        </p:spPr>
      </p:pic>
      <p:pic>
        <p:nvPicPr>
          <p:cNvPr id="42" name="Picture 41">
            <a:extLst>
              <a:ext uri="{FF2B5EF4-FFF2-40B4-BE49-F238E27FC236}">
                <a16:creationId xmlns:a16="http://schemas.microsoft.com/office/drawing/2014/main" id="{A80A230F-0C36-9B4F-8299-272412A7E2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24311" y="2814085"/>
            <a:ext cx="274944" cy="263557"/>
          </a:xfrm>
          <a:prstGeom prst="rect">
            <a:avLst/>
          </a:prstGeom>
        </p:spPr>
      </p:pic>
      <p:pic>
        <p:nvPicPr>
          <p:cNvPr id="43" name="Picture 42">
            <a:extLst>
              <a:ext uri="{FF2B5EF4-FFF2-40B4-BE49-F238E27FC236}">
                <a16:creationId xmlns:a16="http://schemas.microsoft.com/office/drawing/2014/main" id="{BF7E4C8D-2FA9-014B-9384-1E7B0062C9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74728" y="2814085"/>
            <a:ext cx="274944" cy="263557"/>
          </a:xfrm>
          <a:prstGeom prst="rect">
            <a:avLst/>
          </a:prstGeom>
        </p:spPr>
      </p:pic>
      <p:sp>
        <p:nvSpPr>
          <p:cNvPr id="58" name="TextBox 57">
            <a:extLst>
              <a:ext uri="{FF2B5EF4-FFF2-40B4-BE49-F238E27FC236}">
                <a16:creationId xmlns:a16="http://schemas.microsoft.com/office/drawing/2014/main" id="{13652824-2C27-4F42-BB8C-6A7270D50955}"/>
              </a:ext>
            </a:extLst>
          </p:cNvPr>
          <p:cNvSpPr txBox="1"/>
          <p:nvPr/>
        </p:nvSpPr>
        <p:spPr>
          <a:xfrm>
            <a:off x="5516241" y="4655800"/>
            <a:ext cx="1129467" cy="240066"/>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u="none" strike="noStrike" kern="1200" cap="none" spc="0" normalizeH="0" baseline="0" noProof="0">
                <a:ln>
                  <a:noFill/>
                </a:ln>
                <a:solidFill>
                  <a:srgbClr val="1E1E1E"/>
                </a:solidFill>
                <a:effectLst/>
                <a:uLnTx/>
                <a:uFillTx/>
                <a:latin typeface="Gotham Rounded Medium" panose="02000000000000000000" pitchFamily="2" charset="0"/>
                <a:ea typeface="+mn-ea"/>
                <a:cs typeface="Arial" pitchFamily="34" charset="0"/>
              </a:rPr>
              <a:t>AWS</a:t>
            </a:r>
          </a:p>
        </p:txBody>
      </p:sp>
      <p:sp>
        <p:nvSpPr>
          <p:cNvPr id="50" name="Text Placeholder 1">
            <a:extLst>
              <a:ext uri="{FF2B5EF4-FFF2-40B4-BE49-F238E27FC236}">
                <a16:creationId xmlns:a16="http://schemas.microsoft.com/office/drawing/2014/main" id="{5B3B4874-8CE6-FC41-8FD7-BCC3FBB91460}"/>
              </a:ext>
            </a:extLst>
          </p:cNvPr>
          <p:cNvSpPr txBox="1">
            <a:spLocks/>
          </p:cNvSpPr>
          <p:nvPr/>
        </p:nvSpPr>
        <p:spPr>
          <a:xfrm>
            <a:off x="8066298" y="2134689"/>
            <a:ext cx="3516102" cy="2560445"/>
          </a:xfrm>
          <a:prstGeom prst="rect">
            <a:avLst/>
          </a:prstGeom>
        </p:spPr>
        <p:txBody>
          <a:bodyPr vert="horz" lIns="125379" tIns="62690" rIns="125379" bIns="62690" rtlCol="0" anchor="t" anchorCtr="0">
            <a:noAutofit/>
          </a:bodyPr>
          <a:lstStyle>
            <a:lvl1pPr marL="57150" indent="0" algn="ctr" defTabSz="614521" rtl="0" eaLnBrk="1" latinLnBrk="0" hangingPunct="1">
              <a:spcBef>
                <a:spcPct val="20000"/>
              </a:spcBef>
              <a:buFontTx/>
              <a:buNone/>
              <a:defRPr lang="en-US" sz="3200" b="0" i="0" kern="1200">
                <a:solidFill>
                  <a:schemeClr val="accent5"/>
                </a:solidFill>
                <a:effectLst>
                  <a:outerShdw blurRad="38100" dist="38100" dir="2700000" algn="tl">
                    <a:srgbClr val="000000">
                      <a:alpha val="43137"/>
                    </a:srgbClr>
                  </a:outerShdw>
                </a:effectLst>
                <a:latin typeface="Gotham Rounded Book"/>
                <a:ea typeface="+mn-ea"/>
                <a:cs typeface="Gotham Rounded Book"/>
              </a:defRPr>
            </a:lvl1pPr>
            <a:lvl2pPr marL="384075" indent="-384075" algn="l" defTabSz="614521" rtl="0" eaLnBrk="1" latinLnBrk="0" hangingPunct="1">
              <a:spcBef>
                <a:spcPct val="20000"/>
              </a:spcBef>
              <a:buSzPct val="110000"/>
              <a:buFont typeface="Arial" pitchFamily="34" charset="0"/>
              <a:buChar char="•"/>
              <a:defRPr lang="en-US" sz="2940" b="0" i="0" kern="1200" dirty="0" smtClean="0">
                <a:solidFill>
                  <a:schemeClr val="bg1"/>
                </a:solidFill>
                <a:effectLst>
                  <a:outerShdw blurRad="38100" dist="38100" dir="2700000" algn="tl">
                    <a:srgbClr val="000000">
                      <a:alpha val="43137"/>
                    </a:srgbClr>
                  </a:outerShdw>
                </a:effectLst>
                <a:latin typeface="Gotham Rounded Book"/>
                <a:ea typeface="+mn-ea"/>
                <a:cs typeface="Gotham Rounded Book"/>
              </a:defRPr>
            </a:lvl2pPr>
            <a:lvl3pPr marL="689202" indent="-305127" algn="l" defTabSz="614521" rtl="0" eaLnBrk="1" latinLnBrk="0" hangingPunct="1">
              <a:spcBef>
                <a:spcPct val="20000"/>
              </a:spcBef>
              <a:buFont typeface="Arial" pitchFamily="34" charset="0"/>
              <a:buChar char="–"/>
              <a:defRPr lang="en-US" sz="2427" b="0" i="0" kern="1200" dirty="0" smtClean="0">
                <a:solidFill>
                  <a:schemeClr val="bg1"/>
                </a:solidFill>
                <a:effectLst>
                  <a:outerShdw blurRad="38100" dist="38100" dir="2700000" algn="tl">
                    <a:srgbClr val="000000">
                      <a:alpha val="43137"/>
                    </a:srgbClr>
                  </a:outerShdw>
                </a:effectLst>
                <a:latin typeface="Gotham Rounded Book"/>
                <a:ea typeface="+mn-ea"/>
                <a:cs typeface="Gotham Rounded Book"/>
              </a:defRPr>
            </a:lvl3pPr>
            <a:lvl4pPr marL="2150822" indent="-307260" algn="l" defTabSz="614521" rtl="0" eaLnBrk="1" latinLnBrk="0" hangingPunct="1">
              <a:spcBef>
                <a:spcPct val="20000"/>
              </a:spcBef>
              <a:buFont typeface="Arial"/>
              <a:buChar char="–"/>
              <a:defRPr lang="en-US" sz="2147" kern="1200" dirty="0" smtClean="0">
                <a:solidFill>
                  <a:schemeClr val="accent2"/>
                </a:solidFill>
                <a:latin typeface="+mn-lt"/>
                <a:ea typeface="+mn-ea"/>
                <a:cs typeface="+mn-cs"/>
              </a:defRPr>
            </a:lvl4pPr>
            <a:lvl5pPr marL="2765343" indent="-307260" algn="l" defTabSz="614521" rtl="0" eaLnBrk="1" latinLnBrk="0" hangingPunct="1">
              <a:spcBef>
                <a:spcPct val="20000"/>
              </a:spcBef>
              <a:buFont typeface="Arial"/>
              <a:buChar char="»"/>
              <a:defRPr lang="en-US" sz="2147" kern="1200" dirty="0" smtClean="0">
                <a:solidFill>
                  <a:schemeClr val="accent2"/>
                </a:solidFill>
                <a:latin typeface="+mn-lt"/>
                <a:ea typeface="+mn-ea"/>
                <a:cs typeface="+mn-cs"/>
              </a:defRPr>
            </a:lvl5pPr>
            <a:lvl6pPr marL="3379864" indent="-307260" algn="l" defTabSz="614521" rtl="0" eaLnBrk="1" latinLnBrk="0" hangingPunct="1">
              <a:spcBef>
                <a:spcPct val="20000"/>
              </a:spcBef>
              <a:buFont typeface="Arial"/>
              <a:buChar char="•"/>
              <a:defRPr sz="2707" kern="1200">
                <a:solidFill>
                  <a:schemeClr val="tx1"/>
                </a:solidFill>
                <a:latin typeface="+mn-lt"/>
                <a:ea typeface="+mn-ea"/>
                <a:cs typeface="+mn-cs"/>
              </a:defRPr>
            </a:lvl6pPr>
            <a:lvl7pPr marL="3994384" indent="-307260" algn="l" defTabSz="614521" rtl="0" eaLnBrk="1" latinLnBrk="0" hangingPunct="1">
              <a:spcBef>
                <a:spcPct val="20000"/>
              </a:spcBef>
              <a:buFont typeface="Arial"/>
              <a:buChar char="•"/>
              <a:defRPr sz="2707" kern="1200">
                <a:solidFill>
                  <a:schemeClr val="tx1"/>
                </a:solidFill>
                <a:latin typeface="+mn-lt"/>
                <a:ea typeface="+mn-ea"/>
                <a:cs typeface="+mn-cs"/>
              </a:defRPr>
            </a:lvl7pPr>
            <a:lvl8pPr marL="4608905" indent="-307260" algn="l" defTabSz="614521" rtl="0" eaLnBrk="1" latinLnBrk="0" hangingPunct="1">
              <a:spcBef>
                <a:spcPct val="20000"/>
              </a:spcBef>
              <a:buFont typeface="Arial"/>
              <a:buChar char="•"/>
              <a:defRPr sz="2707" kern="1200">
                <a:solidFill>
                  <a:schemeClr val="tx1"/>
                </a:solidFill>
                <a:latin typeface="+mn-lt"/>
                <a:ea typeface="+mn-ea"/>
                <a:cs typeface="+mn-cs"/>
              </a:defRPr>
            </a:lvl8pPr>
            <a:lvl9pPr marL="5223426" indent="-307260" algn="l" defTabSz="614521" rtl="0" eaLnBrk="1" latinLnBrk="0" hangingPunct="1">
              <a:spcBef>
                <a:spcPct val="20000"/>
              </a:spcBef>
              <a:buFont typeface="Arial"/>
              <a:buChar char="•"/>
              <a:defRPr sz="2707" kern="1200">
                <a:solidFill>
                  <a:schemeClr val="tx1"/>
                </a:solidFill>
                <a:latin typeface="+mn-lt"/>
                <a:ea typeface="+mn-ea"/>
                <a:cs typeface="+mn-cs"/>
              </a:defRPr>
            </a:lvl9pPr>
          </a:lstStyle>
          <a:p>
            <a:pPr marL="355597" marR="0" lvl="0" indent="-342900" algn="l" defTabSz="136526" rtl="0" eaLnBrk="1" fontAlgn="auto" latinLnBrk="0" hangingPunct="1">
              <a:lnSpc>
                <a:spcPct val="100000"/>
              </a:lnSpc>
              <a:spcBef>
                <a:spcPts val="1200"/>
              </a:spcBef>
              <a:spcAft>
                <a:spcPts val="0"/>
              </a:spcAft>
              <a:buClr>
                <a:schemeClr val="accent1"/>
              </a:buClr>
              <a:buSzTx/>
              <a:buFont typeface="Arial" panose="020B0604020202020204" pitchFamily="34" charset="0"/>
              <a:buChar char="•"/>
              <a:tabLst/>
              <a:defRPr/>
            </a:pPr>
            <a:r>
              <a:rPr kumimoji="0" lang="en-US" sz="2000" u="none" strike="noStrike" kern="1200" cap="none" spc="0" normalizeH="0" baseline="0" noProof="0" dirty="0">
                <a:ln>
                  <a:noFill/>
                </a:ln>
                <a:solidFill>
                  <a:srgbClr val="4D4D4E"/>
                </a:solidFill>
                <a:effectLst/>
                <a:uLnTx/>
                <a:uFillTx/>
                <a:latin typeface="Gotham Rounded Light"/>
                <a:ea typeface="+mn-ea"/>
                <a:cs typeface="Gotham Medium" pitchFamily="2" charset="0"/>
              </a:rPr>
              <a:t>Single click hibernate</a:t>
            </a:r>
          </a:p>
          <a:p>
            <a:pPr marL="355597" marR="0" lvl="0" indent="-342900" algn="l" defTabSz="136526" rtl="0" eaLnBrk="1" fontAlgn="auto" latinLnBrk="0" hangingPunct="1">
              <a:lnSpc>
                <a:spcPct val="100000"/>
              </a:lnSpc>
              <a:spcBef>
                <a:spcPts val="1200"/>
              </a:spcBef>
              <a:spcAft>
                <a:spcPts val="0"/>
              </a:spcAft>
              <a:buClr>
                <a:schemeClr val="accent1"/>
              </a:buClr>
              <a:buSzTx/>
              <a:buFont typeface="Arial" panose="020B0604020202020204" pitchFamily="34" charset="0"/>
              <a:buChar char="•"/>
              <a:tabLst/>
              <a:defRPr/>
            </a:pPr>
            <a:r>
              <a:rPr kumimoji="0" lang="en-US" sz="2000" u="none" strike="noStrike" kern="1200" cap="none" spc="0" normalizeH="0" baseline="0" noProof="0" dirty="0">
                <a:ln>
                  <a:noFill/>
                </a:ln>
                <a:solidFill>
                  <a:srgbClr val="4D4D4E"/>
                </a:solidFill>
                <a:effectLst/>
                <a:uLnTx/>
                <a:uFillTx/>
                <a:latin typeface="Gotham Rounded Light"/>
                <a:ea typeface="+mn-ea"/>
                <a:cs typeface="Gotham Medium" pitchFamily="2" charset="0"/>
              </a:rPr>
              <a:t>Resume cluster and all VMs on-demand</a:t>
            </a:r>
          </a:p>
          <a:p>
            <a:pPr marL="355597" marR="0" lvl="0" indent="-342900" algn="l" defTabSz="136526" rtl="0" eaLnBrk="1" fontAlgn="auto" latinLnBrk="0" hangingPunct="1">
              <a:lnSpc>
                <a:spcPct val="100000"/>
              </a:lnSpc>
              <a:spcBef>
                <a:spcPts val="1200"/>
              </a:spcBef>
              <a:spcAft>
                <a:spcPts val="0"/>
              </a:spcAft>
              <a:buClr>
                <a:schemeClr val="accent1"/>
              </a:buClr>
              <a:buSzTx/>
              <a:buFont typeface="Arial" panose="020B0604020202020204" pitchFamily="34" charset="0"/>
              <a:buChar char="•"/>
              <a:tabLst/>
              <a:defRPr/>
            </a:pPr>
            <a:r>
              <a:rPr kumimoji="0" lang="en-US" sz="2000" u="none" strike="noStrike" kern="1200" cap="none" spc="0" normalizeH="0" baseline="0" noProof="0" dirty="0">
                <a:ln>
                  <a:noFill/>
                </a:ln>
                <a:solidFill>
                  <a:srgbClr val="4D4D4E"/>
                </a:solidFill>
                <a:effectLst/>
                <a:uLnTx/>
                <a:uFillTx/>
                <a:latin typeface="Gotham Rounded Light"/>
                <a:ea typeface="+mn-ea"/>
                <a:cs typeface="Gotham Medium" pitchFamily="2" charset="0"/>
              </a:rPr>
              <a:t>No loss of data</a:t>
            </a:r>
          </a:p>
        </p:txBody>
      </p:sp>
      <p:pic>
        <p:nvPicPr>
          <p:cNvPr id="51" name="Graphic 50">
            <a:extLst>
              <a:ext uri="{FF2B5EF4-FFF2-40B4-BE49-F238E27FC236}">
                <a16:creationId xmlns:a16="http://schemas.microsoft.com/office/drawing/2014/main" id="{BE2CFE81-FBC2-7144-A574-E95BDE9D647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311626" y="4021964"/>
            <a:ext cx="451729" cy="451729"/>
          </a:xfrm>
          <a:prstGeom prst="rect">
            <a:avLst/>
          </a:prstGeom>
        </p:spPr>
      </p:pic>
      <p:sp>
        <p:nvSpPr>
          <p:cNvPr id="52" name="TextBox 51">
            <a:extLst>
              <a:ext uri="{FF2B5EF4-FFF2-40B4-BE49-F238E27FC236}">
                <a16:creationId xmlns:a16="http://schemas.microsoft.com/office/drawing/2014/main" id="{ED8C8FE5-ECEC-7846-B128-7DEF27F94FFC}"/>
              </a:ext>
            </a:extLst>
          </p:cNvPr>
          <p:cNvSpPr txBox="1"/>
          <p:nvPr/>
        </p:nvSpPr>
        <p:spPr>
          <a:xfrm>
            <a:off x="5729022" y="4064000"/>
            <a:ext cx="1806006" cy="4515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67" u="none" strike="noStrike" kern="1200" cap="none" spc="0" normalizeH="0" baseline="0" noProof="0">
                <a:ln>
                  <a:noFill/>
                </a:ln>
                <a:solidFill>
                  <a:prstClr val="white"/>
                </a:solidFill>
                <a:effectLst/>
                <a:uLnTx/>
                <a:uFillTx/>
                <a:latin typeface="Gotham Rounded Book" pitchFamily="2" charset="0"/>
                <a:ea typeface="+mn-ea"/>
                <a:cs typeface="+mn-cs"/>
              </a:rPr>
              <a:t>Amazon Simple Storage Service (S3)</a:t>
            </a:r>
          </a:p>
        </p:txBody>
      </p:sp>
      <p:sp>
        <p:nvSpPr>
          <p:cNvPr id="2" name="Title 1">
            <a:extLst>
              <a:ext uri="{FF2B5EF4-FFF2-40B4-BE49-F238E27FC236}">
                <a16:creationId xmlns:a16="http://schemas.microsoft.com/office/drawing/2014/main" id="{937CAA11-E415-3242-A832-5C6990826FAD}"/>
              </a:ext>
            </a:extLst>
          </p:cNvPr>
          <p:cNvSpPr>
            <a:spLocks noGrp="1"/>
          </p:cNvSpPr>
          <p:nvPr>
            <p:ph type="title"/>
          </p:nvPr>
        </p:nvSpPr>
        <p:spPr/>
        <p:txBody>
          <a:bodyPr/>
          <a:lstStyle/>
          <a:p>
            <a:r>
              <a:rPr lang="en-US" dirty="0"/>
              <a:t>Cost Effective State Preservation</a:t>
            </a:r>
          </a:p>
        </p:txBody>
      </p:sp>
      <p:grpSp>
        <p:nvGrpSpPr>
          <p:cNvPr id="73" name="Group 72">
            <a:extLst>
              <a:ext uri="{FF2B5EF4-FFF2-40B4-BE49-F238E27FC236}">
                <a16:creationId xmlns:a16="http://schemas.microsoft.com/office/drawing/2014/main" id="{679ADAB8-7A8C-9148-B108-1DE55CD344B5}"/>
              </a:ext>
            </a:extLst>
          </p:cNvPr>
          <p:cNvGrpSpPr/>
          <p:nvPr/>
        </p:nvGrpSpPr>
        <p:grpSpPr>
          <a:xfrm>
            <a:off x="433859" y="3531853"/>
            <a:ext cx="7522037" cy="469156"/>
            <a:chOff x="11197102" y="2895559"/>
            <a:chExt cx="26999042" cy="2037715"/>
          </a:xfrm>
        </p:grpSpPr>
        <p:sp>
          <p:nvSpPr>
            <p:cNvPr id="74" name="Rectangle 31">
              <a:extLst>
                <a:ext uri="{FF2B5EF4-FFF2-40B4-BE49-F238E27FC236}">
                  <a16:creationId xmlns:a16="http://schemas.microsoft.com/office/drawing/2014/main" id="{AE38D24C-35B7-6F42-B5F0-A0EF168D302A}"/>
                </a:ext>
              </a:extLst>
            </p:cNvPr>
            <p:cNvSpPr/>
            <p:nvPr/>
          </p:nvSpPr>
          <p:spPr bwMode="auto">
            <a:xfrm flipH="1">
              <a:off x="11243630" y="3733278"/>
              <a:ext cx="1084700" cy="1197579"/>
            </a:xfrm>
            <a:custGeom>
              <a:avLst/>
              <a:gdLst>
                <a:gd name="connsiteX0" fmla="*/ 0 w 408666"/>
                <a:gd name="connsiteY0" fmla="*/ 0 h 502226"/>
                <a:gd name="connsiteX1" fmla="*/ 408666 w 408666"/>
                <a:gd name="connsiteY1" fmla="*/ 0 h 502226"/>
                <a:gd name="connsiteX2" fmla="*/ 408666 w 408666"/>
                <a:gd name="connsiteY2" fmla="*/ 502226 h 502226"/>
                <a:gd name="connsiteX3" fmla="*/ 0 w 408666"/>
                <a:gd name="connsiteY3" fmla="*/ 502226 h 502226"/>
                <a:gd name="connsiteX4" fmla="*/ 0 w 408666"/>
                <a:gd name="connsiteY4" fmla="*/ 0 h 502226"/>
                <a:gd name="connsiteX0" fmla="*/ 0 w 417458"/>
                <a:gd name="connsiteY0" fmla="*/ 0 h 502226"/>
                <a:gd name="connsiteX1" fmla="*/ 408666 w 417458"/>
                <a:gd name="connsiteY1" fmla="*/ 0 h 502226"/>
                <a:gd name="connsiteX2" fmla="*/ 417458 w 417458"/>
                <a:gd name="connsiteY2" fmla="*/ 326380 h 502226"/>
                <a:gd name="connsiteX3" fmla="*/ 0 w 417458"/>
                <a:gd name="connsiteY3" fmla="*/ 502226 h 502226"/>
                <a:gd name="connsiteX4" fmla="*/ 0 w 417458"/>
                <a:gd name="connsiteY4" fmla="*/ 0 h 502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458" h="502226">
                  <a:moveTo>
                    <a:pt x="0" y="0"/>
                  </a:moveTo>
                  <a:lnTo>
                    <a:pt x="408666" y="0"/>
                  </a:lnTo>
                  <a:lnTo>
                    <a:pt x="417458" y="326380"/>
                  </a:lnTo>
                  <a:lnTo>
                    <a:pt x="0" y="502226"/>
                  </a:lnTo>
                  <a:lnTo>
                    <a:pt x="0" y="0"/>
                  </a:lnTo>
                  <a:close/>
                </a:path>
              </a:pathLst>
            </a:custGeom>
            <a:solidFill>
              <a:schemeClr val="bg1"/>
            </a:solidFill>
            <a:ln w="19050" cap="flat" cmpd="sng" algn="ctr">
              <a:solidFill>
                <a:srgbClr val="B0CC10"/>
              </a:solidFill>
              <a:prstDash val="solid"/>
              <a:round/>
              <a:headEnd type="none" w="med" len="med"/>
              <a:tailEnd type="none" w="med" len="med"/>
            </a:ln>
            <a:effectLst/>
          </p:spPr>
          <p:txBody>
            <a:bodyPr vert="horz" wrap="none" lIns="27405" tIns="13703" rIns="27405" bIns="13703" numCol="1" rtlCol="0" anchor="ctr" anchorCtr="0" compatLnSpc="1">
              <a:prstTxWarp prst="textNoShape">
                <a:avLst/>
              </a:prstTxWarp>
            </a:bodyPr>
            <a:lstStyle/>
            <a:p>
              <a:pPr marL="0" marR="0" lvl="0" indent="0" algn="ctr" defTabSz="100542" rtl="0" eaLnBrk="1" fontAlgn="auto" latinLnBrk="0" hangingPunct="1">
                <a:lnSpc>
                  <a:spcPct val="100000"/>
                </a:lnSpc>
                <a:spcBef>
                  <a:spcPts val="0"/>
                </a:spcBef>
                <a:spcAft>
                  <a:spcPts val="0"/>
                </a:spcAft>
                <a:buClrTx/>
                <a:buSzTx/>
                <a:buFontTx/>
                <a:buNone/>
                <a:tabLst/>
                <a:defRPr/>
              </a:pPr>
              <a:endParaRPr kumimoji="0" lang="en-US" sz="150" u="none" strike="noStrike" kern="1200" cap="none" spc="32" normalizeH="0" baseline="0" noProof="0">
                <a:ln>
                  <a:noFill/>
                </a:ln>
                <a:solidFill>
                  <a:srgbClr val="4C4C4E"/>
                </a:solidFill>
                <a:effectLst/>
                <a:uLnTx/>
                <a:uFillTx/>
                <a:latin typeface="Gotham Rounded Book" pitchFamily="2" charset="0"/>
                <a:ea typeface="+mn-ea"/>
                <a:cs typeface="Arial" panose="020B0604020202020204" pitchFamily="34" charset="0"/>
              </a:endParaRPr>
            </a:p>
          </p:txBody>
        </p:sp>
        <p:sp>
          <p:nvSpPr>
            <p:cNvPr id="75" name="Rectangle 31">
              <a:extLst>
                <a:ext uri="{FF2B5EF4-FFF2-40B4-BE49-F238E27FC236}">
                  <a16:creationId xmlns:a16="http://schemas.microsoft.com/office/drawing/2014/main" id="{1FFAC18A-E8D1-AD40-BCF6-45FA8F25B278}"/>
                </a:ext>
              </a:extLst>
            </p:cNvPr>
            <p:cNvSpPr/>
            <p:nvPr/>
          </p:nvSpPr>
          <p:spPr bwMode="auto">
            <a:xfrm>
              <a:off x="37065752" y="3735695"/>
              <a:ext cx="1084700" cy="1197579"/>
            </a:xfrm>
            <a:custGeom>
              <a:avLst/>
              <a:gdLst>
                <a:gd name="connsiteX0" fmla="*/ 0 w 408666"/>
                <a:gd name="connsiteY0" fmla="*/ 0 h 502226"/>
                <a:gd name="connsiteX1" fmla="*/ 408666 w 408666"/>
                <a:gd name="connsiteY1" fmla="*/ 0 h 502226"/>
                <a:gd name="connsiteX2" fmla="*/ 408666 w 408666"/>
                <a:gd name="connsiteY2" fmla="*/ 502226 h 502226"/>
                <a:gd name="connsiteX3" fmla="*/ 0 w 408666"/>
                <a:gd name="connsiteY3" fmla="*/ 502226 h 502226"/>
                <a:gd name="connsiteX4" fmla="*/ 0 w 408666"/>
                <a:gd name="connsiteY4" fmla="*/ 0 h 502226"/>
                <a:gd name="connsiteX0" fmla="*/ 0 w 417458"/>
                <a:gd name="connsiteY0" fmla="*/ 0 h 502226"/>
                <a:gd name="connsiteX1" fmla="*/ 408666 w 417458"/>
                <a:gd name="connsiteY1" fmla="*/ 0 h 502226"/>
                <a:gd name="connsiteX2" fmla="*/ 417458 w 417458"/>
                <a:gd name="connsiteY2" fmla="*/ 326380 h 502226"/>
                <a:gd name="connsiteX3" fmla="*/ 0 w 417458"/>
                <a:gd name="connsiteY3" fmla="*/ 502226 h 502226"/>
                <a:gd name="connsiteX4" fmla="*/ 0 w 417458"/>
                <a:gd name="connsiteY4" fmla="*/ 0 h 502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458" h="502226">
                  <a:moveTo>
                    <a:pt x="0" y="0"/>
                  </a:moveTo>
                  <a:lnTo>
                    <a:pt x="408666" y="0"/>
                  </a:lnTo>
                  <a:lnTo>
                    <a:pt x="417458" y="326380"/>
                  </a:lnTo>
                  <a:lnTo>
                    <a:pt x="0" y="502226"/>
                  </a:lnTo>
                  <a:lnTo>
                    <a:pt x="0" y="0"/>
                  </a:lnTo>
                  <a:close/>
                </a:path>
              </a:pathLst>
            </a:custGeom>
            <a:solidFill>
              <a:schemeClr val="bg1"/>
            </a:solidFill>
            <a:ln w="19050" cap="flat" cmpd="sng" algn="ctr">
              <a:solidFill>
                <a:srgbClr val="B0CC10"/>
              </a:solidFill>
              <a:prstDash val="solid"/>
              <a:round/>
              <a:headEnd type="none" w="med" len="med"/>
              <a:tailEnd type="none" w="med" len="med"/>
            </a:ln>
            <a:effectLst/>
          </p:spPr>
          <p:txBody>
            <a:bodyPr vert="horz" wrap="none" lIns="27405" tIns="13703" rIns="27405" bIns="13703" numCol="1" rtlCol="0" anchor="ctr" anchorCtr="0" compatLnSpc="1">
              <a:prstTxWarp prst="textNoShape">
                <a:avLst/>
              </a:prstTxWarp>
            </a:bodyPr>
            <a:lstStyle/>
            <a:p>
              <a:pPr marL="0" marR="0" lvl="0" indent="0" algn="ctr" defTabSz="100542" rtl="0" eaLnBrk="1" fontAlgn="auto" latinLnBrk="0" hangingPunct="1">
                <a:lnSpc>
                  <a:spcPct val="100000"/>
                </a:lnSpc>
                <a:spcBef>
                  <a:spcPts val="0"/>
                </a:spcBef>
                <a:spcAft>
                  <a:spcPts val="0"/>
                </a:spcAft>
                <a:buClrTx/>
                <a:buSzTx/>
                <a:buFontTx/>
                <a:buNone/>
                <a:tabLst/>
                <a:defRPr/>
              </a:pPr>
              <a:endParaRPr kumimoji="0" lang="en-US" sz="150" u="none" strike="noStrike" kern="1200" cap="none" spc="32" normalizeH="0" baseline="0" noProof="0">
                <a:ln>
                  <a:noFill/>
                </a:ln>
                <a:solidFill>
                  <a:srgbClr val="4C4C4E"/>
                </a:solidFill>
                <a:effectLst/>
                <a:uLnTx/>
                <a:uFillTx/>
                <a:latin typeface="Gotham Rounded Book" pitchFamily="2" charset="0"/>
                <a:ea typeface="+mn-ea"/>
                <a:cs typeface="Arial" panose="020B0604020202020204" pitchFamily="34" charset="0"/>
              </a:endParaRPr>
            </a:p>
          </p:txBody>
        </p:sp>
        <p:sp>
          <p:nvSpPr>
            <p:cNvPr id="76" name="Rounded Rectangle 6">
              <a:extLst>
                <a:ext uri="{FF2B5EF4-FFF2-40B4-BE49-F238E27FC236}">
                  <a16:creationId xmlns:a16="http://schemas.microsoft.com/office/drawing/2014/main" id="{854A943D-82AE-7545-B63A-133F0C4900E1}"/>
                </a:ext>
              </a:extLst>
            </p:cNvPr>
            <p:cNvSpPr/>
            <p:nvPr/>
          </p:nvSpPr>
          <p:spPr bwMode="auto">
            <a:xfrm flipV="1">
              <a:off x="11197102" y="2895559"/>
              <a:ext cx="26999042" cy="1635928"/>
            </a:xfrm>
            <a:prstGeom prst="roundRect">
              <a:avLst>
                <a:gd name="adj" fmla="val 7914"/>
              </a:avLst>
            </a:prstGeom>
            <a:solidFill>
              <a:schemeClr val="bg1"/>
            </a:solidFill>
            <a:ln w="19050" cap="flat" cmpd="sng" algn="ctr">
              <a:solidFill>
                <a:srgbClr val="B0CC10"/>
              </a:solidFill>
              <a:prstDash val="solid"/>
              <a:round/>
              <a:headEnd type="none" w="med" len="med"/>
              <a:tailEnd type="none" w="med" len="med"/>
            </a:ln>
            <a:effectLst/>
          </p:spPr>
          <p:txBody>
            <a:bodyPr vert="horz" wrap="none" lIns="27405" tIns="13703" rIns="27405" bIns="13703" numCol="1" rtlCol="0" anchor="ctr" anchorCtr="0" compatLnSpc="1">
              <a:prstTxWarp prst="textNoShape">
                <a:avLst/>
              </a:prstTxWarp>
            </a:bodyPr>
            <a:lstStyle/>
            <a:p>
              <a:pPr marL="0" marR="0" lvl="0" indent="0" algn="ctr" defTabSz="100542" rtl="0" eaLnBrk="1" fontAlgn="auto" latinLnBrk="0" hangingPunct="1">
                <a:lnSpc>
                  <a:spcPct val="100000"/>
                </a:lnSpc>
                <a:spcBef>
                  <a:spcPts val="0"/>
                </a:spcBef>
                <a:spcAft>
                  <a:spcPts val="0"/>
                </a:spcAft>
                <a:buClrTx/>
                <a:buSzTx/>
                <a:buFontTx/>
                <a:buNone/>
                <a:tabLst/>
                <a:defRPr/>
              </a:pPr>
              <a:endParaRPr kumimoji="0" lang="en-US" sz="150" u="none" strike="noStrike" kern="1200" cap="none" spc="32" normalizeH="0" baseline="0" noProof="0">
                <a:ln>
                  <a:noFill/>
                </a:ln>
                <a:solidFill>
                  <a:srgbClr val="4C4C4E"/>
                </a:solidFill>
                <a:effectLst/>
                <a:uLnTx/>
                <a:uFillTx/>
                <a:latin typeface="Gotham Rounded Book" pitchFamily="2" charset="0"/>
                <a:ea typeface="+mn-ea"/>
                <a:cs typeface="Arial" panose="020B0604020202020204" pitchFamily="34" charset="0"/>
              </a:endParaRPr>
            </a:p>
          </p:txBody>
        </p:sp>
        <p:sp>
          <p:nvSpPr>
            <p:cNvPr id="77" name="Freeform 7">
              <a:extLst>
                <a:ext uri="{FF2B5EF4-FFF2-40B4-BE49-F238E27FC236}">
                  <a16:creationId xmlns:a16="http://schemas.microsoft.com/office/drawing/2014/main" id="{62A69EB8-705A-B94C-A47A-0E3245C37648}"/>
                </a:ext>
              </a:extLst>
            </p:cNvPr>
            <p:cNvSpPr/>
            <p:nvPr/>
          </p:nvSpPr>
          <p:spPr>
            <a:xfrm rot="10800000" flipV="1">
              <a:off x="11718667" y="3334226"/>
              <a:ext cx="25955916" cy="758590"/>
            </a:xfrm>
            <a:custGeom>
              <a:avLst/>
              <a:gdLst>
                <a:gd name="connsiteX0" fmla="*/ 0 w 2058252"/>
                <a:gd name="connsiteY0" fmla="*/ 0 h 658640"/>
                <a:gd name="connsiteX1" fmla="*/ 2058252 w 2058252"/>
                <a:gd name="connsiteY1" fmla="*/ 0 h 658640"/>
                <a:gd name="connsiteX2" fmla="*/ 2058252 w 2058252"/>
                <a:gd name="connsiteY2" fmla="*/ 658640 h 658640"/>
                <a:gd name="connsiteX3" fmla="*/ 0 w 2058252"/>
                <a:gd name="connsiteY3" fmla="*/ 658640 h 658640"/>
                <a:gd name="connsiteX4" fmla="*/ 0 w 2058252"/>
                <a:gd name="connsiteY4" fmla="*/ 0 h 65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252" h="658640">
                  <a:moveTo>
                    <a:pt x="0" y="0"/>
                  </a:moveTo>
                  <a:lnTo>
                    <a:pt x="2058252" y="0"/>
                  </a:lnTo>
                  <a:lnTo>
                    <a:pt x="2058252" y="658640"/>
                  </a:lnTo>
                  <a:lnTo>
                    <a:pt x="0" y="658640"/>
                  </a:lnTo>
                  <a:lnTo>
                    <a:pt x="0" y="0"/>
                  </a:lnTo>
                  <a:close/>
                </a:path>
              </a:pathLst>
            </a:custGeom>
            <a:solidFill>
              <a:schemeClr val="bg1"/>
            </a:solidFill>
            <a:ln>
              <a:noFill/>
            </a:ln>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87" tIns="4187" rIns="4187" bIns="4187" numCol="1" spcCol="1270" anchor="ctr" anchorCtr="0">
              <a:spAutoFit/>
            </a:bodyPr>
            <a:lstStyle/>
            <a:p>
              <a:pPr marL="0" marR="0" lvl="0" indent="0" algn="ctr" defTabSz="101699" rtl="0" eaLnBrk="1" fontAlgn="auto" latinLnBrk="0" hangingPunct="1">
                <a:lnSpc>
                  <a:spcPct val="90000"/>
                </a:lnSpc>
                <a:spcBef>
                  <a:spcPts val="0"/>
                </a:spcBef>
                <a:spcAft>
                  <a:spcPct val="35000"/>
                </a:spcAft>
                <a:buClrTx/>
                <a:buSzTx/>
                <a:buFontTx/>
                <a:buNone/>
                <a:tabLst/>
                <a:defRPr/>
              </a:pPr>
              <a:r>
                <a:rPr kumimoji="0" lang="en-US" sz="1200" u="none" strike="noStrike" kern="1200" cap="none" spc="32" normalizeH="0" baseline="0" noProof="0">
                  <a:ln>
                    <a:noFill/>
                  </a:ln>
                  <a:solidFill>
                    <a:srgbClr val="1E1E1E"/>
                  </a:solidFill>
                  <a:effectLst/>
                  <a:uLnTx/>
                  <a:uFillTx/>
                  <a:latin typeface="Gotham Rounded Medium" panose="02000000000000000000" pitchFamily="50" charset="0"/>
                  <a:ea typeface="+mn-ea"/>
                  <a:cs typeface="Arial" panose="020B0604020202020204" pitchFamily="34" charset="0"/>
                </a:rPr>
                <a:t>Nutanix Enterprise Cloud Platform</a:t>
              </a:r>
            </a:p>
          </p:txBody>
        </p:sp>
      </p:grpSp>
      <p:grpSp>
        <p:nvGrpSpPr>
          <p:cNvPr id="44" name="Group 43">
            <a:extLst>
              <a:ext uri="{FF2B5EF4-FFF2-40B4-BE49-F238E27FC236}">
                <a16:creationId xmlns:a16="http://schemas.microsoft.com/office/drawing/2014/main" id="{5DCC5E8D-D408-C442-BE17-D14C799D4B0D}"/>
              </a:ext>
            </a:extLst>
          </p:cNvPr>
          <p:cNvGrpSpPr/>
          <p:nvPr/>
        </p:nvGrpSpPr>
        <p:grpSpPr>
          <a:xfrm>
            <a:off x="4973869" y="2964512"/>
            <a:ext cx="1504404" cy="569613"/>
            <a:chOff x="4443518" y="5486401"/>
            <a:chExt cx="1414571" cy="457199"/>
          </a:xfrm>
        </p:grpSpPr>
        <p:cxnSp>
          <p:nvCxnSpPr>
            <p:cNvPr id="53" name="Straight Connector 52">
              <a:extLst>
                <a:ext uri="{FF2B5EF4-FFF2-40B4-BE49-F238E27FC236}">
                  <a16:creationId xmlns:a16="http://schemas.microsoft.com/office/drawing/2014/main" id="{E0816023-0FCE-B745-86F0-6DA35C0BDFFE}"/>
                </a:ext>
              </a:extLst>
            </p:cNvPr>
            <p:cNvCxnSpPr/>
            <p:nvPr/>
          </p:nvCxnSpPr>
          <p:spPr>
            <a:xfrm>
              <a:off x="4443518" y="5499537"/>
              <a:ext cx="1412408"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2E438AB-6F87-9847-A6D6-6556205A60B1}"/>
                </a:ext>
              </a:extLst>
            </p:cNvPr>
            <p:cNvCxnSpPr>
              <a:cxnSpLocks/>
            </p:cNvCxnSpPr>
            <p:nvPr/>
          </p:nvCxnSpPr>
          <p:spPr>
            <a:xfrm flipV="1">
              <a:off x="4452761" y="5501899"/>
              <a:ext cx="0" cy="441701"/>
            </a:xfrm>
            <a:prstGeom prst="line">
              <a:avLst/>
            </a:prstGeom>
            <a:ln w="19050">
              <a:solidFill>
                <a:schemeClr val="bg2"/>
              </a:solidFill>
              <a:head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69BFD7E-C63D-E64F-9915-677F403B8732}"/>
                </a:ext>
              </a:extLst>
            </p:cNvPr>
            <p:cNvCxnSpPr>
              <a:cxnSpLocks/>
            </p:cNvCxnSpPr>
            <p:nvPr/>
          </p:nvCxnSpPr>
          <p:spPr>
            <a:xfrm flipV="1">
              <a:off x="5858089" y="5486401"/>
              <a:ext cx="0" cy="457199"/>
            </a:xfrm>
            <a:prstGeom prst="line">
              <a:avLst/>
            </a:prstGeom>
            <a:ln w="190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66" name="Slide Number Placeholder 3">
            <a:extLst>
              <a:ext uri="{FF2B5EF4-FFF2-40B4-BE49-F238E27FC236}">
                <a16:creationId xmlns:a16="http://schemas.microsoft.com/office/drawing/2014/main" id="{D191CA00-C4CF-CA4C-8D6F-10E8B0D11B9D}"/>
              </a:ext>
            </a:extLst>
          </p:cNvPr>
          <p:cNvSpPr>
            <a:spLocks noGrp="1"/>
          </p:cNvSpPr>
          <p:nvPr>
            <p:ph type="sldNum" sz="quarter" idx="4"/>
          </p:nvPr>
        </p:nvSpPr>
        <p:spPr>
          <a:xfrm>
            <a:off x="11675826" y="393569"/>
            <a:ext cx="121828" cy="123111"/>
          </a:xfrm>
        </p:spPr>
        <p:txBody>
          <a:bodyP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solidFill>
                <a:latin typeface="Gotham Rounded Book" pitchFamily="2" charset="0"/>
              </a:rPr>
              <a:t>| </a:t>
            </a:r>
            <a:fld id="{2C8F94F2-79B1-4F8D-B2F0-3428BA660B51}" type="slidenum">
              <a:rPr lang="en-US" smtClean="0">
                <a:solidFill>
                  <a:schemeClr val="tx2"/>
                </a:solidFill>
                <a:latin typeface="Gotham Rounded Book" pitchFamily="2" charset="0"/>
              </a:rPr>
              <a:pPr/>
              <a:t>19</a:t>
            </a:fld>
            <a:endParaRPr lang="en-US">
              <a:solidFill>
                <a:schemeClr val="tx2"/>
              </a:solidFill>
              <a:latin typeface="Gotham Rounded Book" pitchFamily="2" charset="0"/>
            </a:endParaRPr>
          </a:p>
        </p:txBody>
      </p:sp>
      <p:grpSp>
        <p:nvGrpSpPr>
          <p:cNvPr id="67" name="Group 66">
            <a:extLst>
              <a:ext uri="{FF2B5EF4-FFF2-40B4-BE49-F238E27FC236}">
                <a16:creationId xmlns:a16="http://schemas.microsoft.com/office/drawing/2014/main" id="{EC6CF2F3-A198-6C4B-98B1-735759326633}"/>
              </a:ext>
            </a:extLst>
          </p:cNvPr>
          <p:cNvGrpSpPr/>
          <p:nvPr/>
        </p:nvGrpSpPr>
        <p:grpSpPr>
          <a:xfrm>
            <a:off x="5121017" y="3151008"/>
            <a:ext cx="1047770" cy="376651"/>
            <a:chOff x="4443518" y="5486401"/>
            <a:chExt cx="1414571" cy="457199"/>
          </a:xfrm>
        </p:grpSpPr>
        <p:cxnSp>
          <p:nvCxnSpPr>
            <p:cNvPr id="68" name="Straight Connector 67">
              <a:extLst>
                <a:ext uri="{FF2B5EF4-FFF2-40B4-BE49-F238E27FC236}">
                  <a16:creationId xmlns:a16="http://schemas.microsoft.com/office/drawing/2014/main" id="{7FB20BF9-B02A-B64D-89E9-94CCEB6D7FB5}"/>
                </a:ext>
              </a:extLst>
            </p:cNvPr>
            <p:cNvCxnSpPr/>
            <p:nvPr/>
          </p:nvCxnSpPr>
          <p:spPr>
            <a:xfrm>
              <a:off x="4443518" y="5499537"/>
              <a:ext cx="1412408"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A03570B-C3C9-0441-8040-3721FA5467D5}"/>
                </a:ext>
              </a:extLst>
            </p:cNvPr>
            <p:cNvCxnSpPr>
              <a:cxnSpLocks/>
            </p:cNvCxnSpPr>
            <p:nvPr/>
          </p:nvCxnSpPr>
          <p:spPr>
            <a:xfrm flipV="1">
              <a:off x="4452761" y="5501899"/>
              <a:ext cx="0" cy="441701"/>
            </a:xfrm>
            <a:prstGeom prst="line">
              <a:avLst/>
            </a:prstGeom>
            <a:ln w="19050">
              <a:solidFill>
                <a:schemeClr val="bg2"/>
              </a:solidFill>
              <a:head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53CA4CD-3229-3747-947F-C5313BF80E74}"/>
                </a:ext>
              </a:extLst>
            </p:cNvPr>
            <p:cNvCxnSpPr>
              <a:cxnSpLocks/>
            </p:cNvCxnSpPr>
            <p:nvPr/>
          </p:nvCxnSpPr>
          <p:spPr>
            <a:xfrm flipV="1">
              <a:off x="5858089" y="5486401"/>
              <a:ext cx="0" cy="457199"/>
            </a:xfrm>
            <a:prstGeom prst="line">
              <a:avLst/>
            </a:prstGeom>
            <a:ln w="19050">
              <a:solidFill>
                <a:schemeClr val="bg2"/>
              </a:solidFill>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603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ox(in)">
                                      <p:cBhvr>
                                        <p:cTn id="12" dur="20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ox(in)">
                                      <p:cBhvr>
                                        <p:cTn id="1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0D627C-5D9D-394C-BA06-FC7E20AC12CD}"/>
              </a:ext>
            </a:extLst>
          </p:cNvPr>
          <p:cNvSpPr>
            <a:spLocks noGrp="1"/>
          </p:cNvSpPr>
          <p:nvPr>
            <p:ph type="sldNum" sz="quarter" idx="4"/>
          </p:nvPr>
        </p:nvSpPr>
        <p:spPr/>
        <p:txBody>
          <a:bodyPr/>
          <a:lstStyle/>
          <a:p>
            <a:r>
              <a:rPr lang="en-US"/>
              <a:t>| </a:t>
            </a:r>
            <a:fld id="{2C8F94F2-79B1-4F8D-B2F0-3428BA660B51}" type="slidenum">
              <a:rPr lang="en-US" smtClean="0"/>
              <a:pPr/>
              <a:t>2</a:t>
            </a:fld>
            <a:endParaRPr lang="en-US"/>
          </a:p>
        </p:txBody>
      </p:sp>
      <p:grpSp>
        <p:nvGrpSpPr>
          <p:cNvPr id="13" name="Group 12">
            <a:extLst>
              <a:ext uri="{FF2B5EF4-FFF2-40B4-BE49-F238E27FC236}">
                <a16:creationId xmlns:a16="http://schemas.microsoft.com/office/drawing/2014/main" id="{9D6F4C3D-6BD1-5840-A7C7-9CEB573971A4}"/>
              </a:ext>
            </a:extLst>
          </p:cNvPr>
          <p:cNvGrpSpPr/>
          <p:nvPr/>
        </p:nvGrpSpPr>
        <p:grpSpPr bwMode="ltGray">
          <a:xfrm>
            <a:off x="7631276" y="1203782"/>
            <a:ext cx="2603101" cy="774366"/>
            <a:chOff x="4968044" y="1903443"/>
            <a:chExt cx="1578793" cy="458206"/>
          </a:xfrm>
        </p:grpSpPr>
        <p:sp>
          <p:nvSpPr>
            <p:cNvPr id="14" name="Rounded Rectangle 13">
              <a:extLst>
                <a:ext uri="{FF2B5EF4-FFF2-40B4-BE49-F238E27FC236}">
                  <a16:creationId xmlns:a16="http://schemas.microsoft.com/office/drawing/2014/main" id="{A474A514-E469-DB44-9E5C-B34088475E10}"/>
                </a:ext>
              </a:extLst>
            </p:cNvPr>
            <p:cNvSpPr/>
            <p:nvPr/>
          </p:nvSpPr>
          <p:spPr bwMode="ltGray">
            <a:xfrm>
              <a:off x="5039806" y="2167940"/>
              <a:ext cx="1435266" cy="193709"/>
            </a:xfrm>
            <a:prstGeom prst="roundRect">
              <a:avLst>
                <a:gd name="adj" fmla="val 0"/>
              </a:avLst>
            </a:prstGeom>
            <a:noFill/>
            <a:ln w="15875" cap="rnd">
              <a:solidFill>
                <a:schemeClr val="tx1"/>
              </a:solidFill>
              <a:prstDash val="dash"/>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defTabSz="456945"/>
              <a:r>
                <a:rPr lang="en-US" sz="1199" dirty="0">
                  <a:solidFill>
                    <a:srgbClr val="44546A"/>
                  </a:solidFill>
                  <a:latin typeface="Gotham Rounded Medium" panose="02000000000000000000" pitchFamily="50" charset="0"/>
                  <a:cs typeface="Arial" pitchFamily="34" charset="0"/>
                </a:rPr>
                <a:t>Virtualization</a:t>
              </a:r>
            </a:p>
          </p:txBody>
        </p:sp>
        <p:sp>
          <p:nvSpPr>
            <p:cNvPr id="15" name="Rectangle 14">
              <a:extLst>
                <a:ext uri="{FF2B5EF4-FFF2-40B4-BE49-F238E27FC236}">
                  <a16:creationId xmlns:a16="http://schemas.microsoft.com/office/drawing/2014/main" id="{315B631C-8186-B840-A267-FF85E29DE157}"/>
                </a:ext>
              </a:extLst>
            </p:cNvPr>
            <p:cNvSpPr/>
            <p:nvPr/>
          </p:nvSpPr>
          <p:spPr bwMode="ltGray">
            <a:xfrm>
              <a:off x="4968044" y="1903443"/>
              <a:ext cx="626608" cy="193709"/>
            </a:xfrm>
            <a:prstGeom prst="rect">
              <a:avLst/>
            </a:prstGeom>
            <a:solidFill>
              <a:schemeClr val="bg1"/>
            </a:solid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6945"/>
              <a:r>
                <a:rPr lang="en-US" sz="1199" dirty="0">
                  <a:solidFill>
                    <a:schemeClr val="tx1"/>
                  </a:solidFill>
                  <a:latin typeface="Gotham Medium" pitchFamily="2" charset="0"/>
                  <a:cs typeface="Gotham Medium" pitchFamily="2" charset="0"/>
                </a:rPr>
                <a:t>App</a:t>
              </a:r>
            </a:p>
          </p:txBody>
        </p:sp>
        <p:sp>
          <p:nvSpPr>
            <p:cNvPr id="16" name="Rectangle 15">
              <a:extLst>
                <a:ext uri="{FF2B5EF4-FFF2-40B4-BE49-F238E27FC236}">
                  <a16:creationId xmlns:a16="http://schemas.microsoft.com/office/drawing/2014/main" id="{DA5D294E-989A-FF48-9B86-419F7048043D}"/>
                </a:ext>
              </a:extLst>
            </p:cNvPr>
            <p:cNvSpPr/>
            <p:nvPr/>
          </p:nvSpPr>
          <p:spPr bwMode="ltGray">
            <a:xfrm>
              <a:off x="5920229" y="1903443"/>
              <a:ext cx="626608" cy="193709"/>
            </a:xfrm>
            <a:prstGeom prst="rect">
              <a:avLst/>
            </a:prstGeom>
            <a:solidFill>
              <a:schemeClr val="bg1"/>
            </a:solid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6945"/>
              <a:r>
                <a:rPr lang="en-US" sz="1199" dirty="0">
                  <a:solidFill>
                    <a:schemeClr val="tx1"/>
                  </a:solidFill>
                  <a:latin typeface="Gotham Medium" pitchFamily="2" charset="0"/>
                  <a:cs typeface="Gotham Medium" pitchFamily="2" charset="0"/>
                </a:rPr>
                <a:t>App</a:t>
              </a:r>
            </a:p>
          </p:txBody>
        </p:sp>
      </p:grpSp>
      <p:sp>
        <p:nvSpPr>
          <p:cNvPr id="53" name="TextBox 52">
            <a:extLst>
              <a:ext uri="{FF2B5EF4-FFF2-40B4-BE49-F238E27FC236}">
                <a16:creationId xmlns:a16="http://schemas.microsoft.com/office/drawing/2014/main" id="{A8B69BD4-6C44-774D-A279-D091F8C3E9E5}"/>
              </a:ext>
            </a:extLst>
          </p:cNvPr>
          <p:cNvSpPr txBox="1"/>
          <p:nvPr/>
        </p:nvSpPr>
        <p:spPr bwMode="ltGray">
          <a:xfrm>
            <a:off x="7419593" y="4604894"/>
            <a:ext cx="3026466" cy="576774"/>
          </a:xfrm>
          <a:prstGeom prst="rect">
            <a:avLst/>
          </a:prstGeom>
          <a:noFill/>
        </p:spPr>
        <p:txBody>
          <a:bodyPr wrap="square" lIns="91390" tIns="45695" rIns="91390" bIns="45695" rtlCol="0">
            <a:spAutoFit/>
          </a:bodyPr>
          <a:lstStyle/>
          <a:p>
            <a:pPr algn="ctr" defTabSz="456945"/>
            <a:r>
              <a:rPr lang="en-US" sz="1574" dirty="0">
                <a:solidFill>
                  <a:srgbClr val="034EA2"/>
                </a:solidFill>
                <a:latin typeface="Gotham Medium" pitchFamily="2" charset="0"/>
                <a:cs typeface="Gotham Medium" pitchFamily="2" charset="0"/>
              </a:rPr>
              <a:t>Integrated, scale-out compute and storage</a:t>
            </a:r>
          </a:p>
        </p:txBody>
      </p:sp>
      <p:grpSp>
        <p:nvGrpSpPr>
          <p:cNvPr id="54" name="Group 53">
            <a:extLst>
              <a:ext uri="{FF2B5EF4-FFF2-40B4-BE49-F238E27FC236}">
                <a16:creationId xmlns:a16="http://schemas.microsoft.com/office/drawing/2014/main" id="{7504C1FC-8305-5742-923D-4EBE714BD337}"/>
              </a:ext>
            </a:extLst>
          </p:cNvPr>
          <p:cNvGrpSpPr/>
          <p:nvPr/>
        </p:nvGrpSpPr>
        <p:grpSpPr>
          <a:xfrm>
            <a:off x="3309349" y="1986004"/>
            <a:ext cx="3580534" cy="2873633"/>
            <a:chOff x="1668779" y="1729740"/>
            <a:chExt cx="3580534" cy="3101340"/>
          </a:xfrm>
        </p:grpSpPr>
        <p:sp>
          <p:nvSpPr>
            <p:cNvPr id="55" name="Freeform 54">
              <a:extLst>
                <a:ext uri="{FF2B5EF4-FFF2-40B4-BE49-F238E27FC236}">
                  <a16:creationId xmlns:a16="http://schemas.microsoft.com/office/drawing/2014/main" id="{FF00502A-42A5-4B40-80DF-2A533ABA3A4B}"/>
                </a:ext>
              </a:extLst>
            </p:cNvPr>
            <p:cNvSpPr/>
            <p:nvPr/>
          </p:nvSpPr>
          <p:spPr>
            <a:xfrm>
              <a:off x="1668779" y="1729740"/>
              <a:ext cx="3544686" cy="3101340"/>
            </a:xfrm>
            <a:custGeom>
              <a:avLst/>
              <a:gdLst>
                <a:gd name="connsiteX0" fmla="*/ 1775460 w 3710940"/>
                <a:gd name="connsiteY0" fmla="*/ 7620 h 3101340"/>
                <a:gd name="connsiteX1" fmla="*/ 3703320 w 3710940"/>
                <a:gd name="connsiteY1" fmla="*/ 1097280 h 3101340"/>
                <a:gd name="connsiteX2" fmla="*/ 3710940 w 3710940"/>
                <a:gd name="connsiteY2" fmla="*/ 1440180 h 3101340"/>
                <a:gd name="connsiteX3" fmla="*/ 1874520 w 3710940"/>
                <a:gd name="connsiteY3" fmla="*/ 3101340 h 3101340"/>
                <a:gd name="connsiteX4" fmla="*/ 0 w 3710940"/>
                <a:gd name="connsiteY4" fmla="*/ 3101340 h 3101340"/>
                <a:gd name="connsiteX5" fmla="*/ 30480 w 3710940"/>
                <a:gd name="connsiteY5" fmla="*/ 0 h 3101340"/>
                <a:gd name="connsiteX6" fmla="*/ 1775460 w 3710940"/>
                <a:gd name="connsiteY6" fmla="*/ 7620 h 3101340"/>
                <a:gd name="connsiteX0" fmla="*/ 1775460 w 3710940"/>
                <a:gd name="connsiteY0" fmla="*/ 7620 h 3101340"/>
                <a:gd name="connsiteX1" fmla="*/ 3550920 w 3710940"/>
                <a:gd name="connsiteY1" fmla="*/ 807720 h 3101340"/>
                <a:gd name="connsiteX2" fmla="*/ 3710940 w 3710940"/>
                <a:gd name="connsiteY2" fmla="*/ 1440180 h 3101340"/>
                <a:gd name="connsiteX3" fmla="*/ 1874520 w 3710940"/>
                <a:gd name="connsiteY3" fmla="*/ 3101340 h 3101340"/>
                <a:gd name="connsiteX4" fmla="*/ 0 w 3710940"/>
                <a:gd name="connsiteY4" fmla="*/ 3101340 h 3101340"/>
                <a:gd name="connsiteX5" fmla="*/ 30480 w 3710940"/>
                <a:gd name="connsiteY5" fmla="*/ 0 h 3101340"/>
                <a:gd name="connsiteX6" fmla="*/ 1775460 w 3710940"/>
                <a:gd name="connsiteY6" fmla="*/ 7620 h 3101340"/>
                <a:gd name="connsiteX0" fmla="*/ 1775460 w 3558540"/>
                <a:gd name="connsiteY0" fmla="*/ 7620 h 3101340"/>
                <a:gd name="connsiteX1" fmla="*/ 3550920 w 3558540"/>
                <a:gd name="connsiteY1" fmla="*/ 807720 h 3101340"/>
                <a:gd name="connsiteX2" fmla="*/ 3558540 w 3558540"/>
                <a:gd name="connsiteY2" fmla="*/ 1226820 h 3101340"/>
                <a:gd name="connsiteX3" fmla="*/ 1874520 w 3558540"/>
                <a:gd name="connsiteY3" fmla="*/ 3101340 h 3101340"/>
                <a:gd name="connsiteX4" fmla="*/ 0 w 3558540"/>
                <a:gd name="connsiteY4" fmla="*/ 3101340 h 3101340"/>
                <a:gd name="connsiteX5" fmla="*/ 30480 w 3558540"/>
                <a:gd name="connsiteY5" fmla="*/ 0 h 3101340"/>
                <a:gd name="connsiteX6" fmla="*/ 1775460 w 3558540"/>
                <a:gd name="connsiteY6" fmla="*/ 7620 h 3101340"/>
                <a:gd name="connsiteX0" fmla="*/ 1775460 w 3558540"/>
                <a:gd name="connsiteY0" fmla="*/ 7620 h 3101340"/>
                <a:gd name="connsiteX1" fmla="*/ 3550920 w 3558540"/>
                <a:gd name="connsiteY1" fmla="*/ 807720 h 3101340"/>
                <a:gd name="connsiteX2" fmla="*/ 3558540 w 3558540"/>
                <a:gd name="connsiteY2" fmla="*/ 1226820 h 3101340"/>
                <a:gd name="connsiteX3" fmla="*/ 2033016 w 3558540"/>
                <a:gd name="connsiteY3" fmla="*/ 3101340 h 3101340"/>
                <a:gd name="connsiteX4" fmla="*/ 0 w 3558540"/>
                <a:gd name="connsiteY4" fmla="*/ 3101340 h 3101340"/>
                <a:gd name="connsiteX5" fmla="*/ 30480 w 3558540"/>
                <a:gd name="connsiteY5" fmla="*/ 0 h 3101340"/>
                <a:gd name="connsiteX6" fmla="*/ 1775460 w 3558540"/>
                <a:gd name="connsiteY6" fmla="*/ 7620 h 3101340"/>
                <a:gd name="connsiteX0" fmla="*/ 1775460 w 3551613"/>
                <a:gd name="connsiteY0" fmla="*/ 7620 h 3101340"/>
                <a:gd name="connsiteX1" fmla="*/ 3550920 w 3551613"/>
                <a:gd name="connsiteY1" fmla="*/ 807720 h 3101340"/>
                <a:gd name="connsiteX2" fmla="*/ 3551613 w 3551613"/>
                <a:gd name="connsiteY2" fmla="*/ 1503911 h 3101340"/>
                <a:gd name="connsiteX3" fmla="*/ 2033016 w 3551613"/>
                <a:gd name="connsiteY3" fmla="*/ 3101340 h 3101340"/>
                <a:gd name="connsiteX4" fmla="*/ 0 w 3551613"/>
                <a:gd name="connsiteY4" fmla="*/ 3101340 h 3101340"/>
                <a:gd name="connsiteX5" fmla="*/ 30480 w 3551613"/>
                <a:gd name="connsiteY5" fmla="*/ 0 h 3101340"/>
                <a:gd name="connsiteX6" fmla="*/ 1775460 w 3551613"/>
                <a:gd name="connsiteY6" fmla="*/ 7620 h 3101340"/>
                <a:gd name="connsiteX0" fmla="*/ 1775460 w 3571702"/>
                <a:gd name="connsiteY0" fmla="*/ 7620 h 3101340"/>
                <a:gd name="connsiteX1" fmla="*/ 3571702 w 3571702"/>
                <a:gd name="connsiteY1" fmla="*/ 1077884 h 3101340"/>
                <a:gd name="connsiteX2" fmla="*/ 3551613 w 3571702"/>
                <a:gd name="connsiteY2" fmla="*/ 1503911 h 3101340"/>
                <a:gd name="connsiteX3" fmla="*/ 2033016 w 3571702"/>
                <a:gd name="connsiteY3" fmla="*/ 3101340 h 3101340"/>
                <a:gd name="connsiteX4" fmla="*/ 0 w 3571702"/>
                <a:gd name="connsiteY4" fmla="*/ 3101340 h 3101340"/>
                <a:gd name="connsiteX5" fmla="*/ 30480 w 3571702"/>
                <a:gd name="connsiteY5" fmla="*/ 0 h 3101340"/>
                <a:gd name="connsiteX6" fmla="*/ 1775460 w 3571702"/>
                <a:gd name="connsiteY6" fmla="*/ 7620 h 3101340"/>
                <a:gd name="connsiteX0" fmla="*/ 1775460 w 3571702"/>
                <a:gd name="connsiteY0" fmla="*/ 7620 h 3101340"/>
                <a:gd name="connsiteX1" fmla="*/ 3571702 w 3571702"/>
                <a:gd name="connsiteY1" fmla="*/ 1077884 h 3101340"/>
                <a:gd name="connsiteX2" fmla="*/ 3551613 w 3571702"/>
                <a:gd name="connsiteY2" fmla="*/ 1503911 h 3101340"/>
                <a:gd name="connsiteX3" fmla="*/ 2490216 w 3571702"/>
                <a:gd name="connsiteY3" fmla="*/ 3086410 h 3101340"/>
                <a:gd name="connsiteX4" fmla="*/ 0 w 3571702"/>
                <a:gd name="connsiteY4" fmla="*/ 3101340 h 3101340"/>
                <a:gd name="connsiteX5" fmla="*/ 30480 w 3571702"/>
                <a:gd name="connsiteY5" fmla="*/ 0 h 3101340"/>
                <a:gd name="connsiteX6" fmla="*/ 1775460 w 3571702"/>
                <a:gd name="connsiteY6" fmla="*/ 7620 h 3101340"/>
                <a:gd name="connsiteX0" fmla="*/ 1775460 w 3571702"/>
                <a:gd name="connsiteY0" fmla="*/ 7620 h 3101340"/>
                <a:gd name="connsiteX1" fmla="*/ 3571702 w 3571702"/>
                <a:gd name="connsiteY1" fmla="*/ 1077884 h 3101340"/>
                <a:gd name="connsiteX2" fmla="*/ 3551613 w 3571702"/>
                <a:gd name="connsiteY2" fmla="*/ 1503911 h 3101340"/>
                <a:gd name="connsiteX3" fmla="*/ 2490216 w 3571702"/>
                <a:gd name="connsiteY3" fmla="*/ 3101340 h 3101340"/>
                <a:gd name="connsiteX4" fmla="*/ 0 w 3571702"/>
                <a:gd name="connsiteY4" fmla="*/ 3101340 h 3101340"/>
                <a:gd name="connsiteX5" fmla="*/ 30480 w 3571702"/>
                <a:gd name="connsiteY5" fmla="*/ 0 h 3101340"/>
                <a:gd name="connsiteX6" fmla="*/ 1775460 w 3571702"/>
                <a:gd name="connsiteY6" fmla="*/ 7620 h 3101340"/>
                <a:gd name="connsiteX0" fmla="*/ 1775460 w 3551613"/>
                <a:gd name="connsiteY0" fmla="*/ 7620 h 3101340"/>
                <a:gd name="connsiteX1" fmla="*/ 3543993 w 3551613"/>
                <a:gd name="connsiteY1" fmla="*/ 824061 h 3101340"/>
                <a:gd name="connsiteX2" fmla="*/ 3551613 w 3551613"/>
                <a:gd name="connsiteY2" fmla="*/ 1503911 h 3101340"/>
                <a:gd name="connsiteX3" fmla="*/ 2490216 w 3551613"/>
                <a:gd name="connsiteY3" fmla="*/ 3101340 h 3101340"/>
                <a:gd name="connsiteX4" fmla="*/ 0 w 3551613"/>
                <a:gd name="connsiteY4" fmla="*/ 3101340 h 3101340"/>
                <a:gd name="connsiteX5" fmla="*/ 30480 w 3551613"/>
                <a:gd name="connsiteY5" fmla="*/ 0 h 3101340"/>
                <a:gd name="connsiteX6" fmla="*/ 1775460 w 3551613"/>
                <a:gd name="connsiteY6" fmla="*/ 7620 h 3101340"/>
                <a:gd name="connsiteX0" fmla="*/ 1775460 w 3544686"/>
                <a:gd name="connsiteY0" fmla="*/ 7620 h 3101340"/>
                <a:gd name="connsiteX1" fmla="*/ 3543993 w 3544686"/>
                <a:gd name="connsiteY1" fmla="*/ 824061 h 3101340"/>
                <a:gd name="connsiteX2" fmla="*/ 3544686 w 3544686"/>
                <a:gd name="connsiteY2" fmla="*/ 1272484 h 3101340"/>
                <a:gd name="connsiteX3" fmla="*/ 2490216 w 3544686"/>
                <a:gd name="connsiteY3" fmla="*/ 3101340 h 3101340"/>
                <a:gd name="connsiteX4" fmla="*/ 0 w 3544686"/>
                <a:gd name="connsiteY4" fmla="*/ 3101340 h 3101340"/>
                <a:gd name="connsiteX5" fmla="*/ 30480 w 3544686"/>
                <a:gd name="connsiteY5" fmla="*/ 0 h 3101340"/>
                <a:gd name="connsiteX6" fmla="*/ 1775460 w 3544686"/>
                <a:gd name="connsiteY6" fmla="*/ 7620 h 310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4686" h="3101340">
                  <a:moveTo>
                    <a:pt x="1775460" y="7620"/>
                  </a:moveTo>
                  <a:lnTo>
                    <a:pt x="3543993" y="824061"/>
                  </a:lnTo>
                  <a:lnTo>
                    <a:pt x="3544686" y="1272484"/>
                  </a:lnTo>
                  <a:lnTo>
                    <a:pt x="2490216" y="3101340"/>
                  </a:lnTo>
                  <a:lnTo>
                    <a:pt x="0" y="3101340"/>
                  </a:lnTo>
                  <a:lnTo>
                    <a:pt x="30480" y="0"/>
                  </a:lnTo>
                  <a:lnTo>
                    <a:pt x="1775460" y="7620"/>
                  </a:lnTo>
                  <a:close/>
                </a:path>
              </a:pathLst>
            </a:custGeom>
            <a:gradFill flip="none" rotWithShape="1">
              <a:gsLst>
                <a:gs pos="31000">
                  <a:srgbClr val="2DB3E4">
                    <a:alpha val="14000"/>
                  </a:srgbClr>
                </a:gs>
                <a:gs pos="56000">
                  <a:srgbClr val="73C6E9">
                    <a:alpha val="39000"/>
                  </a:srgbClr>
                </a:gs>
                <a:gs pos="0">
                  <a:schemeClr val="bg1">
                    <a:alpha val="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prstTxWarp prst="textNoShape">
                <a:avLst/>
              </a:prstTxWarp>
              <a:noAutofit/>
            </a:bodyPr>
            <a:lstStyle/>
            <a:p>
              <a:pPr algn="ctr" defTabSz="456945"/>
              <a:endParaRPr lang="en-US" sz="1349" dirty="0">
                <a:solidFill>
                  <a:prstClr val="white"/>
                </a:solidFill>
                <a:latin typeface="Gotham Medium"/>
              </a:endParaRPr>
            </a:p>
          </p:txBody>
        </p:sp>
        <p:sp>
          <p:nvSpPr>
            <p:cNvPr id="56" name="Freeform 6">
              <a:extLst>
                <a:ext uri="{FF2B5EF4-FFF2-40B4-BE49-F238E27FC236}">
                  <a16:creationId xmlns:a16="http://schemas.microsoft.com/office/drawing/2014/main" id="{DD30359A-1465-694D-8D15-E6C38237DFBD}"/>
                </a:ext>
              </a:extLst>
            </p:cNvPr>
            <p:cNvSpPr>
              <a:spLocks/>
            </p:cNvSpPr>
            <p:nvPr/>
          </p:nvSpPr>
          <p:spPr bwMode="auto">
            <a:xfrm>
              <a:off x="4522565" y="2608352"/>
              <a:ext cx="452428" cy="1085060"/>
            </a:xfrm>
            <a:custGeom>
              <a:avLst/>
              <a:gdLst>
                <a:gd name="T0" fmla="*/ 21 w 58"/>
                <a:gd name="T1" fmla="*/ 64 h 64"/>
                <a:gd name="T2" fmla="*/ 20 w 58"/>
                <a:gd name="T3" fmla="*/ 64 h 64"/>
                <a:gd name="T4" fmla="*/ 2 w 58"/>
                <a:gd name="T5" fmla="*/ 64 h 64"/>
                <a:gd name="T6" fmla="*/ 1 w 58"/>
                <a:gd name="T7" fmla="*/ 63 h 64"/>
                <a:gd name="T8" fmla="*/ 1 w 58"/>
                <a:gd name="T9" fmla="*/ 61 h 64"/>
                <a:gd name="T10" fmla="*/ 34 w 58"/>
                <a:gd name="T11" fmla="*/ 33 h 64"/>
                <a:gd name="T12" fmla="*/ 34 w 58"/>
                <a:gd name="T13" fmla="*/ 31 h 64"/>
                <a:gd name="T14" fmla="*/ 1 w 58"/>
                <a:gd name="T15" fmla="*/ 2 h 64"/>
                <a:gd name="T16" fmla="*/ 0 w 58"/>
                <a:gd name="T17" fmla="*/ 1 h 64"/>
                <a:gd name="T18" fmla="*/ 2 w 58"/>
                <a:gd name="T19" fmla="*/ 0 h 64"/>
                <a:gd name="T20" fmla="*/ 20 w 58"/>
                <a:gd name="T21" fmla="*/ 0 h 64"/>
                <a:gd name="T22" fmla="*/ 20 w 58"/>
                <a:gd name="T23" fmla="*/ 0 h 64"/>
                <a:gd name="T24" fmla="*/ 57 w 58"/>
                <a:gd name="T25" fmla="*/ 31 h 64"/>
                <a:gd name="T26" fmla="*/ 57 w 58"/>
                <a:gd name="T27" fmla="*/ 31 h 64"/>
                <a:gd name="T28" fmla="*/ 57 w 58"/>
                <a:gd name="T29" fmla="*/ 33 h 64"/>
                <a:gd name="T30" fmla="*/ 57 w 58"/>
                <a:gd name="T31" fmla="*/ 33 h 64"/>
                <a:gd name="T32" fmla="*/ 21 w 58"/>
                <a:gd name="T3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4">
                  <a:moveTo>
                    <a:pt x="21" y="64"/>
                  </a:moveTo>
                  <a:cubicBezTo>
                    <a:pt x="21" y="64"/>
                    <a:pt x="21" y="64"/>
                    <a:pt x="20" y="64"/>
                  </a:cubicBezTo>
                  <a:cubicBezTo>
                    <a:pt x="2" y="64"/>
                    <a:pt x="2" y="64"/>
                    <a:pt x="2" y="64"/>
                  </a:cubicBezTo>
                  <a:cubicBezTo>
                    <a:pt x="1" y="64"/>
                    <a:pt x="1" y="64"/>
                    <a:pt x="1" y="63"/>
                  </a:cubicBezTo>
                  <a:cubicBezTo>
                    <a:pt x="0" y="62"/>
                    <a:pt x="0" y="62"/>
                    <a:pt x="1" y="61"/>
                  </a:cubicBezTo>
                  <a:cubicBezTo>
                    <a:pt x="34" y="33"/>
                    <a:pt x="34" y="33"/>
                    <a:pt x="34" y="33"/>
                  </a:cubicBezTo>
                  <a:cubicBezTo>
                    <a:pt x="35" y="32"/>
                    <a:pt x="35" y="31"/>
                    <a:pt x="34" y="31"/>
                  </a:cubicBezTo>
                  <a:cubicBezTo>
                    <a:pt x="1" y="2"/>
                    <a:pt x="1" y="2"/>
                    <a:pt x="1" y="2"/>
                  </a:cubicBezTo>
                  <a:cubicBezTo>
                    <a:pt x="1" y="2"/>
                    <a:pt x="0" y="1"/>
                    <a:pt x="0" y="1"/>
                  </a:cubicBezTo>
                  <a:cubicBezTo>
                    <a:pt x="1" y="0"/>
                    <a:pt x="1" y="0"/>
                    <a:pt x="2" y="0"/>
                  </a:cubicBezTo>
                  <a:cubicBezTo>
                    <a:pt x="20" y="0"/>
                    <a:pt x="20" y="0"/>
                    <a:pt x="20" y="0"/>
                  </a:cubicBezTo>
                  <a:cubicBezTo>
                    <a:pt x="20" y="0"/>
                    <a:pt x="20" y="0"/>
                    <a:pt x="20" y="0"/>
                  </a:cubicBezTo>
                  <a:cubicBezTo>
                    <a:pt x="57" y="31"/>
                    <a:pt x="57" y="31"/>
                    <a:pt x="57" y="31"/>
                  </a:cubicBezTo>
                  <a:cubicBezTo>
                    <a:pt x="57" y="31"/>
                    <a:pt x="57" y="31"/>
                    <a:pt x="57" y="31"/>
                  </a:cubicBezTo>
                  <a:cubicBezTo>
                    <a:pt x="58" y="31"/>
                    <a:pt x="58" y="32"/>
                    <a:pt x="57" y="33"/>
                  </a:cubicBezTo>
                  <a:cubicBezTo>
                    <a:pt x="57" y="33"/>
                    <a:pt x="57" y="33"/>
                    <a:pt x="57" y="33"/>
                  </a:cubicBezTo>
                  <a:lnTo>
                    <a:pt x="21" y="64"/>
                  </a:lnTo>
                  <a:close/>
                </a:path>
              </a:pathLst>
            </a:cu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prstTxWarp prst="textNoShape">
                <a:avLst/>
              </a:prstTxWarp>
              <a:noAutofit/>
            </a:bodyPr>
            <a:lstStyle/>
            <a:p>
              <a:pPr algn="ctr" defTabSz="456945"/>
              <a:endParaRPr lang="en-US" sz="1349">
                <a:solidFill>
                  <a:prstClr val="white"/>
                </a:solidFill>
                <a:latin typeface="Gotham Medium"/>
              </a:endParaRPr>
            </a:p>
          </p:txBody>
        </p:sp>
        <p:sp>
          <p:nvSpPr>
            <p:cNvPr id="177" name="Freeform 6">
              <a:extLst>
                <a:ext uri="{FF2B5EF4-FFF2-40B4-BE49-F238E27FC236}">
                  <a16:creationId xmlns:a16="http://schemas.microsoft.com/office/drawing/2014/main" id="{D8BB6FF3-7D3E-B545-88CA-8B8DCE4907CF}"/>
                </a:ext>
              </a:extLst>
            </p:cNvPr>
            <p:cNvSpPr>
              <a:spLocks/>
            </p:cNvSpPr>
            <p:nvPr/>
          </p:nvSpPr>
          <p:spPr bwMode="auto">
            <a:xfrm>
              <a:off x="4796885" y="2608352"/>
              <a:ext cx="452428" cy="1085060"/>
            </a:xfrm>
            <a:custGeom>
              <a:avLst/>
              <a:gdLst>
                <a:gd name="T0" fmla="*/ 21 w 58"/>
                <a:gd name="T1" fmla="*/ 64 h 64"/>
                <a:gd name="T2" fmla="*/ 20 w 58"/>
                <a:gd name="T3" fmla="*/ 64 h 64"/>
                <a:gd name="T4" fmla="*/ 2 w 58"/>
                <a:gd name="T5" fmla="*/ 64 h 64"/>
                <a:gd name="T6" fmla="*/ 1 w 58"/>
                <a:gd name="T7" fmla="*/ 63 h 64"/>
                <a:gd name="T8" fmla="*/ 1 w 58"/>
                <a:gd name="T9" fmla="*/ 61 h 64"/>
                <a:gd name="T10" fmla="*/ 34 w 58"/>
                <a:gd name="T11" fmla="*/ 33 h 64"/>
                <a:gd name="T12" fmla="*/ 34 w 58"/>
                <a:gd name="T13" fmla="*/ 31 h 64"/>
                <a:gd name="T14" fmla="*/ 1 w 58"/>
                <a:gd name="T15" fmla="*/ 2 h 64"/>
                <a:gd name="T16" fmla="*/ 0 w 58"/>
                <a:gd name="T17" fmla="*/ 1 h 64"/>
                <a:gd name="T18" fmla="*/ 2 w 58"/>
                <a:gd name="T19" fmla="*/ 0 h 64"/>
                <a:gd name="T20" fmla="*/ 20 w 58"/>
                <a:gd name="T21" fmla="*/ 0 h 64"/>
                <a:gd name="T22" fmla="*/ 20 w 58"/>
                <a:gd name="T23" fmla="*/ 0 h 64"/>
                <a:gd name="T24" fmla="*/ 57 w 58"/>
                <a:gd name="T25" fmla="*/ 31 h 64"/>
                <a:gd name="T26" fmla="*/ 57 w 58"/>
                <a:gd name="T27" fmla="*/ 31 h 64"/>
                <a:gd name="T28" fmla="*/ 57 w 58"/>
                <a:gd name="T29" fmla="*/ 33 h 64"/>
                <a:gd name="T30" fmla="*/ 57 w 58"/>
                <a:gd name="T31" fmla="*/ 33 h 64"/>
                <a:gd name="T32" fmla="*/ 21 w 58"/>
                <a:gd name="T3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4">
                  <a:moveTo>
                    <a:pt x="21" y="64"/>
                  </a:moveTo>
                  <a:cubicBezTo>
                    <a:pt x="21" y="64"/>
                    <a:pt x="21" y="64"/>
                    <a:pt x="20" y="64"/>
                  </a:cubicBezTo>
                  <a:cubicBezTo>
                    <a:pt x="2" y="64"/>
                    <a:pt x="2" y="64"/>
                    <a:pt x="2" y="64"/>
                  </a:cubicBezTo>
                  <a:cubicBezTo>
                    <a:pt x="1" y="64"/>
                    <a:pt x="1" y="64"/>
                    <a:pt x="1" y="63"/>
                  </a:cubicBezTo>
                  <a:cubicBezTo>
                    <a:pt x="0" y="62"/>
                    <a:pt x="0" y="62"/>
                    <a:pt x="1" y="61"/>
                  </a:cubicBezTo>
                  <a:cubicBezTo>
                    <a:pt x="34" y="33"/>
                    <a:pt x="34" y="33"/>
                    <a:pt x="34" y="33"/>
                  </a:cubicBezTo>
                  <a:cubicBezTo>
                    <a:pt x="35" y="32"/>
                    <a:pt x="35" y="31"/>
                    <a:pt x="34" y="31"/>
                  </a:cubicBezTo>
                  <a:cubicBezTo>
                    <a:pt x="1" y="2"/>
                    <a:pt x="1" y="2"/>
                    <a:pt x="1" y="2"/>
                  </a:cubicBezTo>
                  <a:cubicBezTo>
                    <a:pt x="1" y="2"/>
                    <a:pt x="0" y="1"/>
                    <a:pt x="0" y="1"/>
                  </a:cubicBezTo>
                  <a:cubicBezTo>
                    <a:pt x="1" y="0"/>
                    <a:pt x="1" y="0"/>
                    <a:pt x="2" y="0"/>
                  </a:cubicBezTo>
                  <a:cubicBezTo>
                    <a:pt x="20" y="0"/>
                    <a:pt x="20" y="0"/>
                    <a:pt x="20" y="0"/>
                  </a:cubicBezTo>
                  <a:cubicBezTo>
                    <a:pt x="20" y="0"/>
                    <a:pt x="20" y="0"/>
                    <a:pt x="20" y="0"/>
                  </a:cubicBezTo>
                  <a:cubicBezTo>
                    <a:pt x="57" y="31"/>
                    <a:pt x="57" y="31"/>
                    <a:pt x="57" y="31"/>
                  </a:cubicBezTo>
                  <a:cubicBezTo>
                    <a:pt x="57" y="31"/>
                    <a:pt x="57" y="31"/>
                    <a:pt x="57" y="31"/>
                  </a:cubicBezTo>
                  <a:cubicBezTo>
                    <a:pt x="58" y="31"/>
                    <a:pt x="58" y="32"/>
                    <a:pt x="57" y="33"/>
                  </a:cubicBezTo>
                  <a:cubicBezTo>
                    <a:pt x="57" y="33"/>
                    <a:pt x="57" y="33"/>
                    <a:pt x="57" y="33"/>
                  </a:cubicBezTo>
                  <a:lnTo>
                    <a:pt x="21" y="64"/>
                  </a:lnTo>
                  <a:close/>
                </a:path>
              </a:pathLst>
            </a:cu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prstTxWarp prst="textNoShape">
                <a:avLst/>
              </a:prstTxWarp>
              <a:noAutofit/>
            </a:bodyPr>
            <a:lstStyle/>
            <a:p>
              <a:pPr algn="ctr" defTabSz="456945"/>
              <a:endParaRPr lang="en-US" sz="1349">
                <a:solidFill>
                  <a:prstClr val="white"/>
                </a:solidFill>
                <a:latin typeface="Gotham Medium"/>
              </a:endParaRPr>
            </a:p>
          </p:txBody>
        </p:sp>
        <p:sp>
          <p:nvSpPr>
            <p:cNvPr id="178" name="Freeform 6">
              <a:extLst>
                <a:ext uri="{FF2B5EF4-FFF2-40B4-BE49-F238E27FC236}">
                  <a16:creationId xmlns:a16="http://schemas.microsoft.com/office/drawing/2014/main" id="{217104BB-0D86-C64A-A44B-8987E8FDABA7}"/>
                </a:ext>
              </a:extLst>
            </p:cNvPr>
            <p:cNvSpPr>
              <a:spLocks/>
            </p:cNvSpPr>
            <p:nvPr/>
          </p:nvSpPr>
          <p:spPr bwMode="auto">
            <a:xfrm>
              <a:off x="4239932" y="2608352"/>
              <a:ext cx="452428" cy="1085060"/>
            </a:xfrm>
            <a:custGeom>
              <a:avLst/>
              <a:gdLst>
                <a:gd name="T0" fmla="*/ 21 w 58"/>
                <a:gd name="T1" fmla="*/ 64 h 64"/>
                <a:gd name="T2" fmla="*/ 20 w 58"/>
                <a:gd name="T3" fmla="*/ 64 h 64"/>
                <a:gd name="T4" fmla="*/ 2 w 58"/>
                <a:gd name="T5" fmla="*/ 64 h 64"/>
                <a:gd name="T6" fmla="*/ 1 w 58"/>
                <a:gd name="T7" fmla="*/ 63 h 64"/>
                <a:gd name="T8" fmla="*/ 1 w 58"/>
                <a:gd name="T9" fmla="*/ 61 h 64"/>
                <a:gd name="T10" fmla="*/ 34 w 58"/>
                <a:gd name="T11" fmla="*/ 33 h 64"/>
                <a:gd name="T12" fmla="*/ 34 w 58"/>
                <a:gd name="T13" fmla="*/ 31 h 64"/>
                <a:gd name="T14" fmla="*/ 1 w 58"/>
                <a:gd name="T15" fmla="*/ 2 h 64"/>
                <a:gd name="T16" fmla="*/ 0 w 58"/>
                <a:gd name="T17" fmla="*/ 1 h 64"/>
                <a:gd name="T18" fmla="*/ 2 w 58"/>
                <a:gd name="T19" fmla="*/ 0 h 64"/>
                <a:gd name="T20" fmla="*/ 20 w 58"/>
                <a:gd name="T21" fmla="*/ 0 h 64"/>
                <a:gd name="T22" fmla="*/ 20 w 58"/>
                <a:gd name="T23" fmla="*/ 0 h 64"/>
                <a:gd name="T24" fmla="*/ 57 w 58"/>
                <a:gd name="T25" fmla="*/ 31 h 64"/>
                <a:gd name="T26" fmla="*/ 57 w 58"/>
                <a:gd name="T27" fmla="*/ 31 h 64"/>
                <a:gd name="T28" fmla="*/ 57 w 58"/>
                <a:gd name="T29" fmla="*/ 33 h 64"/>
                <a:gd name="T30" fmla="*/ 57 w 58"/>
                <a:gd name="T31" fmla="*/ 33 h 64"/>
                <a:gd name="T32" fmla="*/ 21 w 58"/>
                <a:gd name="T3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4">
                  <a:moveTo>
                    <a:pt x="21" y="64"/>
                  </a:moveTo>
                  <a:cubicBezTo>
                    <a:pt x="21" y="64"/>
                    <a:pt x="21" y="64"/>
                    <a:pt x="20" y="64"/>
                  </a:cubicBezTo>
                  <a:cubicBezTo>
                    <a:pt x="2" y="64"/>
                    <a:pt x="2" y="64"/>
                    <a:pt x="2" y="64"/>
                  </a:cubicBezTo>
                  <a:cubicBezTo>
                    <a:pt x="1" y="64"/>
                    <a:pt x="1" y="64"/>
                    <a:pt x="1" y="63"/>
                  </a:cubicBezTo>
                  <a:cubicBezTo>
                    <a:pt x="0" y="62"/>
                    <a:pt x="0" y="62"/>
                    <a:pt x="1" y="61"/>
                  </a:cubicBezTo>
                  <a:cubicBezTo>
                    <a:pt x="34" y="33"/>
                    <a:pt x="34" y="33"/>
                    <a:pt x="34" y="33"/>
                  </a:cubicBezTo>
                  <a:cubicBezTo>
                    <a:pt x="35" y="32"/>
                    <a:pt x="35" y="31"/>
                    <a:pt x="34" y="31"/>
                  </a:cubicBezTo>
                  <a:cubicBezTo>
                    <a:pt x="1" y="2"/>
                    <a:pt x="1" y="2"/>
                    <a:pt x="1" y="2"/>
                  </a:cubicBezTo>
                  <a:cubicBezTo>
                    <a:pt x="1" y="2"/>
                    <a:pt x="0" y="1"/>
                    <a:pt x="0" y="1"/>
                  </a:cubicBezTo>
                  <a:cubicBezTo>
                    <a:pt x="1" y="0"/>
                    <a:pt x="1" y="0"/>
                    <a:pt x="2" y="0"/>
                  </a:cubicBezTo>
                  <a:cubicBezTo>
                    <a:pt x="20" y="0"/>
                    <a:pt x="20" y="0"/>
                    <a:pt x="20" y="0"/>
                  </a:cubicBezTo>
                  <a:cubicBezTo>
                    <a:pt x="20" y="0"/>
                    <a:pt x="20" y="0"/>
                    <a:pt x="20" y="0"/>
                  </a:cubicBezTo>
                  <a:cubicBezTo>
                    <a:pt x="57" y="31"/>
                    <a:pt x="57" y="31"/>
                    <a:pt x="57" y="31"/>
                  </a:cubicBezTo>
                  <a:cubicBezTo>
                    <a:pt x="57" y="31"/>
                    <a:pt x="57" y="31"/>
                    <a:pt x="57" y="31"/>
                  </a:cubicBezTo>
                  <a:cubicBezTo>
                    <a:pt x="58" y="31"/>
                    <a:pt x="58" y="32"/>
                    <a:pt x="57" y="33"/>
                  </a:cubicBezTo>
                  <a:cubicBezTo>
                    <a:pt x="57" y="33"/>
                    <a:pt x="57" y="33"/>
                    <a:pt x="57" y="33"/>
                  </a:cubicBezTo>
                  <a:lnTo>
                    <a:pt x="21" y="64"/>
                  </a:lnTo>
                  <a:close/>
                </a:path>
              </a:pathLst>
            </a:cu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4" tIns="34272" rIns="68544" bIns="34272" numCol="1" spcCol="0" rtlCol="0" fromWordArt="0" anchor="ctr" anchorCtr="0" forceAA="0" compatLnSpc="1">
              <a:prstTxWarp prst="textNoShape">
                <a:avLst/>
              </a:prstTxWarp>
              <a:noAutofit/>
            </a:bodyPr>
            <a:lstStyle/>
            <a:p>
              <a:pPr algn="ctr" defTabSz="456945"/>
              <a:endParaRPr lang="en-US" sz="1349">
                <a:solidFill>
                  <a:prstClr val="white"/>
                </a:solidFill>
                <a:latin typeface="Gotham Medium"/>
              </a:endParaRPr>
            </a:p>
          </p:txBody>
        </p:sp>
      </p:grpSp>
      <p:grpSp>
        <p:nvGrpSpPr>
          <p:cNvPr id="75" name="Group 74">
            <a:extLst>
              <a:ext uri="{FF2B5EF4-FFF2-40B4-BE49-F238E27FC236}">
                <a16:creationId xmlns:a16="http://schemas.microsoft.com/office/drawing/2014/main" id="{AB964C83-A658-5B42-A641-4AF31ED7A9CE}"/>
              </a:ext>
            </a:extLst>
          </p:cNvPr>
          <p:cNvGrpSpPr/>
          <p:nvPr/>
        </p:nvGrpSpPr>
        <p:grpSpPr bwMode="ltGray">
          <a:xfrm>
            <a:off x="1036179" y="1190888"/>
            <a:ext cx="2603101" cy="774366"/>
            <a:chOff x="4968044" y="1903443"/>
            <a:chExt cx="1578793" cy="458206"/>
          </a:xfrm>
        </p:grpSpPr>
        <p:sp>
          <p:nvSpPr>
            <p:cNvPr id="76" name="Rounded Rectangle 75">
              <a:extLst>
                <a:ext uri="{FF2B5EF4-FFF2-40B4-BE49-F238E27FC236}">
                  <a16:creationId xmlns:a16="http://schemas.microsoft.com/office/drawing/2014/main" id="{B5D9FDF0-797A-AB47-B0F8-6B5B2AF1E452}"/>
                </a:ext>
              </a:extLst>
            </p:cNvPr>
            <p:cNvSpPr/>
            <p:nvPr/>
          </p:nvSpPr>
          <p:spPr bwMode="ltGray">
            <a:xfrm>
              <a:off x="5039806" y="2167940"/>
              <a:ext cx="1435266" cy="193709"/>
            </a:xfrm>
            <a:prstGeom prst="roundRect">
              <a:avLst>
                <a:gd name="adj" fmla="val 0"/>
              </a:avLst>
            </a:prstGeom>
            <a:noFill/>
            <a:ln w="15875" cap="rnd">
              <a:solidFill>
                <a:schemeClr val="tx1"/>
              </a:solidFill>
              <a:prstDash val="dash"/>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defTabSz="456945"/>
              <a:r>
                <a:rPr lang="en-US" sz="1199" dirty="0">
                  <a:solidFill>
                    <a:srgbClr val="44546A"/>
                  </a:solidFill>
                  <a:latin typeface="Gotham Medium" pitchFamily="2" charset="0"/>
                  <a:cs typeface="Gotham Medium" pitchFamily="2" charset="0"/>
                </a:rPr>
                <a:t>Virtualization</a:t>
              </a:r>
            </a:p>
          </p:txBody>
        </p:sp>
        <p:sp>
          <p:nvSpPr>
            <p:cNvPr id="77" name="Rectangle 76">
              <a:extLst>
                <a:ext uri="{FF2B5EF4-FFF2-40B4-BE49-F238E27FC236}">
                  <a16:creationId xmlns:a16="http://schemas.microsoft.com/office/drawing/2014/main" id="{29EAFBF4-25E9-EA49-AEF2-ECEC1945C147}"/>
                </a:ext>
              </a:extLst>
            </p:cNvPr>
            <p:cNvSpPr/>
            <p:nvPr/>
          </p:nvSpPr>
          <p:spPr bwMode="ltGray">
            <a:xfrm>
              <a:off x="4968044" y="1903443"/>
              <a:ext cx="626608" cy="193709"/>
            </a:xfrm>
            <a:prstGeom prst="rect">
              <a:avLst/>
            </a:prstGeom>
            <a:solidFill>
              <a:schemeClr val="bg1"/>
            </a:solid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6945"/>
              <a:r>
                <a:rPr lang="en-US" sz="1199" dirty="0">
                  <a:solidFill>
                    <a:schemeClr val="tx1"/>
                  </a:solidFill>
                  <a:latin typeface="Gotham Medium" pitchFamily="2" charset="0"/>
                  <a:cs typeface="Gotham Medium" pitchFamily="2" charset="0"/>
                </a:rPr>
                <a:t>App</a:t>
              </a:r>
            </a:p>
          </p:txBody>
        </p:sp>
        <p:sp>
          <p:nvSpPr>
            <p:cNvPr id="78" name="Rectangle 77">
              <a:extLst>
                <a:ext uri="{FF2B5EF4-FFF2-40B4-BE49-F238E27FC236}">
                  <a16:creationId xmlns:a16="http://schemas.microsoft.com/office/drawing/2014/main" id="{386EE3E6-F85F-DA45-9894-F6EDC7F029B7}"/>
                </a:ext>
              </a:extLst>
            </p:cNvPr>
            <p:cNvSpPr/>
            <p:nvPr/>
          </p:nvSpPr>
          <p:spPr bwMode="ltGray">
            <a:xfrm>
              <a:off x="5920229" y="1903443"/>
              <a:ext cx="626608" cy="193709"/>
            </a:xfrm>
            <a:prstGeom prst="rect">
              <a:avLst/>
            </a:prstGeom>
            <a:solidFill>
              <a:schemeClr val="bg1"/>
            </a:solid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6945"/>
              <a:r>
                <a:rPr lang="en-US" sz="1199" dirty="0">
                  <a:solidFill>
                    <a:schemeClr val="tx1"/>
                  </a:solidFill>
                  <a:latin typeface="Gotham Medium" pitchFamily="2" charset="0"/>
                  <a:cs typeface="Gotham Medium" pitchFamily="2" charset="0"/>
                </a:rPr>
                <a:t>App</a:t>
              </a:r>
            </a:p>
          </p:txBody>
        </p:sp>
      </p:grpSp>
      <p:sp>
        <p:nvSpPr>
          <p:cNvPr id="181" name="Rectangle 180">
            <a:extLst>
              <a:ext uri="{FF2B5EF4-FFF2-40B4-BE49-F238E27FC236}">
                <a16:creationId xmlns:a16="http://schemas.microsoft.com/office/drawing/2014/main" id="{3B9491E3-02E6-4A4D-80CE-BF680410A344}"/>
              </a:ext>
            </a:extLst>
          </p:cNvPr>
          <p:cNvSpPr/>
          <p:nvPr/>
        </p:nvSpPr>
        <p:spPr bwMode="ltGray">
          <a:xfrm>
            <a:off x="3093862" y="3935503"/>
            <a:ext cx="554789" cy="251541"/>
          </a:xfrm>
          <a:prstGeom prst="rect">
            <a:avLst/>
          </a:prstGeom>
          <a:solidFill>
            <a:schemeClr val="bg1"/>
          </a:solidFill>
          <a:ln w="19050">
            <a:solidFill>
              <a:schemeClr val="tx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6945"/>
            <a:r>
              <a:rPr lang="en-US" sz="675" dirty="0">
                <a:solidFill>
                  <a:schemeClr val="tx1"/>
                </a:solidFill>
                <a:latin typeface="Gotham Book" pitchFamily="2" charset="0"/>
                <a:cs typeface="Gotham Book" pitchFamily="2" charset="0"/>
              </a:rPr>
              <a:t>Storage Controller</a:t>
            </a:r>
          </a:p>
        </p:txBody>
      </p:sp>
      <p:sp>
        <p:nvSpPr>
          <p:cNvPr id="182" name="Rectangle 181">
            <a:extLst>
              <a:ext uri="{FF2B5EF4-FFF2-40B4-BE49-F238E27FC236}">
                <a16:creationId xmlns:a16="http://schemas.microsoft.com/office/drawing/2014/main" id="{A61B720B-37E1-D444-B8EF-BC3EE10B75CF}"/>
              </a:ext>
            </a:extLst>
          </p:cNvPr>
          <p:cNvSpPr/>
          <p:nvPr/>
        </p:nvSpPr>
        <p:spPr bwMode="ltGray">
          <a:xfrm>
            <a:off x="3710744" y="3935503"/>
            <a:ext cx="554789" cy="251541"/>
          </a:xfrm>
          <a:prstGeom prst="rect">
            <a:avLst/>
          </a:prstGeom>
          <a:solidFill>
            <a:schemeClr val="bg1"/>
          </a:solidFill>
          <a:ln w="19050">
            <a:solidFill>
              <a:schemeClr val="tx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6945"/>
            <a:r>
              <a:rPr lang="en-US" sz="675" dirty="0">
                <a:solidFill>
                  <a:schemeClr val="tx1"/>
                </a:solidFill>
                <a:latin typeface="Gotham Book" pitchFamily="2" charset="0"/>
                <a:cs typeface="Gotham Book" pitchFamily="2" charset="0"/>
              </a:rPr>
              <a:t>Storage Controller</a:t>
            </a:r>
          </a:p>
        </p:txBody>
      </p:sp>
      <p:sp>
        <p:nvSpPr>
          <p:cNvPr id="185" name="Rounded Rectangle 184">
            <a:extLst>
              <a:ext uri="{FF2B5EF4-FFF2-40B4-BE49-F238E27FC236}">
                <a16:creationId xmlns:a16="http://schemas.microsoft.com/office/drawing/2014/main" id="{22F7697C-FCB8-5C44-9FC2-9561F61702EF}"/>
              </a:ext>
            </a:extLst>
          </p:cNvPr>
          <p:cNvSpPr/>
          <p:nvPr/>
        </p:nvSpPr>
        <p:spPr bwMode="ltGray">
          <a:xfrm>
            <a:off x="3030878" y="3826670"/>
            <a:ext cx="1279759" cy="940637"/>
          </a:xfrm>
          <a:prstGeom prst="roundRect">
            <a:avLst>
              <a:gd name="adj" fmla="val 5139"/>
            </a:avLst>
          </a:prstGeom>
          <a:noFill/>
          <a:ln w="15875" cap="rnd">
            <a:solidFill>
              <a:srgbClr val="454545"/>
            </a:solidFill>
            <a:prstDash val="dash"/>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defTabSz="456945"/>
            <a:endParaRPr lang="en-US" sz="675" dirty="0">
              <a:solidFill>
                <a:srgbClr val="44546A"/>
              </a:solidFill>
              <a:latin typeface="Gotham Rounded Medium" panose="02000000000000000000" pitchFamily="50" charset="0"/>
              <a:cs typeface="Arial" pitchFamily="34" charset="0"/>
            </a:endParaRPr>
          </a:p>
        </p:txBody>
      </p:sp>
      <p:cxnSp>
        <p:nvCxnSpPr>
          <p:cNvPr id="203" name="Straight Connector 202">
            <a:extLst>
              <a:ext uri="{FF2B5EF4-FFF2-40B4-BE49-F238E27FC236}">
                <a16:creationId xmlns:a16="http://schemas.microsoft.com/office/drawing/2014/main" id="{BF9442D2-6B2F-E34E-BAF1-CFC8E9E08F59}"/>
              </a:ext>
            </a:extLst>
          </p:cNvPr>
          <p:cNvCxnSpPr/>
          <p:nvPr/>
        </p:nvCxnSpPr>
        <p:spPr bwMode="ltGray">
          <a:xfrm>
            <a:off x="3372003" y="4215384"/>
            <a:ext cx="0" cy="69825"/>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C65A1EBA-C261-7C4D-9CAB-9D19F564C6A9}"/>
              </a:ext>
            </a:extLst>
          </p:cNvPr>
          <p:cNvCxnSpPr/>
          <p:nvPr/>
        </p:nvCxnSpPr>
        <p:spPr bwMode="ltGray">
          <a:xfrm>
            <a:off x="4003207" y="4215384"/>
            <a:ext cx="0" cy="69825"/>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DFA537F4-D59D-B44F-A0F4-8ACB8A4D818B}"/>
              </a:ext>
            </a:extLst>
          </p:cNvPr>
          <p:cNvCxnSpPr/>
          <p:nvPr/>
        </p:nvCxnSpPr>
        <p:spPr bwMode="ltGray">
          <a:xfrm flipH="1">
            <a:off x="3372003" y="4289248"/>
            <a:ext cx="631204"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a:extLst>
              <a:ext uri="{FF2B5EF4-FFF2-40B4-BE49-F238E27FC236}">
                <a16:creationId xmlns:a16="http://schemas.microsoft.com/office/drawing/2014/main" id="{116052C7-8020-EE43-AD8C-54ACD1D7284F}"/>
              </a:ext>
            </a:extLst>
          </p:cNvPr>
          <p:cNvCxnSpPr/>
          <p:nvPr/>
        </p:nvCxnSpPr>
        <p:spPr bwMode="ltGray">
          <a:xfrm>
            <a:off x="3687605" y="4290444"/>
            <a:ext cx="0" cy="69825"/>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a:extLst>
              <a:ext uri="{FF2B5EF4-FFF2-40B4-BE49-F238E27FC236}">
                <a16:creationId xmlns:a16="http://schemas.microsoft.com/office/drawing/2014/main" id="{829EBB0A-D7BF-6E4B-AA5A-9A25066C9CF1}"/>
              </a:ext>
            </a:extLst>
          </p:cNvPr>
          <p:cNvCxnSpPr/>
          <p:nvPr/>
        </p:nvCxnSpPr>
        <p:spPr bwMode="ltGray">
          <a:xfrm>
            <a:off x="2065931" y="3593920"/>
            <a:ext cx="0" cy="73884"/>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CE84707B-0A56-3249-A5CB-63985BF13A6F}"/>
              </a:ext>
            </a:extLst>
          </p:cNvPr>
          <p:cNvCxnSpPr/>
          <p:nvPr/>
        </p:nvCxnSpPr>
        <p:spPr bwMode="ltGray">
          <a:xfrm>
            <a:off x="3298732" y="3676080"/>
            <a:ext cx="0" cy="223986"/>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A6962887-24C3-4440-9DB2-162A747EED41}"/>
              </a:ext>
            </a:extLst>
          </p:cNvPr>
          <p:cNvCxnSpPr/>
          <p:nvPr/>
        </p:nvCxnSpPr>
        <p:spPr bwMode="ltGray">
          <a:xfrm flipH="1">
            <a:off x="2069581" y="3671863"/>
            <a:ext cx="1229151"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C9C173EF-A4C8-2944-8ABA-9B4438C2B790}"/>
              </a:ext>
            </a:extLst>
          </p:cNvPr>
          <p:cNvCxnSpPr/>
          <p:nvPr/>
        </p:nvCxnSpPr>
        <p:spPr bwMode="ltGray">
          <a:xfrm>
            <a:off x="2170395" y="3593918"/>
            <a:ext cx="0" cy="36329"/>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90E8A1B9-64D1-2E41-86D6-CBE04415D50E}"/>
              </a:ext>
            </a:extLst>
          </p:cNvPr>
          <p:cNvCxnSpPr/>
          <p:nvPr/>
        </p:nvCxnSpPr>
        <p:spPr bwMode="ltGray">
          <a:xfrm>
            <a:off x="3927382" y="3633766"/>
            <a:ext cx="0" cy="266301"/>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a:extLst>
              <a:ext uri="{FF2B5EF4-FFF2-40B4-BE49-F238E27FC236}">
                <a16:creationId xmlns:a16="http://schemas.microsoft.com/office/drawing/2014/main" id="{6FE72A6A-C2B3-F049-82D4-CA8D3CCEF480}"/>
              </a:ext>
            </a:extLst>
          </p:cNvPr>
          <p:cNvCxnSpPr/>
          <p:nvPr/>
        </p:nvCxnSpPr>
        <p:spPr bwMode="ltGray">
          <a:xfrm flipH="1">
            <a:off x="2175597" y="3634306"/>
            <a:ext cx="1751785"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A491435B-81AA-504A-BC6C-F7FD6950A2B6}"/>
              </a:ext>
            </a:extLst>
          </p:cNvPr>
          <p:cNvCxnSpPr/>
          <p:nvPr/>
        </p:nvCxnSpPr>
        <p:spPr bwMode="ltGray">
          <a:xfrm>
            <a:off x="2943625" y="3594196"/>
            <a:ext cx="0" cy="168451"/>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D26F6333-CDB6-004C-B9A8-D00CF7A68C33}"/>
              </a:ext>
            </a:extLst>
          </p:cNvPr>
          <p:cNvCxnSpPr/>
          <p:nvPr/>
        </p:nvCxnSpPr>
        <p:spPr bwMode="ltGray">
          <a:xfrm>
            <a:off x="4096418" y="3766687"/>
            <a:ext cx="0" cy="136248"/>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a:extLst>
              <a:ext uri="{FF2B5EF4-FFF2-40B4-BE49-F238E27FC236}">
                <a16:creationId xmlns:a16="http://schemas.microsoft.com/office/drawing/2014/main" id="{207A04D5-910B-9442-BD51-9AF1468C0BC3}"/>
              </a:ext>
            </a:extLst>
          </p:cNvPr>
          <p:cNvCxnSpPr/>
          <p:nvPr/>
        </p:nvCxnSpPr>
        <p:spPr bwMode="ltGray">
          <a:xfrm flipH="1">
            <a:off x="2947038" y="3767306"/>
            <a:ext cx="1149380"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a:extLst>
              <a:ext uri="{FF2B5EF4-FFF2-40B4-BE49-F238E27FC236}">
                <a16:creationId xmlns:a16="http://schemas.microsoft.com/office/drawing/2014/main" id="{36CC25FD-F9AB-1845-88EA-7CCD261814B2}"/>
              </a:ext>
            </a:extLst>
          </p:cNvPr>
          <p:cNvCxnSpPr/>
          <p:nvPr/>
        </p:nvCxnSpPr>
        <p:spPr bwMode="ltGray">
          <a:xfrm>
            <a:off x="2883140" y="3594189"/>
            <a:ext cx="0" cy="223098"/>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a:extLst>
              <a:ext uri="{FF2B5EF4-FFF2-40B4-BE49-F238E27FC236}">
                <a16:creationId xmlns:a16="http://schemas.microsoft.com/office/drawing/2014/main" id="{E6F6C5A9-FA8C-7F44-9B04-B82B1B7DF8C5}"/>
              </a:ext>
            </a:extLst>
          </p:cNvPr>
          <p:cNvCxnSpPr/>
          <p:nvPr/>
        </p:nvCxnSpPr>
        <p:spPr bwMode="ltGray">
          <a:xfrm>
            <a:off x="3474579" y="3825423"/>
            <a:ext cx="0" cy="74921"/>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3E5E7DB5-0ECA-E849-9A7B-57DACD72AF2F}"/>
              </a:ext>
            </a:extLst>
          </p:cNvPr>
          <p:cNvCxnSpPr/>
          <p:nvPr/>
        </p:nvCxnSpPr>
        <p:spPr bwMode="ltGray">
          <a:xfrm flipH="1">
            <a:off x="2884891" y="3826669"/>
            <a:ext cx="589688"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49" name="Rectangle 148">
            <a:extLst>
              <a:ext uri="{FF2B5EF4-FFF2-40B4-BE49-F238E27FC236}">
                <a16:creationId xmlns:a16="http://schemas.microsoft.com/office/drawing/2014/main" id="{A2D0AF16-A8AC-DE48-8514-B5B8235F3A2A}"/>
              </a:ext>
            </a:extLst>
          </p:cNvPr>
          <p:cNvSpPr/>
          <p:nvPr/>
        </p:nvSpPr>
        <p:spPr bwMode="ltGray">
          <a:xfrm>
            <a:off x="417659" y="3935503"/>
            <a:ext cx="554789" cy="251541"/>
          </a:xfrm>
          <a:prstGeom prst="rect">
            <a:avLst/>
          </a:prstGeom>
          <a:solidFill>
            <a:schemeClr val="bg1"/>
          </a:solidFill>
          <a:ln w="19050">
            <a:solidFill>
              <a:schemeClr val="tx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6945"/>
            <a:r>
              <a:rPr lang="en-US" sz="675" dirty="0">
                <a:solidFill>
                  <a:schemeClr val="tx1"/>
                </a:solidFill>
                <a:latin typeface="Gotham Book" pitchFamily="2" charset="0"/>
                <a:cs typeface="Gotham Book" pitchFamily="2" charset="0"/>
              </a:rPr>
              <a:t>Storage Controller</a:t>
            </a:r>
          </a:p>
        </p:txBody>
      </p:sp>
      <p:sp>
        <p:nvSpPr>
          <p:cNvPr id="150" name="Rectangle 149">
            <a:extLst>
              <a:ext uri="{FF2B5EF4-FFF2-40B4-BE49-F238E27FC236}">
                <a16:creationId xmlns:a16="http://schemas.microsoft.com/office/drawing/2014/main" id="{5A35F9ED-EF46-BB45-B1E5-B8ED9E61598B}"/>
              </a:ext>
            </a:extLst>
          </p:cNvPr>
          <p:cNvSpPr/>
          <p:nvPr/>
        </p:nvSpPr>
        <p:spPr bwMode="ltGray">
          <a:xfrm>
            <a:off x="1034541" y="3935503"/>
            <a:ext cx="554789" cy="251541"/>
          </a:xfrm>
          <a:prstGeom prst="rect">
            <a:avLst/>
          </a:prstGeom>
          <a:solidFill>
            <a:schemeClr val="bg1"/>
          </a:solidFill>
          <a:ln w="19050">
            <a:solidFill>
              <a:schemeClr val="tx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6945"/>
            <a:r>
              <a:rPr lang="en-US" sz="675" dirty="0">
                <a:solidFill>
                  <a:schemeClr val="tx1"/>
                </a:solidFill>
                <a:latin typeface="Gotham Book" pitchFamily="2" charset="0"/>
                <a:cs typeface="Gotham Book" pitchFamily="2" charset="0"/>
              </a:rPr>
              <a:t>Storage Controller</a:t>
            </a:r>
          </a:p>
        </p:txBody>
      </p:sp>
      <p:sp>
        <p:nvSpPr>
          <p:cNvPr id="153" name="Rounded Rectangle 152">
            <a:extLst>
              <a:ext uri="{FF2B5EF4-FFF2-40B4-BE49-F238E27FC236}">
                <a16:creationId xmlns:a16="http://schemas.microsoft.com/office/drawing/2014/main" id="{FD046D34-1FAB-7947-ACB3-8618A367C7A4}"/>
              </a:ext>
            </a:extLst>
          </p:cNvPr>
          <p:cNvSpPr/>
          <p:nvPr/>
        </p:nvSpPr>
        <p:spPr bwMode="ltGray">
          <a:xfrm>
            <a:off x="354675" y="3826670"/>
            <a:ext cx="1279759" cy="940637"/>
          </a:xfrm>
          <a:prstGeom prst="roundRect">
            <a:avLst>
              <a:gd name="adj" fmla="val 0"/>
            </a:avLst>
          </a:prstGeom>
          <a:noFill/>
          <a:ln w="15875" cap="rnd">
            <a:solidFill>
              <a:srgbClr val="454545"/>
            </a:solidFill>
            <a:prstDash val="dash"/>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defTabSz="456945"/>
            <a:endParaRPr lang="en-US" sz="675" dirty="0">
              <a:solidFill>
                <a:srgbClr val="44546A"/>
              </a:solidFill>
              <a:latin typeface="Gotham Rounded Medium" panose="02000000000000000000" pitchFamily="50" charset="0"/>
              <a:cs typeface="Arial" pitchFamily="34" charset="0"/>
            </a:endParaRPr>
          </a:p>
        </p:txBody>
      </p:sp>
      <p:grpSp>
        <p:nvGrpSpPr>
          <p:cNvPr id="154" name="Group 153">
            <a:extLst>
              <a:ext uri="{FF2B5EF4-FFF2-40B4-BE49-F238E27FC236}">
                <a16:creationId xmlns:a16="http://schemas.microsoft.com/office/drawing/2014/main" id="{6E57993C-92C7-1447-B249-DA30C59A20C3}"/>
              </a:ext>
            </a:extLst>
          </p:cNvPr>
          <p:cNvGrpSpPr/>
          <p:nvPr/>
        </p:nvGrpSpPr>
        <p:grpSpPr>
          <a:xfrm>
            <a:off x="695800" y="4215384"/>
            <a:ext cx="631204" cy="144885"/>
            <a:chOff x="2309771" y="4029851"/>
            <a:chExt cx="631204" cy="145095"/>
          </a:xfrm>
        </p:grpSpPr>
        <p:cxnSp>
          <p:nvCxnSpPr>
            <p:cNvPr id="171" name="Straight Connector 170">
              <a:extLst>
                <a:ext uri="{FF2B5EF4-FFF2-40B4-BE49-F238E27FC236}">
                  <a16:creationId xmlns:a16="http://schemas.microsoft.com/office/drawing/2014/main" id="{CCAEC68A-3AD9-0D4E-890F-B9A032ECF72B}"/>
                </a:ext>
              </a:extLst>
            </p:cNvPr>
            <p:cNvCxnSpPr/>
            <p:nvPr/>
          </p:nvCxnSpPr>
          <p:spPr bwMode="ltGray">
            <a:xfrm>
              <a:off x="2309771" y="4029851"/>
              <a:ext cx="0" cy="69926"/>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a16="http://schemas.microsoft.com/office/drawing/2014/main" id="{B4232010-485E-CD49-926F-00BC61E82737}"/>
                </a:ext>
              </a:extLst>
            </p:cNvPr>
            <p:cNvCxnSpPr/>
            <p:nvPr/>
          </p:nvCxnSpPr>
          <p:spPr bwMode="ltGray">
            <a:xfrm>
              <a:off x="2940975" y="4029851"/>
              <a:ext cx="0" cy="69926"/>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a16="http://schemas.microsoft.com/office/drawing/2014/main" id="{AF4359FC-1E1D-3F4A-8024-94D940BE7E25}"/>
                </a:ext>
              </a:extLst>
            </p:cNvPr>
            <p:cNvCxnSpPr/>
            <p:nvPr/>
          </p:nvCxnSpPr>
          <p:spPr bwMode="ltGray">
            <a:xfrm flipH="1">
              <a:off x="2309771" y="4103822"/>
              <a:ext cx="631204"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C3E0CC1B-5E70-0D49-9072-6795B727C6EB}"/>
                </a:ext>
              </a:extLst>
            </p:cNvPr>
            <p:cNvCxnSpPr/>
            <p:nvPr/>
          </p:nvCxnSpPr>
          <p:spPr bwMode="ltGray">
            <a:xfrm>
              <a:off x="2625373" y="4105020"/>
              <a:ext cx="0" cy="69926"/>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155" name="Group 154">
            <a:extLst>
              <a:ext uri="{FF2B5EF4-FFF2-40B4-BE49-F238E27FC236}">
                <a16:creationId xmlns:a16="http://schemas.microsoft.com/office/drawing/2014/main" id="{1E714A17-3555-B04B-A7C9-5E38D37B7B5D}"/>
              </a:ext>
            </a:extLst>
          </p:cNvPr>
          <p:cNvGrpSpPr/>
          <p:nvPr/>
        </p:nvGrpSpPr>
        <p:grpSpPr>
          <a:xfrm flipH="1">
            <a:off x="617443" y="3593917"/>
            <a:ext cx="1152793" cy="306149"/>
            <a:chOff x="5281348" y="3012466"/>
            <a:chExt cx="508694" cy="397393"/>
          </a:xfrm>
        </p:grpSpPr>
        <p:cxnSp>
          <p:nvCxnSpPr>
            <p:cNvPr id="168" name="Straight Connector 167">
              <a:extLst>
                <a:ext uri="{FF2B5EF4-FFF2-40B4-BE49-F238E27FC236}">
                  <a16:creationId xmlns:a16="http://schemas.microsoft.com/office/drawing/2014/main" id="{B0C3129C-0643-4D4A-8A0E-0FB73E7FA3B8}"/>
                </a:ext>
              </a:extLst>
            </p:cNvPr>
            <p:cNvCxnSpPr/>
            <p:nvPr/>
          </p:nvCxnSpPr>
          <p:spPr bwMode="ltGray">
            <a:xfrm>
              <a:off x="5281348" y="3012466"/>
              <a:ext cx="0" cy="69926"/>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FD86A897-726A-A24C-B1DC-056E74146D25}"/>
                </a:ext>
              </a:extLst>
            </p:cNvPr>
            <p:cNvCxnSpPr/>
            <p:nvPr/>
          </p:nvCxnSpPr>
          <p:spPr bwMode="ltGray">
            <a:xfrm flipH="1">
              <a:off x="5790042" y="3087636"/>
              <a:ext cx="0" cy="322223"/>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4A2D6734-7DC5-284D-8B73-CCE30E14288C}"/>
                </a:ext>
              </a:extLst>
            </p:cNvPr>
            <p:cNvCxnSpPr/>
            <p:nvPr/>
          </p:nvCxnSpPr>
          <p:spPr bwMode="ltGray">
            <a:xfrm flipH="1">
              <a:off x="5282854" y="3088438"/>
              <a:ext cx="507188"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156" name="Group 155">
            <a:extLst>
              <a:ext uri="{FF2B5EF4-FFF2-40B4-BE49-F238E27FC236}">
                <a16:creationId xmlns:a16="http://schemas.microsoft.com/office/drawing/2014/main" id="{2178DF9C-F015-A742-BBF3-D0B9805DD7E1}"/>
              </a:ext>
            </a:extLst>
          </p:cNvPr>
          <p:cNvGrpSpPr/>
          <p:nvPr/>
        </p:nvGrpSpPr>
        <p:grpSpPr>
          <a:xfrm flipH="1">
            <a:off x="1239282" y="3593931"/>
            <a:ext cx="591439" cy="306137"/>
            <a:chOff x="5281348" y="3012466"/>
            <a:chExt cx="508694" cy="197286"/>
          </a:xfrm>
        </p:grpSpPr>
        <p:cxnSp>
          <p:nvCxnSpPr>
            <p:cNvPr id="165" name="Straight Connector 164">
              <a:extLst>
                <a:ext uri="{FF2B5EF4-FFF2-40B4-BE49-F238E27FC236}">
                  <a16:creationId xmlns:a16="http://schemas.microsoft.com/office/drawing/2014/main" id="{43192584-D5C5-F64E-8386-46B525E1E01C}"/>
                </a:ext>
              </a:extLst>
            </p:cNvPr>
            <p:cNvCxnSpPr/>
            <p:nvPr/>
          </p:nvCxnSpPr>
          <p:spPr bwMode="ltGray">
            <a:xfrm>
              <a:off x="5281348" y="3012466"/>
              <a:ext cx="0" cy="69926"/>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53B7B118-AB51-214B-A0DF-8137F0211EF9}"/>
                </a:ext>
              </a:extLst>
            </p:cNvPr>
            <p:cNvCxnSpPr/>
            <p:nvPr/>
          </p:nvCxnSpPr>
          <p:spPr bwMode="ltGray">
            <a:xfrm flipH="1">
              <a:off x="5790042" y="3087635"/>
              <a:ext cx="0" cy="122117"/>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D6A86FFB-40CD-7F45-A23E-D4A1A178F482}"/>
                </a:ext>
              </a:extLst>
            </p:cNvPr>
            <p:cNvCxnSpPr/>
            <p:nvPr/>
          </p:nvCxnSpPr>
          <p:spPr bwMode="ltGray">
            <a:xfrm flipH="1">
              <a:off x="5282854" y="3088438"/>
              <a:ext cx="507188"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157" name="Group 156">
            <a:extLst>
              <a:ext uri="{FF2B5EF4-FFF2-40B4-BE49-F238E27FC236}">
                <a16:creationId xmlns:a16="http://schemas.microsoft.com/office/drawing/2014/main" id="{6189607E-F7D7-9840-9D1D-526467152AC1}"/>
              </a:ext>
            </a:extLst>
          </p:cNvPr>
          <p:cNvGrpSpPr/>
          <p:nvPr/>
        </p:nvGrpSpPr>
        <p:grpSpPr>
          <a:xfrm flipH="1">
            <a:off x="1415129" y="3594198"/>
            <a:ext cx="1232801" cy="306143"/>
            <a:chOff x="5281348" y="2801685"/>
            <a:chExt cx="508694" cy="455986"/>
          </a:xfrm>
        </p:grpSpPr>
        <p:cxnSp>
          <p:nvCxnSpPr>
            <p:cNvPr id="162" name="Straight Connector 161">
              <a:extLst>
                <a:ext uri="{FF2B5EF4-FFF2-40B4-BE49-F238E27FC236}">
                  <a16:creationId xmlns:a16="http://schemas.microsoft.com/office/drawing/2014/main" id="{7EE0E91C-5E6B-F34B-B95E-A351BBD74A0B}"/>
                </a:ext>
              </a:extLst>
            </p:cNvPr>
            <p:cNvCxnSpPr/>
            <p:nvPr/>
          </p:nvCxnSpPr>
          <p:spPr bwMode="ltGray">
            <a:xfrm flipH="1">
              <a:off x="5281348" y="2801685"/>
              <a:ext cx="0" cy="280707"/>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0E386953-BBD1-314E-BBE7-52C4670EA288}"/>
                </a:ext>
              </a:extLst>
            </p:cNvPr>
            <p:cNvCxnSpPr/>
            <p:nvPr/>
          </p:nvCxnSpPr>
          <p:spPr bwMode="ltGray">
            <a:xfrm flipH="1">
              <a:off x="5790042" y="3094719"/>
              <a:ext cx="0" cy="162952"/>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4C020751-0C97-F844-9AF8-6315578016AC}"/>
                </a:ext>
              </a:extLst>
            </p:cNvPr>
            <p:cNvCxnSpPr/>
            <p:nvPr/>
          </p:nvCxnSpPr>
          <p:spPr bwMode="ltGray">
            <a:xfrm flipH="1">
              <a:off x="5282854" y="3095522"/>
              <a:ext cx="507188"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158" name="Group 157">
            <a:extLst>
              <a:ext uri="{FF2B5EF4-FFF2-40B4-BE49-F238E27FC236}">
                <a16:creationId xmlns:a16="http://schemas.microsoft.com/office/drawing/2014/main" id="{30CBE7AC-6D2C-A542-9356-89DD5B500C9A}"/>
              </a:ext>
            </a:extLst>
          </p:cNvPr>
          <p:cNvGrpSpPr/>
          <p:nvPr/>
        </p:nvGrpSpPr>
        <p:grpSpPr>
          <a:xfrm flipH="1">
            <a:off x="786479" y="3594200"/>
            <a:ext cx="1756987" cy="308737"/>
            <a:chOff x="5281348" y="2857624"/>
            <a:chExt cx="508694" cy="459850"/>
          </a:xfrm>
        </p:grpSpPr>
        <p:cxnSp>
          <p:nvCxnSpPr>
            <p:cNvPr id="159" name="Straight Connector 158">
              <a:extLst>
                <a:ext uri="{FF2B5EF4-FFF2-40B4-BE49-F238E27FC236}">
                  <a16:creationId xmlns:a16="http://schemas.microsoft.com/office/drawing/2014/main" id="{5F58DCB4-60D1-B94F-B699-1478323B0193}"/>
                </a:ext>
              </a:extLst>
            </p:cNvPr>
            <p:cNvCxnSpPr/>
            <p:nvPr/>
          </p:nvCxnSpPr>
          <p:spPr bwMode="ltGray">
            <a:xfrm flipH="1">
              <a:off x="5281348" y="2857624"/>
              <a:ext cx="0" cy="224764"/>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8DF76039-EC74-6046-ACD5-EBE80E920872}"/>
                </a:ext>
              </a:extLst>
            </p:cNvPr>
            <p:cNvCxnSpPr/>
            <p:nvPr/>
          </p:nvCxnSpPr>
          <p:spPr bwMode="ltGray">
            <a:xfrm flipH="1">
              <a:off x="5790042" y="3087634"/>
              <a:ext cx="0" cy="22984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48DD8677-A028-6A43-A867-53E43563F3B3}"/>
                </a:ext>
              </a:extLst>
            </p:cNvPr>
            <p:cNvCxnSpPr/>
            <p:nvPr/>
          </p:nvCxnSpPr>
          <p:spPr bwMode="ltGray">
            <a:xfrm flipH="1">
              <a:off x="5282854" y="3088440"/>
              <a:ext cx="507188"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113" name="Rounded Rectangle 112">
            <a:extLst>
              <a:ext uri="{FF2B5EF4-FFF2-40B4-BE49-F238E27FC236}">
                <a16:creationId xmlns:a16="http://schemas.microsoft.com/office/drawing/2014/main" id="{8316FB37-3F38-4242-9E93-7D7775419793}"/>
              </a:ext>
            </a:extLst>
          </p:cNvPr>
          <p:cNvSpPr/>
          <p:nvPr/>
        </p:nvSpPr>
        <p:spPr bwMode="ltGray">
          <a:xfrm>
            <a:off x="2479136" y="3360315"/>
            <a:ext cx="1302052" cy="192687"/>
          </a:xfrm>
          <a:prstGeom prst="roundRect">
            <a:avLst>
              <a:gd name="adj" fmla="val 0"/>
            </a:avLst>
          </a:prstGeom>
          <a:solidFill>
            <a:schemeClr val="bg1"/>
          </a:solidFill>
          <a:ln w="19050">
            <a:solidFill>
              <a:schemeClr val="bg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6945"/>
            <a:endParaRPr lang="en-US" sz="974" dirty="0">
              <a:solidFill>
                <a:prstClr val="white">
                  <a:lumMod val="95000"/>
                </a:prstClr>
              </a:solidFill>
              <a:latin typeface="Gotham Rounded Medium" panose="02000000000000000000" pitchFamily="50" charset="0"/>
              <a:cs typeface="Arial" pitchFamily="34" charset="0"/>
            </a:endParaRPr>
          </a:p>
        </p:txBody>
      </p:sp>
      <p:sp>
        <p:nvSpPr>
          <p:cNvPr id="114" name="Rounded Rectangle 113">
            <a:extLst>
              <a:ext uri="{FF2B5EF4-FFF2-40B4-BE49-F238E27FC236}">
                <a16:creationId xmlns:a16="http://schemas.microsoft.com/office/drawing/2014/main" id="{8F9FA647-6DBE-8342-8147-B9727CF60D01}"/>
              </a:ext>
            </a:extLst>
          </p:cNvPr>
          <p:cNvSpPr/>
          <p:nvPr/>
        </p:nvSpPr>
        <p:spPr bwMode="ltGray">
          <a:xfrm>
            <a:off x="899861" y="3360315"/>
            <a:ext cx="1302052" cy="192687"/>
          </a:xfrm>
          <a:prstGeom prst="roundRect">
            <a:avLst>
              <a:gd name="adj" fmla="val 0"/>
            </a:avLst>
          </a:prstGeom>
          <a:solidFill>
            <a:schemeClr val="bg1"/>
          </a:solidFill>
          <a:ln w="19050">
            <a:solidFill>
              <a:schemeClr val="bg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6945"/>
            <a:endParaRPr lang="en-US" sz="974" dirty="0">
              <a:solidFill>
                <a:prstClr val="white">
                  <a:lumMod val="95000"/>
                </a:prstClr>
              </a:solidFill>
              <a:latin typeface="Gotham Rounded Medium" panose="02000000000000000000" pitchFamily="50" charset="0"/>
              <a:cs typeface="Arial" pitchFamily="34" charset="0"/>
            </a:endParaRPr>
          </a:p>
        </p:txBody>
      </p:sp>
      <p:grpSp>
        <p:nvGrpSpPr>
          <p:cNvPr id="115" name="Group 114">
            <a:extLst>
              <a:ext uri="{FF2B5EF4-FFF2-40B4-BE49-F238E27FC236}">
                <a16:creationId xmlns:a16="http://schemas.microsoft.com/office/drawing/2014/main" id="{45BCDC46-7EA5-2B4B-8806-B66657C63C70}"/>
              </a:ext>
            </a:extLst>
          </p:cNvPr>
          <p:cNvGrpSpPr/>
          <p:nvPr/>
        </p:nvGrpSpPr>
        <p:grpSpPr>
          <a:xfrm>
            <a:off x="1608043" y="3196181"/>
            <a:ext cx="1285875" cy="131308"/>
            <a:chOff x="5281348" y="3012466"/>
            <a:chExt cx="513457" cy="235442"/>
          </a:xfrm>
        </p:grpSpPr>
        <p:cxnSp>
          <p:nvCxnSpPr>
            <p:cNvPr id="128" name="Straight Connector 127">
              <a:extLst>
                <a:ext uri="{FF2B5EF4-FFF2-40B4-BE49-F238E27FC236}">
                  <a16:creationId xmlns:a16="http://schemas.microsoft.com/office/drawing/2014/main" id="{8CADEC39-5DBF-FF49-B564-A22C633C2450}"/>
                </a:ext>
              </a:extLst>
            </p:cNvPr>
            <p:cNvCxnSpPr/>
            <p:nvPr/>
          </p:nvCxnSpPr>
          <p:spPr bwMode="ltGray">
            <a:xfrm>
              <a:off x="5281348" y="3012466"/>
              <a:ext cx="0" cy="69926"/>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F6B76703-3FCD-D349-B0B5-E53A2B5AD0C0}"/>
                </a:ext>
              </a:extLst>
            </p:cNvPr>
            <p:cNvCxnSpPr/>
            <p:nvPr/>
          </p:nvCxnSpPr>
          <p:spPr bwMode="ltGray">
            <a:xfrm>
              <a:off x="5794805" y="3087637"/>
              <a:ext cx="0" cy="160271"/>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92CD4FF9-0795-2547-8BCC-75CF1B71C25D}"/>
                </a:ext>
              </a:extLst>
            </p:cNvPr>
            <p:cNvCxnSpPr/>
            <p:nvPr/>
          </p:nvCxnSpPr>
          <p:spPr bwMode="ltGray">
            <a:xfrm flipH="1">
              <a:off x="5282854" y="3088439"/>
              <a:ext cx="507188"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116" name="Group 115">
            <a:extLst>
              <a:ext uri="{FF2B5EF4-FFF2-40B4-BE49-F238E27FC236}">
                <a16:creationId xmlns:a16="http://schemas.microsoft.com/office/drawing/2014/main" id="{F0A0BE96-32CA-184E-96C7-D02B6F0CDC43}"/>
              </a:ext>
            </a:extLst>
          </p:cNvPr>
          <p:cNvGrpSpPr/>
          <p:nvPr/>
        </p:nvGrpSpPr>
        <p:grpSpPr>
          <a:xfrm flipH="1">
            <a:off x="1794281" y="3196175"/>
            <a:ext cx="1273946" cy="131308"/>
            <a:chOff x="5281348" y="3012466"/>
            <a:chExt cx="508694" cy="100078"/>
          </a:xfrm>
        </p:grpSpPr>
        <p:cxnSp>
          <p:nvCxnSpPr>
            <p:cNvPr id="125" name="Straight Connector 124">
              <a:extLst>
                <a:ext uri="{FF2B5EF4-FFF2-40B4-BE49-F238E27FC236}">
                  <a16:creationId xmlns:a16="http://schemas.microsoft.com/office/drawing/2014/main" id="{29643BF8-28B9-AA4C-923D-05490AF186C0}"/>
                </a:ext>
              </a:extLst>
            </p:cNvPr>
            <p:cNvCxnSpPr/>
            <p:nvPr/>
          </p:nvCxnSpPr>
          <p:spPr bwMode="ltGray">
            <a:xfrm>
              <a:off x="5281348" y="3012466"/>
              <a:ext cx="0" cy="69926"/>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5BEE8535-6D63-5748-80DD-95DA18DD8604}"/>
                </a:ext>
              </a:extLst>
            </p:cNvPr>
            <p:cNvCxnSpPr/>
            <p:nvPr/>
          </p:nvCxnSpPr>
          <p:spPr bwMode="ltGray">
            <a:xfrm flipH="1">
              <a:off x="5788961" y="3087636"/>
              <a:ext cx="0" cy="24908"/>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25BD655C-79E1-CE41-8500-33FFF275EF19}"/>
                </a:ext>
              </a:extLst>
            </p:cNvPr>
            <p:cNvCxnSpPr/>
            <p:nvPr/>
          </p:nvCxnSpPr>
          <p:spPr bwMode="ltGray">
            <a:xfrm flipH="1">
              <a:off x="5282854" y="3088438"/>
              <a:ext cx="507188"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117" name="Group 116">
            <a:extLst>
              <a:ext uri="{FF2B5EF4-FFF2-40B4-BE49-F238E27FC236}">
                <a16:creationId xmlns:a16="http://schemas.microsoft.com/office/drawing/2014/main" id="{B3234615-1F16-094A-ABCD-F2AE109FADE4}"/>
              </a:ext>
            </a:extLst>
          </p:cNvPr>
          <p:cNvGrpSpPr/>
          <p:nvPr/>
        </p:nvGrpSpPr>
        <p:grpSpPr>
          <a:xfrm flipH="1">
            <a:off x="1103765" y="3221820"/>
            <a:ext cx="330630" cy="136940"/>
            <a:chOff x="5281348" y="3058373"/>
            <a:chExt cx="513457" cy="245535"/>
          </a:xfrm>
        </p:grpSpPr>
        <p:cxnSp>
          <p:nvCxnSpPr>
            <p:cNvPr id="122" name="Straight Connector 121">
              <a:extLst>
                <a:ext uri="{FF2B5EF4-FFF2-40B4-BE49-F238E27FC236}">
                  <a16:creationId xmlns:a16="http://schemas.microsoft.com/office/drawing/2014/main" id="{713BFBB2-7013-F04A-83C5-0A27B5C81C95}"/>
                </a:ext>
              </a:extLst>
            </p:cNvPr>
            <p:cNvCxnSpPr>
              <a:cxnSpLocks/>
            </p:cNvCxnSpPr>
            <p:nvPr/>
          </p:nvCxnSpPr>
          <p:spPr bwMode="ltGray">
            <a:xfrm>
              <a:off x="5281348" y="3058373"/>
              <a:ext cx="0" cy="69924"/>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3EDF6790-72B1-F34E-964A-44D3C0DEB6E5}"/>
                </a:ext>
              </a:extLst>
            </p:cNvPr>
            <p:cNvCxnSpPr/>
            <p:nvPr/>
          </p:nvCxnSpPr>
          <p:spPr bwMode="ltGray">
            <a:xfrm>
              <a:off x="5794805" y="3143638"/>
              <a:ext cx="0" cy="16027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95B45E6C-4052-9B4F-9B44-2EBBAAF12D48}"/>
                </a:ext>
              </a:extLst>
            </p:cNvPr>
            <p:cNvCxnSpPr/>
            <p:nvPr/>
          </p:nvCxnSpPr>
          <p:spPr bwMode="ltGray">
            <a:xfrm flipH="1">
              <a:off x="5282854" y="3140906"/>
              <a:ext cx="507188"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AC15BB26-8717-9A41-ABAA-06C97108F510}"/>
              </a:ext>
            </a:extLst>
          </p:cNvPr>
          <p:cNvGrpSpPr/>
          <p:nvPr/>
        </p:nvGrpSpPr>
        <p:grpSpPr>
          <a:xfrm>
            <a:off x="3237169" y="3196175"/>
            <a:ext cx="357612" cy="131308"/>
            <a:chOff x="5281348" y="3012466"/>
            <a:chExt cx="513457" cy="100078"/>
          </a:xfrm>
        </p:grpSpPr>
        <p:cxnSp>
          <p:nvCxnSpPr>
            <p:cNvPr id="119" name="Straight Connector 118">
              <a:extLst>
                <a:ext uri="{FF2B5EF4-FFF2-40B4-BE49-F238E27FC236}">
                  <a16:creationId xmlns:a16="http://schemas.microsoft.com/office/drawing/2014/main" id="{8A951B9C-DDB4-4D41-930E-76C2932E2CE3}"/>
                </a:ext>
              </a:extLst>
            </p:cNvPr>
            <p:cNvCxnSpPr/>
            <p:nvPr/>
          </p:nvCxnSpPr>
          <p:spPr bwMode="ltGray">
            <a:xfrm>
              <a:off x="5281348" y="3012466"/>
              <a:ext cx="0" cy="69926"/>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D0BBDCBE-683B-1F4A-9223-4AA4B859C739}"/>
                </a:ext>
              </a:extLst>
            </p:cNvPr>
            <p:cNvCxnSpPr/>
            <p:nvPr/>
          </p:nvCxnSpPr>
          <p:spPr bwMode="ltGray">
            <a:xfrm flipH="1">
              <a:off x="5794805" y="3087636"/>
              <a:ext cx="0" cy="24908"/>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775FB519-9BF6-1F40-838F-EDDE28F56C9C}"/>
                </a:ext>
              </a:extLst>
            </p:cNvPr>
            <p:cNvCxnSpPr/>
            <p:nvPr/>
          </p:nvCxnSpPr>
          <p:spPr bwMode="ltGray">
            <a:xfrm flipH="1">
              <a:off x="5282854" y="3088438"/>
              <a:ext cx="507188"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84" name="Rectangle 83">
            <a:extLst>
              <a:ext uri="{FF2B5EF4-FFF2-40B4-BE49-F238E27FC236}">
                <a16:creationId xmlns:a16="http://schemas.microsoft.com/office/drawing/2014/main" id="{9949B2A8-69E6-C14A-88EE-00F1765E82A1}"/>
              </a:ext>
            </a:extLst>
          </p:cNvPr>
          <p:cNvSpPr/>
          <p:nvPr/>
        </p:nvSpPr>
        <p:spPr bwMode="ltGray">
          <a:xfrm>
            <a:off x="1757024" y="3935503"/>
            <a:ext cx="554789" cy="251541"/>
          </a:xfrm>
          <a:prstGeom prst="rect">
            <a:avLst/>
          </a:prstGeom>
          <a:solidFill>
            <a:schemeClr val="bg1"/>
          </a:solidFill>
          <a:ln w="19050">
            <a:solidFill>
              <a:schemeClr val="tx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6945"/>
            <a:r>
              <a:rPr lang="en-US" sz="675" dirty="0">
                <a:solidFill>
                  <a:schemeClr val="tx1"/>
                </a:solidFill>
                <a:latin typeface="Gotham Book" pitchFamily="2" charset="0"/>
                <a:cs typeface="Gotham Book" pitchFamily="2" charset="0"/>
              </a:rPr>
              <a:t>Storage Controller</a:t>
            </a:r>
          </a:p>
        </p:txBody>
      </p:sp>
      <p:sp>
        <p:nvSpPr>
          <p:cNvPr id="85" name="Rectangle 84">
            <a:extLst>
              <a:ext uri="{FF2B5EF4-FFF2-40B4-BE49-F238E27FC236}">
                <a16:creationId xmlns:a16="http://schemas.microsoft.com/office/drawing/2014/main" id="{916D37E2-B2E9-2642-8C56-1AE32D50B687}"/>
              </a:ext>
            </a:extLst>
          </p:cNvPr>
          <p:cNvSpPr/>
          <p:nvPr/>
        </p:nvSpPr>
        <p:spPr bwMode="ltGray">
          <a:xfrm>
            <a:off x="2373906" y="3935503"/>
            <a:ext cx="554789" cy="251541"/>
          </a:xfrm>
          <a:prstGeom prst="rect">
            <a:avLst/>
          </a:prstGeom>
          <a:solidFill>
            <a:schemeClr val="bg1"/>
          </a:solidFill>
          <a:ln w="19050">
            <a:solidFill>
              <a:schemeClr val="tx2"/>
            </a:solidFill>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6945"/>
            <a:r>
              <a:rPr lang="en-US" sz="675" dirty="0">
                <a:solidFill>
                  <a:schemeClr val="tx1"/>
                </a:solidFill>
                <a:latin typeface="Gotham Book" pitchFamily="2" charset="0"/>
                <a:cs typeface="Gotham Book" pitchFamily="2" charset="0"/>
              </a:rPr>
              <a:t>Storage Controller</a:t>
            </a:r>
          </a:p>
        </p:txBody>
      </p:sp>
      <p:sp>
        <p:nvSpPr>
          <p:cNvPr id="88" name="Rounded Rectangle 87">
            <a:extLst>
              <a:ext uri="{FF2B5EF4-FFF2-40B4-BE49-F238E27FC236}">
                <a16:creationId xmlns:a16="http://schemas.microsoft.com/office/drawing/2014/main" id="{8DED1E51-9FDA-AB48-BC1C-BEE486DE8EB6}"/>
              </a:ext>
            </a:extLst>
          </p:cNvPr>
          <p:cNvSpPr/>
          <p:nvPr/>
        </p:nvSpPr>
        <p:spPr bwMode="ltGray">
          <a:xfrm>
            <a:off x="1694040" y="3826671"/>
            <a:ext cx="1279759" cy="940636"/>
          </a:xfrm>
          <a:prstGeom prst="roundRect">
            <a:avLst>
              <a:gd name="adj" fmla="val 5139"/>
            </a:avLst>
          </a:prstGeom>
          <a:noFill/>
          <a:ln w="15875" cap="rnd">
            <a:solidFill>
              <a:srgbClr val="454545"/>
            </a:solidFill>
            <a:prstDash val="dash"/>
          </a:ln>
          <a:effectLst/>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defTabSz="456945"/>
            <a:endParaRPr lang="en-US" sz="675" dirty="0">
              <a:solidFill>
                <a:srgbClr val="44546A"/>
              </a:solidFill>
              <a:latin typeface="Gotham Rounded Medium" panose="02000000000000000000" pitchFamily="50" charset="0"/>
              <a:cs typeface="Arial" pitchFamily="34" charset="0"/>
            </a:endParaRPr>
          </a:p>
        </p:txBody>
      </p:sp>
      <p:grpSp>
        <p:nvGrpSpPr>
          <p:cNvPr id="89" name="Group 88">
            <a:extLst>
              <a:ext uri="{FF2B5EF4-FFF2-40B4-BE49-F238E27FC236}">
                <a16:creationId xmlns:a16="http://schemas.microsoft.com/office/drawing/2014/main" id="{6615C369-A193-9E48-8406-38DF1D65E57E}"/>
              </a:ext>
            </a:extLst>
          </p:cNvPr>
          <p:cNvGrpSpPr/>
          <p:nvPr/>
        </p:nvGrpSpPr>
        <p:grpSpPr>
          <a:xfrm>
            <a:off x="2035165" y="4215384"/>
            <a:ext cx="631204" cy="144885"/>
            <a:chOff x="2309771" y="4029851"/>
            <a:chExt cx="631204" cy="145095"/>
          </a:xfrm>
        </p:grpSpPr>
        <p:cxnSp>
          <p:nvCxnSpPr>
            <p:cNvPr id="101" name="Straight Connector 100">
              <a:extLst>
                <a:ext uri="{FF2B5EF4-FFF2-40B4-BE49-F238E27FC236}">
                  <a16:creationId xmlns:a16="http://schemas.microsoft.com/office/drawing/2014/main" id="{26D08BA0-C9F5-204F-9A1C-A69C1EB0DC4C}"/>
                </a:ext>
              </a:extLst>
            </p:cNvPr>
            <p:cNvCxnSpPr/>
            <p:nvPr/>
          </p:nvCxnSpPr>
          <p:spPr bwMode="ltGray">
            <a:xfrm>
              <a:off x="2309771" y="4029851"/>
              <a:ext cx="0" cy="69926"/>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A4FBA494-59CF-A44F-ADD1-A70BE2D6DE40}"/>
                </a:ext>
              </a:extLst>
            </p:cNvPr>
            <p:cNvCxnSpPr/>
            <p:nvPr/>
          </p:nvCxnSpPr>
          <p:spPr bwMode="ltGray">
            <a:xfrm>
              <a:off x="2940975" y="4029851"/>
              <a:ext cx="0" cy="69926"/>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EDD7E274-FBF2-CA44-A8F8-24C8FE65996A}"/>
                </a:ext>
              </a:extLst>
            </p:cNvPr>
            <p:cNvCxnSpPr/>
            <p:nvPr/>
          </p:nvCxnSpPr>
          <p:spPr bwMode="ltGray">
            <a:xfrm flipH="1">
              <a:off x="2309771" y="4103822"/>
              <a:ext cx="631204"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3F18B5B7-2BD2-3B46-917D-37F27EEA336B}"/>
                </a:ext>
              </a:extLst>
            </p:cNvPr>
            <p:cNvCxnSpPr/>
            <p:nvPr/>
          </p:nvCxnSpPr>
          <p:spPr bwMode="ltGray">
            <a:xfrm>
              <a:off x="2625373" y="4105020"/>
              <a:ext cx="0" cy="69926"/>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90" name="Group 89">
            <a:extLst>
              <a:ext uri="{FF2B5EF4-FFF2-40B4-BE49-F238E27FC236}">
                <a16:creationId xmlns:a16="http://schemas.microsoft.com/office/drawing/2014/main" id="{FF4DBA1C-4CAC-AC4C-B016-13969BF329BB}"/>
              </a:ext>
            </a:extLst>
          </p:cNvPr>
          <p:cNvGrpSpPr/>
          <p:nvPr/>
        </p:nvGrpSpPr>
        <p:grpSpPr>
          <a:xfrm flipH="1">
            <a:off x="2115216" y="3594204"/>
            <a:ext cx="620096" cy="308730"/>
            <a:chOff x="5281348" y="2938620"/>
            <a:chExt cx="508694" cy="198957"/>
          </a:xfrm>
        </p:grpSpPr>
        <p:cxnSp>
          <p:nvCxnSpPr>
            <p:cNvPr id="98" name="Straight Connector 97">
              <a:extLst>
                <a:ext uri="{FF2B5EF4-FFF2-40B4-BE49-F238E27FC236}">
                  <a16:creationId xmlns:a16="http://schemas.microsoft.com/office/drawing/2014/main" id="{8FA77021-E58E-5B49-8383-8E05804125DA}"/>
                </a:ext>
              </a:extLst>
            </p:cNvPr>
            <p:cNvCxnSpPr/>
            <p:nvPr/>
          </p:nvCxnSpPr>
          <p:spPr bwMode="ltGray">
            <a:xfrm flipH="1">
              <a:off x="5281348" y="2938620"/>
              <a:ext cx="0" cy="143772"/>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5426353B-F481-D748-B6F0-59909F0E9043}"/>
                </a:ext>
              </a:extLst>
            </p:cNvPr>
            <p:cNvCxnSpPr/>
            <p:nvPr/>
          </p:nvCxnSpPr>
          <p:spPr bwMode="ltGray">
            <a:xfrm flipH="1">
              <a:off x="5790042" y="3087635"/>
              <a:ext cx="0" cy="49942"/>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036FB464-DA0B-CD44-98F4-54D03BBF4484}"/>
                </a:ext>
              </a:extLst>
            </p:cNvPr>
            <p:cNvCxnSpPr/>
            <p:nvPr/>
          </p:nvCxnSpPr>
          <p:spPr bwMode="ltGray">
            <a:xfrm flipH="1">
              <a:off x="5282854" y="3088438"/>
              <a:ext cx="507188" cy="0"/>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grpSp>
      <p:cxnSp>
        <p:nvCxnSpPr>
          <p:cNvPr id="91" name="Straight Connector 90">
            <a:extLst>
              <a:ext uri="{FF2B5EF4-FFF2-40B4-BE49-F238E27FC236}">
                <a16:creationId xmlns:a16="http://schemas.microsoft.com/office/drawing/2014/main" id="{BF473B1D-D5C1-0640-81E3-0C3B0511E076}"/>
              </a:ext>
            </a:extLst>
          </p:cNvPr>
          <p:cNvCxnSpPr/>
          <p:nvPr/>
        </p:nvCxnSpPr>
        <p:spPr bwMode="ltGray">
          <a:xfrm flipV="1">
            <a:off x="1900889" y="3597564"/>
            <a:ext cx="0" cy="302504"/>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92" name="Group 91">
            <a:extLst>
              <a:ext uri="{FF2B5EF4-FFF2-40B4-BE49-F238E27FC236}">
                <a16:creationId xmlns:a16="http://schemas.microsoft.com/office/drawing/2014/main" id="{2FA5FC51-F591-8E41-A7D7-307B06BC470E}"/>
              </a:ext>
            </a:extLst>
          </p:cNvPr>
          <p:cNvGrpSpPr/>
          <p:nvPr/>
        </p:nvGrpSpPr>
        <p:grpSpPr>
          <a:xfrm>
            <a:off x="1976100" y="3598687"/>
            <a:ext cx="620090" cy="306137"/>
            <a:chOff x="8092491" y="3415546"/>
            <a:chExt cx="620090" cy="306580"/>
          </a:xfrm>
        </p:grpSpPr>
        <p:grpSp>
          <p:nvGrpSpPr>
            <p:cNvPr id="94" name="Group 93">
              <a:extLst>
                <a:ext uri="{FF2B5EF4-FFF2-40B4-BE49-F238E27FC236}">
                  <a16:creationId xmlns:a16="http://schemas.microsoft.com/office/drawing/2014/main" id="{CD367200-7ED3-E44B-B074-0479B7A68349}"/>
                </a:ext>
              </a:extLst>
            </p:cNvPr>
            <p:cNvGrpSpPr/>
            <p:nvPr/>
          </p:nvGrpSpPr>
          <p:grpSpPr>
            <a:xfrm>
              <a:off x="8092491" y="3415546"/>
              <a:ext cx="620090" cy="306580"/>
              <a:chOff x="5281354" y="4681335"/>
              <a:chExt cx="508690" cy="306580"/>
            </a:xfrm>
          </p:grpSpPr>
          <p:cxnSp>
            <p:nvCxnSpPr>
              <p:cNvPr id="96" name="Straight Connector 95">
                <a:extLst>
                  <a:ext uri="{FF2B5EF4-FFF2-40B4-BE49-F238E27FC236}">
                    <a16:creationId xmlns:a16="http://schemas.microsoft.com/office/drawing/2014/main" id="{C221143E-19D7-5F4C-AAD9-0F996F9C14E5}"/>
                  </a:ext>
                </a:extLst>
              </p:cNvPr>
              <p:cNvCxnSpPr/>
              <p:nvPr/>
            </p:nvCxnSpPr>
            <p:spPr bwMode="ltGray">
              <a:xfrm>
                <a:off x="5281354" y="4681335"/>
                <a:ext cx="0" cy="108664"/>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DAE4B0EB-B675-E547-AAF2-D10504156E46}"/>
                  </a:ext>
                </a:extLst>
              </p:cNvPr>
              <p:cNvCxnSpPr/>
              <p:nvPr/>
            </p:nvCxnSpPr>
            <p:spPr bwMode="ltGray">
              <a:xfrm>
                <a:off x="5790044" y="4798147"/>
                <a:ext cx="0" cy="189768"/>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grpSp>
        <p:cxnSp>
          <p:nvCxnSpPr>
            <p:cNvPr id="95" name="Straight Connector 94">
              <a:extLst>
                <a:ext uri="{FF2B5EF4-FFF2-40B4-BE49-F238E27FC236}">
                  <a16:creationId xmlns:a16="http://schemas.microsoft.com/office/drawing/2014/main" id="{6C182254-863F-814E-85B5-028AB74D97FF}"/>
                </a:ext>
              </a:extLst>
            </p:cNvPr>
            <p:cNvCxnSpPr/>
            <p:nvPr/>
          </p:nvCxnSpPr>
          <p:spPr bwMode="ltGray">
            <a:xfrm flipH="1">
              <a:off x="8094319" y="3526691"/>
              <a:ext cx="606915" cy="2"/>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grpSp>
      <p:cxnSp>
        <p:nvCxnSpPr>
          <p:cNvPr id="93" name="Straight Connector 92">
            <a:extLst>
              <a:ext uri="{FF2B5EF4-FFF2-40B4-BE49-F238E27FC236}">
                <a16:creationId xmlns:a16="http://schemas.microsoft.com/office/drawing/2014/main" id="{3ACEB50A-049A-BB43-A675-6588C14D9A08}"/>
              </a:ext>
            </a:extLst>
          </p:cNvPr>
          <p:cNvCxnSpPr/>
          <p:nvPr/>
        </p:nvCxnSpPr>
        <p:spPr bwMode="ltGray">
          <a:xfrm flipV="1">
            <a:off x="2815007" y="3592808"/>
            <a:ext cx="0" cy="302504"/>
          </a:xfrm>
          <a:prstGeom prst="line">
            <a:avLst/>
          </a:prstGeom>
          <a:ln cap="rnd">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3" name="TextBox 212">
            <a:extLst>
              <a:ext uri="{FF2B5EF4-FFF2-40B4-BE49-F238E27FC236}">
                <a16:creationId xmlns:a16="http://schemas.microsoft.com/office/drawing/2014/main" id="{7C1381EF-C095-904A-958E-E7A0E2159DDB}"/>
              </a:ext>
            </a:extLst>
          </p:cNvPr>
          <p:cNvSpPr txBox="1"/>
          <p:nvPr/>
        </p:nvSpPr>
        <p:spPr bwMode="ltGray">
          <a:xfrm>
            <a:off x="7268270" y="5231119"/>
            <a:ext cx="3329113" cy="576774"/>
          </a:xfrm>
          <a:prstGeom prst="rect">
            <a:avLst/>
          </a:prstGeom>
          <a:noFill/>
        </p:spPr>
        <p:txBody>
          <a:bodyPr wrap="square" lIns="91390" tIns="45695" rIns="91390" bIns="45695" rtlCol="0">
            <a:spAutoFit/>
          </a:bodyPr>
          <a:lstStyle/>
          <a:p>
            <a:pPr algn="ctr" defTabSz="456945"/>
            <a:r>
              <a:rPr lang="en-US" sz="1574" dirty="0">
                <a:solidFill>
                  <a:srgbClr val="034EA2"/>
                </a:solidFill>
                <a:latin typeface="Gotham Medium" pitchFamily="2" charset="0"/>
                <a:cs typeface="Gotham Medium" pitchFamily="2" charset="0"/>
              </a:rPr>
              <a:t>with built-in virtualization </a:t>
            </a:r>
            <a:br>
              <a:rPr lang="en-US" sz="1574" dirty="0">
                <a:solidFill>
                  <a:srgbClr val="034EA2"/>
                </a:solidFill>
                <a:latin typeface="Gotham Medium" pitchFamily="2" charset="0"/>
                <a:cs typeface="Gotham Medium" pitchFamily="2" charset="0"/>
              </a:rPr>
            </a:br>
            <a:r>
              <a:rPr lang="en-US" sz="1574" dirty="0">
                <a:solidFill>
                  <a:srgbClr val="034EA2"/>
                </a:solidFill>
                <a:latin typeface="Gotham Medium" pitchFamily="2" charset="0"/>
                <a:cs typeface="Gotham Medium" pitchFamily="2" charset="0"/>
              </a:rPr>
              <a:t>and management</a:t>
            </a:r>
          </a:p>
        </p:txBody>
      </p:sp>
      <p:sp>
        <p:nvSpPr>
          <p:cNvPr id="215" name="TextBox 214">
            <a:extLst>
              <a:ext uri="{FF2B5EF4-FFF2-40B4-BE49-F238E27FC236}">
                <a16:creationId xmlns:a16="http://schemas.microsoft.com/office/drawing/2014/main" id="{F9E8EDED-8189-E84A-B74C-0BF78D717E5D}"/>
              </a:ext>
            </a:extLst>
          </p:cNvPr>
          <p:cNvSpPr txBox="1"/>
          <p:nvPr/>
        </p:nvSpPr>
        <p:spPr bwMode="ltGray">
          <a:xfrm>
            <a:off x="3522668" y="2921498"/>
            <a:ext cx="591830" cy="242246"/>
          </a:xfrm>
          <a:prstGeom prst="rect">
            <a:avLst/>
          </a:prstGeom>
          <a:noFill/>
        </p:spPr>
        <p:txBody>
          <a:bodyPr wrap="none" rtlCol="0">
            <a:spAutoFit/>
          </a:bodyPr>
          <a:lstStyle/>
          <a:p>
            <a:pPr algn="ctr" defTabSz="456945"/>
            <a:r>
              <a:rPr lang="en-US" sz="974" dirty="0">
                <a:latin typeface="Gotham Medium" pitchFamily="2" charset="0"/>
                <a:cs typeface="Gotham Medium" pitchFamily="2" charset="0"/>
              </a:rPr>
              <a:t>Server</a:t>
            </a:r>
          </a:p>
        </p:txBody>
      </p:sp>
      <p:pic>
        <p:nvPicPr>
          <p:cNvPr id="11" name="Picture 10">
            <a:extLst>
              <a:ext uri="{FF2B5EF4-FFF2-40B4-BE49-F238E27FC236}">
                <a16:creationId xmlns:a16="http://schemas.microsoft.com/office/drawing/2014/main" id="{F01C62FA-C2F0-D345-B2B7-B30D0D8D76A1}"/>
              </a:ext>
            </a:extLst>
          </p:cNvPr>
          <p:cNvPicPr>
            <a:picLocks noChangeAspect="1"/>
          </p:cNvPicPr>
          <p:nvPr/>
        </p:nvPicPr>
        <p:blipFill>
          <a:blip r:embed="rId2"/>
          <a:stretch>
            <a:fillRect/>
          </a:stretch>
        </p:blipFill>
        <p:spPr>
          <a:xfrm>
            <a:off x="1235903" y="2185784"/>
            <a:ext cx="1040528" cy="1040528"/>
          </a:xfrm>
          <a:prstGeom prst="rect">
            <a:avLst/>
          </a:prstGeom>
        </p:spPr>
      </p:pic>
      <p:pic>
        <p:nvPicPr>
          <p:cNvPr id="216" name="Picture 215">
            <a:extLst>
              <a:ext uri="{FF2B5EF4-FFF2-40B4-BE49-F238E27FC236}">
                <a16:creationId xmlns:a16="http://schemas.microsoft.com/office/drawing/2014/main" id="{F019738E-1E1D-E04D-9C21-65AE4DE70E87}"/>
              </a:ext>
            </a:extLst>
          </p:cNvPr>
          <p:cNvPicPr>
            <a:picLocks noChangeAspect="1"/>
          </p:cNvPicPr>
          <p:nvPr/>
        </p:nvPicPr>
        <p:blipFill>
          <a:blip r:embed="rId2"/>
          <a:stretch>
            <a:fillRect/>
          </a:stretch>
        </p:blipFill>
        <p:spPr>
          <a:xfrm>
            <a:off x="2840259" y="2185784"/>
            <a:ext cx="1040528" cy="1040528"/>
          </a:xfrm>
          <a:prstGeom prst="rect">
            <a:avLst/>
          </a:prstGeom>
        </p:spPr>
      </p:pic>
      <p:sp>
        <p:nvSpPr>
          <p:cNvPr id="217" name="TextBox 216">
            <a:extLst>
              <a:ext uri="{FF2B5EF4-FFF2-40B4-BE49-F238E27FC236}">
                <a16:creationId xmlns:a16="http://schemas.microsoft.com/office/drawing/2014/main" id="{32B335E7-AC65-B649-8CDF-BB6608875471}"/>
              </a:ext>
            </a:extLst>
          </p:cNvPr>
          <p:cNvSpPr txBox="1"/>
          <p:nvPr/>
        </p:nvSpPr>
        <p:spPr bwMode="ltGray">
          <a:xfrm>
            <a:off x="1776996" y="2921498"/>
            <a:ext cx="591830" cy="242246"/>
          </a:xfrm>
          <a:prstGeom prst="rect">
            <a:avLst/>
          </a:prstGeom>
          <a:noFill/>
        </p:spPr>
        <p:txBody>
          <a:bodyPr wrap="none" rtlCol="0">
            <a:spAutoFit/>
          </a:bodyPr>
          <a:lstStyle/>
          <a:p>
            <a:pPr algn="ctr" defTabSz="456945"/>
            <a:r>
              <a:rPr lang="en-US" sz="974" dirty="0">
                <a:latin typeface="Gotham Medium" pitchFamily="2" charset="0"/>
                <a:cs typeface="Gotham Medium" pitchFamily="2" charset="0"/>
              </a:rPr>
              <a:t>Server</a:t>
            </a:r>
          </a:p>
        </p:txBody>
      </p:sp>
      <p:pic>
        <p:nvPicPr>
          <p:cNvPr id="220" name="Picture 219">
            <a:extLst>
              <a:ext uri="{FF2B5EF4-FFF2-40B4-BE49-F238E27FC236}">
                <a16:creationId xmlns:a16="http://schemas.microsoft.com/office/drawing/2014/main" id="{80BD441F-E0FE-0942-A408-B26474358217}"/>
              </a:ext>
            </a:extLst>
          </p:cNvPr>
          <p:cNvPicPr>
            <a:picLocks noChangeAspect="1"/>
          </p:cNvPicPr>
          <p:nvPr/>
        </p:nvPicPr>
        <p:blipFill>
          <a:blip r:embed="rId3"/>
          <a:stretch>
            <a:fillRect/>
          </a:stretch>
        </p:blipFill>
        <p:spPr>
          <a:xfrm>
            <a:off x="420779" y="4242454"/>
            <a:ext cx="598192" cy="598192"/>
          </a:xfrm>
          <a:prstGeom prst="rect">
            <a:avLst/>
          </a:prstGeom>
        </p:spPr>
      </p:pic>
      <p:pic>
        <p:nvPicPr>
          <p:cNvPr id="221" name="Picture 220">
            <a:extLst>
              <a:ext uri="{FF2B5EF4-FFF2-40B4-BE49-F238E27FC236}">
                <a16:creationId xmlns:a16="http://schemas.microsoft.com/office/drawing/2014/main" id="{DCFF1EB4-3C0B-CB49-B196-5F133E59B74E}"/>
              </a:ext>
            </a:extLst>
          </p:cNvPr>
          <p:cNvPicPr>
            <a:picLocks noChangeAspect="1"/>
          </p:cNvPicPr>
          <p:nvPr/>
        </p:nvPicPr>
        <p:blipFill>
          <a:blip r:embed="rId3"/>
          <a:stretch>
            <a:fillRect/>
          </a:stretch>
        </p:blipFill>
        <p:spPr>
          <a:xfrm>
            <a:off x="961106" y="4242454"/>
            <a:ext cx="598192" cy="598192"/>
          </a:xfrm>
          <a:prstGeom prst="rect">
            <a:avLst/>
          </a:prstGeom>
        </p:spPr>
      </p:pic>
      <p:pic>
        <p:nvPicPr>
          <p:cNvPr id="222" name="Picture 221">
            <a:extLst>
              <a:ext uri="{FF2B5EF4-FFF2-40B4-BE49-F238E27FC236}">
                <a16:creationId xmlns:a16="http://schemas.microsoft.com/office/drawing/2014/main" id="{263D7C72-02A6-F540-8B20-DECD8BA7851A}"/>
              </a:ext>
            </a:extLst>
          </p:cNvPr>
          <p:cNvPicPr>
            <a:picLocks noChangeAspect="1"/>
          </p:cNvPicPr>
          <p:nvPr/>
        </p:nvPicPr>
        <p:blipFill>
          <a:blip r:embed="rId3"/>
          <a:stretch>
            <a:fillRect/>
          </a:stretch>
        </p:blipFill>
        <p:spPr>
          <a:xfrm>
            <a:off x="1759128" y="4242454"/>
            <a:ext cx="598192" cy="598192"/>
          </a:xfrm>
          <a:prstGeom prst="rect">
            <a:avLst/>
          </a:prstGeom>
        </p:spPr>
      </p:pic>
      <p:pic>
        <p:nvPicPr>
          <p:cNvPr id="223" name="Picture 222">
            <a:extLst>
              <a:ext uri="{FF2B5EF4-FFF2-40B4-BE49-F238E27FC236}">
                <a16:creationId xmlns:a16="http://schemas.microsoft.com/office/drawing/2014/main" id="{8E077BC4-1FBD-F646-AA34-06B1FF59BC2C}"/>
              </a:ext>
            </a:extLst>
          </p:cNvPr>
          <p:cNvPicPr>
            <a:picLocks noChangeAspect="1"/>
          </p:cNvPicPr>
          <p:nvPr/>
        </p:nvPicPr>
        <p:blipFill>
          <a:blip r:embed="rId3"/>
          <a:stretch>
            <a:fillRect/>
          </a:stretch>
        </p:blipFill>
        <p:spPr>
          <a:xfrm>
            <a:off x="2299455" y="4242454"/>
            <a:ext cx="598192" cy="598192"/>
          </a:xfrm>
          <a:prstGeom prst="rect">
            <a:avLst/>
          </a:prstGeom>
        </p:spPr>
      </p:pic>
      <p:pic>
        <p:nvPicPr>
          <p:cNvPr id="224" name="Picture 223">
            <a:extLst>
              <a:ext uri="{FF2B5EF4-FFF2-40B4-BE49-F238E27FC236}">
                <a16:creationId xmlns:a16="http://schemas.microsoft.com/office/drawing/2014/main" id="{BAF1A107-444A-FF46-938A-B14D1FDE33C9}"/>
              </a:ext>
            </a:extLst>
          </p:cNvPr>
          <p:cNvPicPr>
            <a:picLocks noChangeAspect="1"/>
          </p:cNvPicPr>
          <p:nvPr/>
        </p:nvPicPr>
        <p:blipFill>
          <a:blip r:embed="rId3"/>
          <a:stretch>
            <a:fillRect/>
          </a:stretch>
        </p:blipFill>
        <p:spPr>
          <a:xfrm>
            <a:off x="3097477" y="4242454"/>
            <a:ext cx="598192" cy="598192"/>
          </a:xfrm>
          <a:prstGeom prst="rect">
            <a:avLst/>
          </a:prstGeom>
        </p:spPr>
      </p:pic>
      <p:pic>
        <p:nvPicPr>
          <p:cNvPr id="225" name="Picture 224">
            <a:extLst>
              <a:ext uri="{FF2B5EF4-FFF2-40B4-BE49-F238E27FC236}">
                <a16:creationId xmlns:a16="http://schemas.microsoft.com/office/drawing/2014/main" id="{1CB12855-5592-FC48-8399-E186898B9B7D}"/>
              </a:ext>
            </a:extLst>
          </p:cNvPr>
          <p:cNvPicPr>
            <a:picLocks noChangeAspect="1"/>
          </p:cNvPicPr>
          <p:nvPr/>
        </p:nvPicPr>
        <p:blipFill>
          <a:blip r:embed="rId3"/>
          <a:stretch>
            <a:fillRect/>
          </a:stretch>
        </p:blipFill>
        <p:spPr>
          <a:xfrm>
            <a:off x="3637804" y="4242454"/>
            <a:ext cx="598192" cy="598192"/>
          </a:xfrm>
          <a:prstGeom prst="rect">
            <a:avLst/>
          </a:prstGeom>
        </p:spPr>
      </p:pic>
      <p:pic>
        <p:nvPicPr>
          <p:cNvPr id="5" name="Picture 4">
            <a:extLst>
              <a:ext uri="{FF2B5EF4-FFF2-40B4-BE49-F238E27FC236}">
                <a16:creationId xmlns:a16="http://schemas.microsoft.com/office/drawing/2014/main" id="{5C04141A-4074-604E-82CF-2E23136A393C}"/>
              </a:ext>
            </a:extLst>
          </p:cNvPr>
          <p:cNvPicPr>
            <a:picLocks noChangeAspect="1"/>
          </p:cNvPicPr>
          <p:nvPr/>
        </p:nvPicPr>
        <p:blipFill>
          <a:blip r:embed="rId4"/>
          <a:stretch>
            <a:fillRect/>
          </a:stretch>
        </p:blipFill>
        <p:spPr>
          <a:xfrm>
            <a:off x="8085986" y="3071222"/>
            <a:ext cx="1693681" cy="1693681"/>
          </a:xfrm>
          <a:prstGeom prst="rect">
            <a:avLst/>
          </a:prstGeom>
        </p:spPr>
      </p:pic>
      <p:pic>
        <p:nvPicPr>
          <p:cNvPr id="175" name="Picture 174">
            <a:extLst>
              <a:ext uri="{FF2B5EF4-FFF2-40B4-BE49-F238E27FC236}">
                <a16:creationId xmlns:a16="http://schemas.microsoft.com/office/drawing/2014/main" id="{D46DBED6-94C2-B04F-B37E-1833CBFD18D4}"/>
              </a:ext>
            </a:extLst>
          </p:cNvPr>
          <p:cNvPicPr>
            <a:picLocks noChangeAspect="1"/>
          </p:cNvPicPr>
          <p:nvPr/>
        </p:nvPicPr>
        <p:blipFill>
          <a:blip r:embed="rId4"/>
          <a:stretch>
            <a:fillRect/>
          </a:stretch>
        </p:blipFill>
        <p:spPr>
          <a:xfrm>
            <a:off x="8085986" y="2514269"/>
            <a:ext cx="1693681" cy="1693681"/>
          </a:xfrm>
          <a:prstGeom prst="rect">
            <a:avLst/>
          </a:prstGeom>
        </p:spPr>
      </p:pic>
      <p:pic>
        <p:nvPicPr>
          <p:cNvPr id="176" name="Picture 175">
            <a:extLst>
              <a:ext uri="{FF2B5EF4-FFF2-40B4-BE49-F238E27FC236}">
                <a16:creationId xmlns:a16="http://schemas.microsoft.com/office/drawing/2014/main" id="{D59660F5-EAE7-164A-85BB-74A202985B5B}"/>
              </a:ext>
            </a:extLst>
          </p:cNvPr>
          <p:cNvPicPr>
            <a:picLocks noChangeAspect="1"/>
          </p:cNvPicPr>
          <p:nvPr/>
        </p:nvPicPr>
        <p:blipFill>
          <a:blip r:embed="rId4"/>
          <a:stretch>
            <a:fillRect/>
          </a:stretch>
        </p:blipFill>
        <p:spPr>
          <a:xfrm>
            <a:off x="8085986" y="1899127"/>
            <a:ext cx="1693681" cy="1693681"/>
          </a:xfrm>
          <a:prstGeom prst="rect">
            <a:avLst/>
          </a:prstGeom>
        </p:spPr>
      </p:pic>
      <p:sp>
        <p:nvSpPr>
          <p:cNvPr id="111" name="Title 1">
            <a:extLst>
              <a:ext uri="{FF2B5EF4-FFF2-40B4-BE49-F238E27FC236}">
                <a16:creationId xmlns:a16="http://schemas.microsoft.com/office/drawing/2014/main" id="{6A7D2AC5-1DAA-E344-8935-B8FD13B08C35}"/>
              </a:ext>
            </a:extLst>
          </p:cNvPr>
          <p:cNvSpPr>
            <a:spLocks noGrp="1"/>
          </p:cNvSpPr>
          <p:nvPr>
            <p:ph type="title"/>
          </p:nvPr>
        </p:nvSpPr>
        <p:spPr>
          <a:xfrm>
            <a:off x="609600" y="387148"/>
            <a:ext cx="10698480" cy="615553"/>
          </a:xfrm>
        </p:spPr>
        <p:txBody>
          <a:bodyPr/>
          <a:lstStyle/>
          <a:p>
            <a:r>
              <a:rPr lang="en-US" dirty="0" err="1"/>
              <a:t>Hyperconverging</a:t>
            </a:r>
            <a:r>
              <a:rPr lang="en-US" dirty="0"/>
              <a:t> Infrastructure</a:t>
            </a:r>
          </a:p>
        </p:txBody>
      </p:sp>
    </p:spTree>
    <p:extLst>
      <p:ext uri="{BB962C8B-B14F-4D97-AF65-F5344CB8AC3E}">
        <p14:creationId xmlns:p14="http://schemas.microsoft.com/office/powerpoint/2010/main" val="2400377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5"/>
                                        </p:tgtEl>
                                        <p:attrNameLst>
                                          <p:attrName>style.visibility</p:attrName>
                                        </p:attrNameLst>
                                      </p:cBhvr>
                                      <p:to>
                                        <p:strVal val="visible"/>
                                      </p:to>
                                    </p:set>
                                    <p:animEffect transition="in" filter="fade">
                                      <p:cBhvr>
                                        <p:cTn id="11" dur="500"/>
                                        <p:tgtEl>
                                          <p:spTgt spid="17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6"/>
                                        </p:tgtEl>
                                        <p:attrNameLst>
                                          <p:attrName>style.visibility</p:attrName>
                                        </p:attrNameLst>
                                      </p:cBhvr>
                                      <p:to>
                                        <p:strVal val="visible"/>
                                      </p:to>
                                    </p:set>
                                    <p:animEffect transition="in" filter="wipe(down)">
                                      <p:cBhvr>
                                        <p:cTn id="16" dur="500"/>
                                        <p:tgtEl>
                                          <p:spTgt spid="176"/>
                                        </p:tgtEl>
                                      </p:cBhvr>
                                    </p:animEffect>
                                  </p:childTnLst>
                                </p:cTn>
                              </p:par>
                              <p:par>
                                <p:cTn id="17" presetID="2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2.29167E-6 -4.44444E-6 L -2.29167E-6 0.25 " pathEditMode="relative" rAng="0" ptsTypes="AA">
                                      <p:cBhvr>
                                        <p:cTn id="32" dur="2000" fill="hold"/>
                                        <p:tgtEl>
                                          <p:spTgt spid="13"/>
                                        </p:tgtEl>
                                        <p:attrNameLst>
                                          <p:attrName>ppt_x</p:attrName>
                                          <p:attrName>ppt_y</p:attrName>
                                        </p:attrNameLst>
                                      </p:cBhvr>
                                      <p:rCtr x="0" y="12500"/>
                                    </p:animMotion>
                                  </p:childTnLst>
                                </p:cTn>
                              </p:par>
                            </p:childTnLst>
                          </p:cTn>
                        </p:par>
                        <p:par>
                          <p:cTn id="33" fill="hold">
                            <p:stCondLst>
                              <p:cond delay="2000"/>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213"/>
                                        </p:tgtEl>
                                        <p:attrNameLst>
                                          <p:attrName>style.visibility</p:attrName>
                                        </p:attrNameLst>
                                      </p:cBhvr>
                                      <p:to>
                                        <p:strVal val="visible"/>
                                      </p:to>
                                    </p:set>
                                    <p:animEffect transition="in" filter="fade">
                                      <p:cBhvr>
                                        <p:cTn id="40"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BE2EBFA-8519-454A-B3C9-C3D736A17B73}"/>
              </a:ext>
            </a:extLst>
          </p:cNvPr>
          <p:cNvGrpSpPr/>
          <p:nvPr/>
        </p:nvGrpSpPr>
        <p:grpSpPr>
          <a:xfrm>
            <a:off x="768474" y="3178621"/>
            <a:ext cx="4556911" cy="3039816"/>
            <a:chOff x="208182" y="1790757"/>
            <a:chExt cx="4556911" cy="3039816"/>
          </a:xfrm>
        </p:grpSpPr>
        <p:sp>
          <p:nvSpPr>
            <p:cNvPr id="42" name="Freeform 212">
              <a:extLst>
                <a:ext uri="{FF2B5EF4-FFF2-40B4-BE49-F238E27FC236}">
                  <a16:creationId xmlns:a16="http://schemas.microsoft.com/office/drawing/2014/main" id="{3359519B-25C4-4C5E-B153-AA1E3141DF56}"/>
                </a:ext>
              </a:extLst>
            </p:cNvPr>
            <p:cNvSpPr>
              <a:spLocks/>
            </p:cNvSpPr>
            <p:nvPr/>
          </p:nvSpPr>
          <p:spPr bwMode="auto">
            <a:xfrm flipH="1">
              <a:off x="208182" y="1790757"/>
              <a:ext cx="4556911" cy="3039816"/>
            </a:xfrm>
            <a:custGeom>
              <a:avLst/>
              <a:gdLst>
                <a:gd name="T0" fmla="*/ 999 w 1812"/>
                <a:gd name="T1" fmla="*/ 0 h 1208"/>
                <a:gd name="T2" fmla="*/ 583 w 1812"/>
                <a:gd name="T3" fmla="*/ 251 h 1208"/>
                <a:gd name="T4" fmla="*/ 495 w 1812"/>
                <a:gd name="T5" fmla="*/ 220 h 1208"/>
                <a:gd name="T6" fmla="*/ 336 w 1812"/>
                <a:gd name="T7" fmla="*/ 406 h 1208"/>
                <a:gd name="T8" fmla="*/ 339 w 1812"/>
                <a:gd name="T9" fmla="*/ 440 h 1208"/>
                <a:gd name="T10" fmla="*/ 327 w 1812"/>
                <a:gd name="T11" fmla="*/ 439 h 1208"/>
                <a:gd name="T12" fmla="*/ 0 w 1812"/>
                <a:gd name="T13" fmla="*/ 824 h 1208"/>
                <a:gd name="T14" fmla="*/ 327 w 1812"/>
                <a:gd name="T15" fmla="*/ 1208 h 1208"/>
                <a:gd name="T16" fmla="*/ 1485 w 1812"/>
                <a:gd name="T17" fmla="*/ 1208 h 1208"/>
                <a:gd name="T18" fmla="*/ 1812 w 1812"/>
                <a:gd name="T19" fmla="*/ 824 h 1208"/>
                <a:gd name="T20" fmla="*/ 1494 w 1812"/>
                <a:gd name="T21" fmla="*/ 440 h 1208"/>
                <a:gd name="T22" fmla="*/ 999 w 1812"/>
                <a:gd name="T23"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2" h="1208">
                  <a:moveTo>
                    <a:pt x="999" y="0"/>
                  </a:moveTo>
                  <a:cubicBezTo>
                    <a:pt x="828" y="0"/>
                    <a:pt x="676" y="99"/>
                    <a:pt x="583" y="251"/>
                  </a:cubicBezTo>
                  <a:cubicBezTo>
                    <a:pt x="557" y="231"/>
                    <a:pt x="527" y="220"/>
                    <a:pt x="495" y="220"/>
                  </a:cubicBezTo>
                  <a:cubicBezTo>
                    <a:pt x="407" y="220"/>
                    <a:pt x="336" y="303"/>
                    <a:pt x="336" y="406"/>
                  </a:cubicBezTo>
                  <a:cubicBezTo>
                    <a:pt x="336" y="418"/>
                    <a:pt x="337" y="429"/>
                    <a:pt x="339" y="440"/>
                  </a:cubicBezTo>
                  <a:cubicBezTo>
                    <a:pt x="335" y="440"/>
                    <a:pt x="331" y="439"/>
                    <a:pt x="327" y="439"/>
                  </a:cubicBezTo>
                  <a:cubicBezTo>
                    <a:pt x="146" y="439"/>
                    <a:pt x="0" y="611"/>
                    <a:pt x="0" y="824"/>
                  </a:cubicBezTo>
                  <a:cubicBezTo>
                    <a:pt x="0" y="1036"/>
                    <a:pt x="146" y="1208"/>
                    <a:pt x="327" y="1208"/>
                  </a:cubicBezTo>
                  <a:cubicBezTo>
                    <a:pt x="1485" y="1208"/>
                    <a:pt x="1485" y="1208"/>
                    <a:pt x="1485" y="1208"/>
                  </a:cubicBezTo>
                  <a:cubicBezTo>
                    <a:pt x="1666" y="1208"/>
                    <a:pt x="1812" y="1036"/>
                    <a:pt x="1812" y="824"/>
                  </a:cubicBezTo>
                  <a:cubicBezTo>
                    <a:pt x="1812" y="615"/>
                    <a:pt x="1670" y="445"/>
                    <a:pt x="1494" y="440"/>
                  </a:cubicBezTo>
                  <a:cubicBezTo>
                    <a:pt x="1433" y="186"/>
                    <a:pt x="1235" y="0"/>
                    <a:pt x="999" y="0"/>
                  </a:cubicBezTo>
                </a:path>
              </a:pathLst>
            </a:custGeom>
            <a:solidFill>
              <a:srgbClr val="ACBFDC"/>
            </a:solidFill>
            <a:ln w="38100">
              <a:solidFill>
                <a:srgbClr val="064EA2"/>
              </a:solidFill>
            </a:ln>
          </p:spPr>
          <p:txBody>
            <a:bodyPr vert="horz" wrap="square" lIns="91440" tIns="45720" rIns="91440" bIns="45720" numCol="1" anchor="t" anchorCtr="0" compatLnSpc="1">
              <a:prstTxWarp prst="textNoShape">
                <a:avLst/>
              </a:prstTxWarp>
            </a:bodyPr>
            <a:lstStyle/>
            <a:p>
              <a:pPr defTabSz="544174" fontAlgn="base">
                <a:spcBef>
                  <a:spcPct val="0"/>
                </a:spcBef>
                <a:spcAft>
                  <a:spcPct val="0"/>
                </a:spcAft>
              </a:pPr>
              <a:endParaRPr lang="en-US" sz="2400">
                <a:solidFill>
                  <a:prstClr val="black"/>
                </a:solidFill>
                <a:latin typeface="+mj-lt"/>
                <a:ea typeface="ＭＳ Ｐゴシック" charset="-128"/>
              </a:endParaRPr>
            </a:p>
          </p:txBody>
        </p:sp>
        <p:pic>
          <p:nvPicPr>
            <p:cNvPr id="43" name="Picture 42">
              <a:extLst>
                <a:ext uri="{FF2B5EF4-FFF2-40B4-BE49-F238E27FC236}">
                  <a16:creationId xmlns:a16="http://schemas.microsoft.com/office/drawing/2014/main" id="{DDCAADC2-9F31-47A9-AEC1-79F1C28602B5}"/>
                </a:ext>
              </a:extLst>
            </p:cNvPr>
            <p:cNvPicPr>
              <a:picLocks noChangeAspect="1"/>
            </p:cNvPicPr>
            <p:nvPr/>
          </p:nvPicPr>
          <p:blipFill>
            <a:blip r:embed="rId3"/>
            <a:stretch>
              <a:fillRect/>
            </a:stretch>
          </p:blipFill>
          <p:spPr>
            <a:xfrm>
              <a:off x="380494" y="1898285"/>
              <a:ext cx="2177258" cy="2800649"/>
            </a:xfrm>
            <a:prstGeom prst="rect">
              <a:avLst/>
            </a:prstGeom>
          </p:spPr>
        </p:pic>
      </p:grpSp>
      <p:grpSp>
        <p:nvGrpSpPr>
          <p:cNvPr id="30" name="Group 29">
            <a:extLst>
              <a:ext uri="{FF2B5EF4-FFF2-40B4-BE49-F238E27FC236}">
                <a16:creationId xmlns:a16="http://schemas.microsoft.com/office/drawing/2014/main" id="{43740CF0-C61B-41B5-A3CD-F7498521185A}"/>
              </a:ext>
            </a:extLst>
          </p:cNvPr>
          <p:cNvGrpSpPr/>
          <p:nvPr/>
        </p:nvGrpSpPr>
        <p:grpSpPr>
          <a:xfrm>
            <a:off x="7045821" y="3178621"/>
            <a:ext cx="4556911" cy="3039816"/>
            <a:chOff x="7310279" y="1790757"/>
            <a:chExt cx="4556911" cy="3039816"/>
          </a:xfrm>
        </p:grpSpPr>
        <p:sp>
          <p:nvSpPr>
            <p:cNvPr id="39" name="Freeform 212">
              <a:extLst>
                <a:ext uri="{FF2B5EF4-FFF2-40B4-BE49-F238E27FC236}">
                  <a16:creationId xmlns:a16="http://schemas.microsoft.com/office/drawing/2014/main" id="{5310F6FD-06B1-4F92-B315-AF9D173E4692}"/>
                </a:ext>
              </a:extLst>
            </p:cNvPr>
            <p:cNvSpPr>
              <a:spLocks/>
            </p:cNvSpPr>
            <p:nvPr/>
          </p:nvSpPr>
          <p:spPr bwMode="auto">
            <a:xfrm>
              <a:off x="7310279" y="1790757"/>
              <a:ext cx="4556911" cy="3039816"/>
            </a:xfrm>
            <a:custGeom>
              <a:avLst/>
              <a:gdLst>
                <a:gd name="T0" fmla="*/ 999 w 1812"/>
                <a:gd name="T1" fmla="*/ 0 h 1208"/>
                <a:gd name="T2" fmla="*/ 583 w 1812"/>
                <a:gd name="T3" fmla="*/ 251 h 1208"/>
                <a:gd name="T4" fmla="*/ 495 w 1812"/>
                <a:gd name="T5" fmla="*/ 220 h 1208"/>
                <a:gd name="T6" fmla="*/ 336 w 1812"/>
                <a:gd name="T7" fmla="*/ 406 h 1208"/>
                <a:gd name="T8" fmla="*/ 339 w 1812"/>
                <a:gd name="T9" fmla="*/ 440 h 1208"/>
                <a:gd name="T10" fmla="*/ 327 w 1812"/>
                <a:gd name="T11" fmla="*/ 439 h 1208"/>
                <a:gd name="T12" fmla="*/ 0 w 1812"/>
                <a:gd name="T13" fmla="*/ 824 h 1208"/>
                <a:gd name="T14" fmla="*/ 327 w 1812"/>
                <a:gd name="T15" fmla="*/ 1208 h 1208"/>
                <a:gd name="T16" fmla="*/ 1485 w 1812"/>
                <a:gd name="T17" fmla="*/ 1208 h 1208"/>
                <a:gd name="T18" fmla="*/ 1812 w 1812"/>
                <a:gd name="T19" fmla="*/ 824 h 1208"/>
                <a:gd name="T20" fmla="*/ 1494 w 1812"/>
                <a:gd name="T21" fmla="*/ 440 h 1208"/>
                <a:gd name="T22" fmla="*/ 999 w 1812"/>
                <a:gd name="T23"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2" h="1208">
                  <a:moveTo>
                    <a:pt x="999" y="0"/>
                  </a:moveTo>
                  <a:cubicBezTo>
                    <a:pt x="828" y="0"/>
                    <a:pt x="676" y="99"/>
                    <a:pt x="583" y="251"/>
                  </a:cubicBezTo>
                  <a:cubicBezTo>
                    <a:pt x="557" y="231"/>
                    <a:pt x="527" y="220"/>
                    <a:pt x="495" y="220"/>
                  </a:cubicBezTo>
                  <a:cubicBezTo>
                    <a:pt x="407" y="220"/>
                    <a:pt x="336" y="303"/>
                    <a:pt x="336" y="406"/>
                  </a:cubicBezTo>
                  <a:cubicBezTo>
                    <a:pt x="336" y="418"/>
                    <a:pt x="337" y="429"/>
                    <a:pt x="339" y="440"/>
                  </a:cubicBezTo>
                  <a:cubicBezTo>
                    <a:pt x="335" y="440"/>
                    <a:pt x="331" y="439"/>
                    <a:pt x="327" y="439"/>
                  </a:cubicBezTo>
                  <a:cubicBezTo>
                    <a:pt x="146" y="439"/>
                    <a:pt x="0" y="611"/>
                    <a:pt x="0" y="824"/>
                  </a:cubicBezTo>
                  <a:cubicBezTo>
                    <a:pt x="0" y="1036"/>
                    <a:pt x="146" y="1208"/>
                    <a:pt x="327" y="1208"/>
                  </a:cubicBezTo>
                  <a:cubicBezTo>
                    <a:pt x="1485" y="1208"/>
                    <a:pt x="1485" y="1208"/>
                    <a:pt x="1485" y="1208"/>
                  </a:cubicBezTo>
                  <a:cubicBezTo>
                    <a:pt x="1666" y="1208"/>
                    <a:pt x="1812" y="1036"/>
                    <a:pt x="1812" y="824"/>
                  </a:cubicBezTo>
                  <a:cubicBezTo>
                    <a:pt x="1812" y="615"/>
                    <a:pt x="1670" y="445"/>
                    <a:pt x="1494" y="440"/>
                  </a:cubicBezTo>
                  <a:cubicBezTo>
                    <a:pt x="1433" y="186"/>
                    <a:pt x="1235" y="0"/>
                    <a:pt x="999" y="0"/>
                  </a:cubicBezTo>
                </a:path>
              </a:pathLst>
            </a:custGeom>
            <a:solidFill>
              <a:srgbClr val="B0D237">
                <a:alpha val="60000"/>
              </a:srgbClr>
            </a:solidFill>
            <a:ln w="38100">
              <a:solidFill>
                <a:srgbClr val="B0D136"/>
              </a:solidFill>
            </a:ln>
          </p:spPr>
          <p:txBody>
            <a:bodyPr vert="horz" wrap="square" lIns="91440" tIns="45720" rIns="91440" bIns="45720" numCol="1" anchor="t" anchorCtr="0" compatLnSpc="1">
              <a:prstTxWarp prst="textNoShape">
                <a:avLst/>
              </a:prstTxWarp>
            </a:bodyPr>
            <a:lstStyle/>
            <a:p>
              <a:pPr defTabSz="544174" fontAlgn="base">
                <a:spcBef>
                  <a:spcPct val="0"/>
                </a:spcBef>
                <a:spcAft>
                  <a:spcPct val="0"/>
                </a:spcAft>
              </a:pPr>
              <a:endParaRPr lang="en-US" sz="2400">
                <a:solidFill>
                  <a:prstClr val="black"/>
                </a:solidFill>
                <a:latin typeface="+mj-lt"/>
                <a:ea typeface="ＭＳ Ｐゴシック" charset="-128"/>
              </a:endParaRPr>
            </a:p>
          </p:txBody>
        </p:sp>
        <p:pic>
          <p:nvPicPr>
            <p:cNvPr id="40" name="Picture 39">
              <a:extLst>
                <a:ext uri="{FF2B5EF4-FFF2-40B4-BE49-F238E27FC236}">
                  <a16:creationId xmlns:a16="http://schemas.microsoft.com/office/drawing/2014/main" id="{7C930A06-4955-4F45-97E4-66B41456B860}"/>
                </a:ext>
              </a:extLst>
            </p:cNvPr>
            <p:cNvPicPr>
              <a:picLocks noChangeAspect="1"/>
            </p:cNvPicPr>
            <p:nvPr/>
          </p:nvPicPr>
          <p:blipFill>
            <a:blip r:embed="rId3"/>
            <a:stretch>
              <a:fillRect/>
            </a:stretch>
          </p:blipFill>
          <p:spPr>
            <a:xfrm flipH="1">
              <a:off x="9557951" y="1898285"/>
              <a:ext cx="2177258" cy="2800649"/>
            </a:xfrm>
            <a:prstGeom prst="rect">
              <a:avLst/>
            </a:prstGeom>
          </p:spPr>
        </p:pic>
      </p:grpSp>
      <p:sp>
        <p:nvSpPr>
          <p:cNvPr id="2" name="Title 1">
            <a:extLst>
              <a:ext uri="{FF2B5EF4-FFF2-40B4-BE49-F238E27FC236}">
                <a16:creationId xmlns:a16="http://schemas.microsoft.com/office/drawing/2014/main" id="{CAE7D956-1E2F-0047-B133-F0B00FF33E2B}"/>
              </a:ext>
            </a:extLst>
          </p:cNvPr>
          <p:cNvSpPr>
            <a:spLocks noGrp="1"/>
          </p:cNvSpPr>
          <p:nvPr>
            <p:ph type="title"/>
          </p:nvPr>
        </p:nvSpPr>
        <p:spPr/>
        <p:txBody>
          <a:bodyPr/>
          <a:lstStyle/>
          <a:p>
            <a:r>
              <a:rPr lang="en-US" dirty="0"/>
              <a:t>License Portability</a:t>
            </a:r>
          </a:p>
        </p:txBody>
      </p:sp>
      <p:sp>
        <p:nvSpPr>
          <p:cNvPr id="4" name="Slide Number Placeholder 3">
            <a:extLst>
              <a:ext uri="{FF2B5EF4-FFF2-40B4-BE49-F238E27FC236}">
                <a16:creationId xmlns:a16="http://schemas.microsoft.com/office/drawing/2014/main" id="{290CB696-F10D-8F4F-88ED-41C1CCFB25DD}"/>
              </a:ext>
            </a:extLst>
          </p:cNvPr>
          <p:cNvSpPr>
            <a:spLocks noGrp="1"/>
          </p:cNvSpPr>
          <p:nvPr>
            <p:ph type="sldNum" sz="quarter" idx="4"/>
          </p:nvPr>
        </p:nvSpPr>
        <p:spPr/>
        <p:txBody>
          <a:bodyPr/>
          <a:lstStyle/>
          <a:p>
            <a:r>
              <a:rPr lang="en-US">
                <a:latin typeface="Gotham Rounded Book" pitchFamily="2" charset="0"/>
              </a:rPr>
              <a:t>| </a:t>
            </a:r>
            <a:fld id="{2C8F94F2-79B1-4F8D-B2F0-3428BA660B51}" type="slidenum">
              <a:rPr lang="en-US" smtClean="0">
                <a:latin typeface="Gotham Rounded Book" pitchFamily="2" charset="0"/>
              </a:rPr>
              <a:pPr/>
              <a:t>20</a:t>
            </a:fld>
            <a:endParaRPr lang="en-US" dirty="0">
              <a:latin typeface="Gotham Rounded Book" pitchFamily="2" charset="0"/>
            </a:endParaRPr>
          </a:p>
        </p:txBody>
      </p:sp>
      <p:sp>
        <p:nvSpPr>
          <p:cNvPr id="103" name="Rectangle: Rounded Corners 47">
            <a:extLst>
              <a:ext uri="{FF2B5EF4-FFF2-40B4-BE49-F238E27FC236}">
                <a16:creationId xmlns:a16="http://schemas.microsoft.com/office/drawing/2014/main" id="{F6D644F1-6B66-BA4D-8EB6-A6E925B082C6}"/>
              </a:ext>
            </a:extLst>
          </p:cNvPr>
          <p:cNvSpPr/>
          <p:nvPr/>
        </p:nvSpPr>
        <p:spPr>
          <a:xfrm>
            <a:off x="2806456" y="5357469"/>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7463" algn="ctr"/>
            <a:r>
              <a:rPr lang="en-US" b="1" dirty="0">
                <a:solidFill>
                  <a:schemeClr val="tx2"/>
                </a:solidFill>
              </a:rPr>
              <a:t>Private to public extension without retooling</a:t>
            </a:r>
          </a:p>
        </p:txBody>
      </p:sp>
      <p:sp>
        <p:nvSpPr>
          <p:cNvPr id="104" name="Rectangle: Rounded Corners 47">
            <a:extLst>
              <a:ext uri="{FF2B5EF4-FFF2-40B4-BE49-F238E27FC236}">
                <a16:creationId xmlns:a16="http://schemas.microsoft.com/office/drawing/2014/main" id="{CBBD2B66-0A46-9045-BCC9-7EA33198A115}"/>
              </a:ext>
            </a:extLst>
          </p:cNvPr>
          <p:cNvSpPr/>
          <p:nvPr/>
        </p:nvSpPr>
        <p:spPr>
          <a:xfrm>
            <a:off x="2806456" y="4789278"/>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r>
              <a:rPr lang="en-US" b="1" dirty="0">
                <a:solidFill>
                  <a:schemeClr val="tx2"/>
                </a:solidFill>
              </a:rPr>
              <a:t>Consistent skillset and operational practices</a:t>
            </a:r>
          </a:p>
        </p:txBody>
      </p:sp>
      <p:sp>
        <p:nvSpPr>
          <p:cNvPr id="105" name="Rectangle: Rounded Corners 47">
            <a:extLst>
              <a:ext uri="{FF2B5EF4-FFF2-40B4-BE49-F238E27FC236}">
                <a16:creationId xmlns:a16="http://schemas.microsoft.com/office/drawing/2014/main" id="{2C5D5551-FDB5-B140-96E5-E8156AC0CE69}"/>
              </a:ext>
            </a:extLst>
          </p:cNvPr>
          <p:cNvSpPr/>
          <p:nvPr/>
        </p:nvSpPr>
        <p:spPr>
          <a:xfrm>
            <a:off x="2806456" y="4220983"/>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r>
              <a:rPr lang="en-US" b="1" dirty="0">
                <a:solidFill>
                  <a:schemeClr val="tx2"/>
                </a:solidFill>
              </a:rPr>
              <a:t>Native integration into public cloud accounts</a:t>
            </a:r>
          </a:p>
        </p:txBody>
      </p:sp>
      <p:sp>
        <p:nvSpPr>
          <p:cNvPr id="106" name="Rectangle: Rounded Corners 47">
            <a:extLst>
              <a:ext uri="{FF2B5EF4-FFF2-40B4-BE49-F238E27FC236}">
                <a16:creationId xmlns:a16="http://schemas.microsoft.com/office/drawing/2014/main" id="{2839BBD8-51F7-DA49-A96B-FC83535963D7}"/>
              </a:ext>
            </a:extLst>
          </p:cNvPr>
          <p:cNvSpPr/>
          <p:nvPr/>
        </p:nvSpPr>
        <p:spPr>
          <a:xfrm>
            <a:off x="2806456" y="3676731"/>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r>
              <a:rPr lang="en-US" b="1" dirty="0">
                <a:solidFill>
                  <a:schemeClr val="tx2"/>
                </a:solidFill>
                <a:latin typeface="+mj-lt"/>
              </a:rPr>
              <a:t>Software license portability across clouds</a:t>
            </a:r>
          </a:p>
        </p:txBody>
      </p:sp>
      <p:grpSp>
        <p:nvGrpSpPr>
          <p:cNvPr id="107" name="Group 106">
            <a:extLst>
              <a:ext uri="{FF2B5EF4-FFF2-40B4-BE49-F238E27FC236}">
                <a16:creationId xmlns:a16="http://schemas.microsoft.com/office/drawing/2014/main" id="{A09B90C7-C8AE-EC43-B9E0-2E59E3A16971}"/>
              </a:ext>
            </a:extLst>
          </p:cNvPr>
          <p:cNvGrpSpPr/>
          <p:nvPr/>
        </p:nvGrpSpPr>
        <p:grpSpPr>
          <a:xfrm>
            <a:off x="1919566" y="5873936"/>
            <a:ext cx="8543925" cy="397826"/>
            <a:chOff x="3201600" y="4915668"/>
            <a:chExt cx="5788800" cy="1007299"/>
          </a:xfrm>
        </p:grpSpPr>
        <p:sp>
          <p:nvSpPr>
            <p:cNvPr id="108" name="Rectangle: Rounded Corners 47">
              <a:extLst>
                <a:ext uri="{FF2B5EF4-FFF2-40B4-BE49-F238E27FC236}">
                  <a16:creationId xmlns:a16="http://schemas.microsoft.com/office/drawing/2014/main" id="{3567CA75-D9A1-4B4D-902D-F99FFD089A11}"/>
                </a:ext>
              </a:extLst>
            </p:cNvPr>
            <p:cNvSpPr/>
            <p:nvPr/>
          </p:nvSpPr>
          <p:spPr>
            <a:xfrm>
              <a:off x="3201600" y="4915668"/>
              <a:ext cx="5788800" cy="1007299"/>
            </a:xfrm>
            <a:prstGeom prst="roundRect">
              <a:avLst>
                <a:gd name="adj" fmla="val 0"/>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174" fontAlgn="base">
                <a:spcBef>
                  <a:spcPct val="0"/>
                </a:spcBef>
                <a:spcAft>
                  <a:spcPct val="0"/>
                </a:spcAft>
              </a:pPr>
              <a:endParaRPr lang="en-US" sz="1600">
                <a:solidFill>
                  <a:prstClr val="white"/>
                </a:solidFill>
                <a:latin typeface="+mj-lt"/>
              </a:endParaRPr>
            </a:p>
          </p:txBody>
        </p:sp>
        <p:sp>
          <p:nvSpPr>
            <p:cNvPr id="109" name="Freeform 49">
              <a:extLst>
                <a:ext uri="{FF2B5EF4-FFF2-40B4-BE49-F238E27FC236}">
                  <a16:creationId xmlns:a16="http://schemas.microsoft.com/office/drawing/2014/main" id="{7D482E88-7B20-7A40-A790-830236C86435}"/>
                </a:ext>
              </a:extLst>
            </p:cNvPr>
            <p:cNvSpPr/>
            <p:nvPr/>
          </p:nvSpPr>
          <p:spPr>
            <a:xfrm rot="10800000" flipV="1">
              <a:off x="3479942" y="5051969"/>
              <a:ext cx="5232116" cy="734698"/>
            </a:xfrm>
            <a:custGeom>
              <a:avLst/>
              <a:gdLst>
                <a:gd name="connsiteX0" fmla="*/ 0 w 2058252"/>
                <a:gd name="connsiteY0" fmla="*/ 0 h 658640"/>
                <a:gd name="connsiteX1" fmla="*/ 2058252 w 2058252"/>
                <a:gd name="connsiteY1" fmla="*/ 0 h 658640"/>
                <a:gd name="connsiteX2" fmla="*/ 2058252 w 2058252"/>
                <a:gd name="connsiteY2" fmla="*/ 658640 h 658640"/>
                <a:gd name="connsiteX3" fmla="*/ 0 w 2058252"/>
                <a:gd name="connsiteY3" fmla="*/ 658640 h 658640"/>
                <a:gd name="connsiteX4" fmla="*/ 0 w 2058252"/>
                <a:gd name="connsiteY4" fmla="*/ 0 h 65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252" h="658640">
                  <a:moveTo>
                    <a:pt x="0" y="0"/>
                  </a:moveTo>
                  <a:lnTo>
                    <a:pt x="2058252" y="0"/>
                  </a:lnTo>
                  <a:lnTo>
                    <a:pt x="2058252" y="658640"/>
                  </a:lnTo>
                  <a:lnTo>
                    <a:pt x="0" y="658640"/>
                  </a:lnTo>
                  <a:lnTo>
                    <a:pt x="0" y="0"/>
                  </a:lnTo>
                  <a:close/>
                </a:path>
              </a:pathLst>
            </a:custGeom>
            <a:noFill/>
            <a:ln>
              <a:noFill/>
            </a:ln>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19" tIns="6519" rIns="6519" bIns="6519" numCol="1" spcCol="1270" anchor="ctr" anchorCtr="0">
              <a:spAutoFit/>
            </a:bodyPr>
            <a:lstStyle/>
            <a:p>
              <a:pPr algn="ctr" defTabSz="456375" fontAlgn="base">
                <a:lnSpc>
                  <a:spcPct val="90000"/>
                </a:lnSpc>
                <a:spcBef>
                  <a:spcPct val="0"/>
                </a:spcBef>
                <a:spcAft>
                  <a:spcPct val="35000"/>
                </a:spcAft>
              </a:pPr>
              <a:r>
                <a:rPr lang="en-US" sz="2000" spc="140" dirty="0">
                  <a:solidFill>
                    <a:prstClr val="white"/>
                  </a:solidFill>
                  <a:cs typeface="Gotham Medium" pitchFamily="2" charset="0"/>
                </a:rPr>
                <a:t>Cloud Platform</a:t>
              </a:r>
            </a:p>
          </p:txBody>
        </p:sp>
      </p:grpSp>
      <p:grpSp>
        <p:nvGrpSpPr>
          <p:cNvPr id="6" name="Group 5">
            <a:extLst>
              <a:ext uri="{FF2B5EF4-FFF2-40B4-BE49-F238E27FC236}">
                <a16:creationId xmlns:a16="http://schemas.microsoft.com/office/drawing/2014/main" id="{3A789EE0-FC10-8A45-8560-187F22C756C5}"/>
              </a:ext>
            </a:extLst>
          </p:cNvPr>
          <p:cNvGrpSpPr/>
          <p:nvPr/>
        </p:nvGrpSpPr>
        <p:grpSpPr>
          <a:xfrm>
            <a:off x="788969" y="1394855"/>
            <a:ext cx="10805118" cy="1271987"/>
            <a:chOff x="788969" y="1394855"/>
            <a:chExt cx="10805118" cy="1271987"/>
          </a:xfrm>
        </p:grpSpPr>
        <p:sp>
          <p:nvSpPr>
            <p:cNvPr id="75" name="Rounded Rectangle 78">
              <a:extLst>
                <a:ext uri="{FF2B5EF4-FFF2-40B4-BE49-F238E27FC236}">
                  <a16:creationId xmlns:a16="http://schemas.microsoft.com/office/drawing/2014/main" id="{3CCBD737-2716-0F4C-961F-CACC33C65B69}"/>
                </a:ext>
              </a:extLst>
            </p:cNvPr>
            <p:cNvSpPr/>
            <p:nvPr/>
          </p:nvSpPr>
          <p:spPr>
            <a:xfrm>
              <a:off x="788969" y="1394855"/>
              <a:ext cx="10805118" cy="1271987"/>
            </a:xfrm>
            <a:prstGeom prst="rect">
              <a:avLst/>
            </a:prstGeom>
            <a:solidFill>
              <a:srgbClr val="ACBFDC">
                <a:alpha val="50000"/>
              </a:srgbClr>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174" fontAlgn="base">
                <a:spcBef>
                  <a:spcPct val="0"/>
                </a:spcBef>
                <a:spcAft>
                  <a:spcPct val="0"/>
                </a:spcAft>
              </a:pPr>
              <a:endParaRPr lang="en-US" sz="1600" dirty="0">
                <a:solidFill>
                  <a:srgbClr val="000000"/>
                </a:solidFill>
                <a:latin typeface="+mj-lt"/>
                <a:cs typeface="Gotham Book" pitchFamily="50" charset="0"/>
              </a:endParaRPr>
            </a:p>
            <a:p>
              <a:pPr algn="ctr" defTabSz="544174" fontAlgn="base">
                <a:spcBef>
                  <a:spcPct val="0"/>
                </a:spcBef>
                <a:spcAft>
                  <a:spcPct val="0"/>
                </a:spcAft>
              </a:pPr>
              <a:endParaRPr lang="en-US" sz="1600" dirty="0">
                <a:solidFill>
                  <a:srgbClr val="000000"/>
                </a:solidFill>
                <a:latin typeface="+mj-lt"/>
                <a:cs typeface="Gotham Book" pitchFamily="50" charset="0"/>
              </a:endParaRPr>
            </a:p>
            <a:p>
              <a:pPr algn="ctr" defTabSz="544174" fontAlgn="base">
                <a:spcBef>
                  <a:spcPct val="0"/>
                </a:spcBef>
                <a:spcAft>
                  <a:spcPct val="0"/>
                </a:spcAft>
              </a:pPr>
              <a:endParaRPr lang="en-US" sz="1600" dirty="0">
                <a:solidFill>
                  <a:srgbClr val="000000"/>
                </a:solidFill>
                <a:latin typeface="+mj-lt"/>
                <a:cs typeface="Gotham Book" pitchFamily="50" charset="0"/>
              </a:endParaRPr>
            </a:p>
            <a:p>
              <a:pPr algn="ctr" defTabSz="544174" fontAlgn="base">
                <a:spcBef>
                  <a:spcPct val="0"/>
                </a:spcBef>
                <a:spcAft>
                  <a:spcPct val="0"/>
                </a:spcAft>
              </a:pPr>
              <a:r>
                <a:rPr lang="en-US" sz="1600" dirty="0">
                  <a:solidFill>
                    <a:srgbClr val="000000"/>
                  </a:solidFill>
                  <a:latin typeface="+mj-lt"/>
                  <a:cs typeface="Gotham Book" pitchFamily="50" charset="0"/>
                </a:rPr>
                <a:t>Cloud Services</a:t>
              </a:r>
            </a:p>
          </p:txBody>
        </p:sp>
        <p:sp>
          <p:nvSpPr>
            <p:cNvPr id="18" name="Rounded Rectangle 78">
              <a:extLst>
                <a:ext uri="{FF2B5EF4-FFF2-40B4-BE49-F238E27FC236}">
                  <a16:creationId xmlns:a16="http://schemas.microsoft.com/office/drawing/2014/main" id="{843C85A1-3171-8E4C-9769-5E1196A7A767}"/>
                </a:ext>
              </a:extLst>
            </p:cNvPr>
            <p:cNvSpPr/>
            <p:nvPr/>
          </p:nvSpPr>
          <p:spPr>
            <a:xfrm>
              <a:off x="1003681" y="1533501"/>
              <a:ext cx="2023929" cy="6700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174" fontAlgn="base">
                <a:spcBef>
                  <a:spcPct val="0"/>
                </a:spcBef>
                <a:spcAft>
                  <a:spcPct val="0"/>
                </a:spcAft>
              </a:pPr>
              <a:r>
                <a:rPr lang="en-US" sz="1600" dirty="0">
                  <a:solidFill>
                    <a:schemeClr val="tx2"/>
                  </a:solidFill>
                  <a:latin typeface="+mj-lt"/>
                  <a:cs typeface="Gotham Book" pitchFamily="50" charset="0"/>
                </a:rPr>
                <a:t>Orchestration and Self-Service</a:t>
              </a:r>
            </a:p>
          </p:txBody>
        </p:sp>
        <p:sp>
          <p:nvSpPr>
            <p:cNvPr id="19" name="Rounded Rectangle 78">
              <a:extLst>
                <a:ext uri="{FF2B5EF4-FFF2-40B4-BE49-F238E27FC236}">
                  <a16:creationId xmlns:a16="http://schemas.microsoft.com/office/drawing/2014/main" id="{4A88E66F-C402-1A48-BD1C-FAE78388B5C5}"/>
                </a:ext>
              </a:extLst>
            </p:cNvPr>
            <p:cNvSpPr/>
            <p:nvPr/>
          </p:nvSpPr>
          <p:spPr>
            <a:xfrm>
              <a:off x="3106488" y="1529394"/>
              <a:ext cx="2023929" cy="6700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174" fontAlgn="base">
                <a:spcBef>
                  <a:spcPct val="0"/>
                </a:spcBef>
                <a:spcAft>
                  <a:spcPct val="0"/>
                </a:spcAft>
              </a:pPr>
              <a:r>
                <a:rPr lang="en-US" sz="1600" dirty="0">
                  <a:solidFill>
                    <a:schemeClr val="tx2"/>
                  </a:solidFill>
                  <a:latin typeface="+mj-lt"/>
                  <a:cs typeface="Gotham Book" pitchFamily="50" charset="0"/>
                </a:rPr>
                <a:t>Cost </a:t>
              </a:r>
            </a:p>
            <a:p>
              <a:pPr algn="ctr" defTabSz="544174" fontAlgn="base">
                <a:spcBef>
                  <a:spcPct val="0"/>
                </a:spcBef>
                <a:spcAft>
                  <a:spcPct val="0"/>
                </a:spcAft>
              </a:pPr>
              <a:r>
                <a:rPr lang="en-US" sz="1600" dirty="0">
                  <a:solidFill>
                    <a:schemeClr val="tx2"/>
                  </a:solidFill>
                  <a:latin typeface="+mj-lt"/>
                  <a:cs typeface="Gotham Book" pitchFamily="50" charset="0"/>
                </a:rPr>
                <a:t>Optimization</a:t>
              </a:r>
            </a:p>
          </p:txBody>
        </p:sp>
        <p:sp>
          <p:nvSpPr>
            <p:cNvPr id="20" name="Rounded Rectangle 78">
              <a:extLst>
                <a:ext uri="{FF2B5EF4-FFF2-40B4-BE49-F238E27FC236}">
                  <a16:creationId xmlns:a16="http://schemas.microsoft.com/office/drawing/2014/main" id="{794644B7-D90E-1E45-BC17-01685C73E37B}"/>
                </a:ext>
              </a:extLst>
            </p:cNvPr>
            <p:cNvSpPr/>
            <p:nvPr/>
          </p:nvSpPr>
          <p:spPr>
            <a:xfrm>
              <a:off x="5192220" y="1533650"/>
              <a:ext cx="2023929" cy="6700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174" fontAlgn="base">
                <a:spcBef>
                  <a:spcPct val="0"/>
                </a:spcBef>
                <a:spcAft>
                  <a:spcPct val="0"/>
                </a:spcAft>
              </a:pPr>
              <a:r>
                <a:rPr lang="en-US" sz="1600" dirty="0">
                  <a:solidFill>
                    <a:schemeClr val="tx2"/>
                  </a:solidFill>
                  <a:latin typeface="+mj-lt"/>
                  <a:cs typeface="Gotham Book" pitchFamily="50" charset="0"/>
                </a:rPr>
                <a:t>Security Compliance</a:t>
              </a:r>
            </a:p>
          </p:txBody>
        </p:sp>
        <p:sp>
          <p:nvSpPr>
            <p:cNvPr id="21" name="Rounded Rectangle 78">
              <a:extLst>
                <a:ext uri="{FF2B5EF4-FFF2-40B4-BE49-F238E27FC236}">
                  <a16:creationId xmlns:a16="http://schemas.microsoft.com/office/drawing/2014/main" id="{843A1393-47E2-5844-A471-5404BD9F27CD}"/>
                </a:ext>
              </a:extLst>
            </p:cNvPr>
            <p:cNvSpPr/>
            <p:nvPr/>
          </p:nvSpPr>
          <p:spPr>
            <a:xfrm>
              <a:off x="7290179" y="1529393"/>
              <a:ext cx="2023929" cy="6700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174" fontAlgn="base">
                <a:spcBef>
                  <a:spcPct val="0"/>
                </a:spcBef>
                <a:spcAft>
                  <a:spcPct val="0"/>
                </a:spcAft>
              </a:pPr>
              <a:r>
                <a:rPr lang="en-US" sz="1600" dirty="0">
                  <a:solidFill>
                    <a:schemeClr val="tx2"/>
                  </a:solidFill>
                  <a:latin typeface="+mj-lt"/>
                  <a:cs typeface="Gotham Book" pitchFamily="50" charset="0"/>
                </a:rPr>
                <a:t>Desktop</a:t>
              </a:r>
            </a:p>
            <a:p>
              <a:pPr algn="ctr" defTabSz="544174" fontAlgn="base">
                <a:spcBef>
                  <a:spcPct val="0"/>
                </a:spcBef>
                <a:spcAft>
                  <a:spcPct val="0"/>
                </a:spcAft>
              </a:pPr>
              <a:r>
                <a:rPr lang="en-US" sz="1600" dirty="0">
                  <a:solidFill>
                    <a:schemeClr val="tx2"/>
                  </a:solidFill>
                  <a:latin typeface="+mj-lt"/>
                  <a:cs typeface="Gotham Book" pitchFamily="50" charset="0"/>
                </a:rPr>
                <a:t>as-a-Service</a:t>
              </a:r>
            </a:p>
          </p:txBody>
        </p:sp>
        <p:sp>
          <p:nvSpPr>
            <p:cNvPr id="22" name="Rounded Rectangle 78">
              <a:extLst>
                <a:ext uri="{FF2B5EF4-FFF2-40B4-BE49-F238E27FC236}">
                  <a16:creationId xmlns:a16="http://schemas.microsoft.com/office/drawing/2014/main" id="{8CDE0F30-786E-E045-956C-A467EE5F4C16}"/>
                </a:ext>
              </a:extLst>
            </p:cNvPr>
            <p:cNvSpPr/>
            <p:nvPr/>
          </p:nvSpPr>
          <p:spPr>
            <a:xfrm>
              <a:off x="9370157" y="1529705"/>
              <a:ext cx="2023929" cy="6700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174" fontAlgn="base">
                <a:spcBef>
                  <a:spcPct val="0"/>
                </a:spcBef>
                <a:spcAft>
                  <a:spcPct val="0"/>
                </a:spcAft>
              </a:pPr>
              <a:r>
                <a:rPr lang="en-US" sz="1600" dirty="0">
                  <a:solidFill>
                    <a:schemeClr val="tx2"/>
                  </a:solidFill>
                  <a:latin typeface="+mj-lt"/>
                  <a:cs typeface="Gotham Book" pitchFamily="50" charset="0"/>
                </a:rPr>
                <a:t>Disaster Recovery </a:t>
              </a:r>
            </a:p>
            <a:p>
              <a:pPr algn="ctr" defTabSz="544174" fontAlgn="base">
                <a:spcBef>
                  <a:spcPct val="0"/>
                </a:spcBef>
                <a:spcAft>
                  <a:spcPct val="0"/>
                </a:spcAft>
              </a:pPr>
              <a:r>
                <a:rPr lang="en-US" sz="1600" dirty="0">
                  <a:solidFill>
                    <a:schemeClr val="tx2"/>
                  </a:solidFill>
                  <a:latin typeface="+mj-lt"/>
                  <a:cs typeface="Gotham Book" pitchFamily="50" charset="0"/>
                </a:rPr>
                <a:t>as-a-Service</a:t>
              </a:r>
            </a:p>
          </p:txBody>
        </p:sp>
      </p:grpSp>
      <p:sp>
        <p:nvSpPr>
          <p:cNvPr id="3" name="Oval 2">
            <a:extLst>
              <a:ext uri="{FF2B5EF4-FFF2-40B4-BE49-F238E27FC236}">
                <a16:creationId xmlns:a16="http://schemas.microsoft.com/office/drawing/2014/main" id="{0FE8E22C-F577-4D52-B28D-4FF1632A165C}"/>
              </a:ext>
            </a:extLst>
          </p:cNvPr>
          <p:cNvSpPr/>
          <p:nvPr/>
        </p:nvSpPr>
        <p:spPr>
          <a:xfrm>
            <a:off x="2889161" y="3423107"/>
            <a:ext cx="6920248" cy="10759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Tree>
    <p:extLst>
      <p:ext uri="{BB962C8B-B14F-4D97-AF65-F5344CB8AC3E}">
        <p14:creationId xmlns:p14="http://schemas.microsoft.com/office/powerpoint/2010/main" val="61143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75E-6 1.11111E-6 L 0.10963 1.11111E-6 " pathEditMode="relative" rAng="0" ptsTypes="AA">
                                      <p:cBhvr>
                                        <p:cTn id="6" dur="2000" fill="hold"/>
                                        <p:tgtEl>
                                          <p:spTgt spid="41"/>
                                        </p:tgtEl>
                                        <p:attrNameLst>
                                          <p:attrName>ppt_x</p:attrName>
                                          <p:attrName>ppt_y</p:attrName>
                                        </p:attrNameLst>
                                      </p:cBhvr>
                                      <p:rCtr x="5482" y="0"/>
                                    </p:animMotion>
                                  </p:childTnLst>
                                </p:cTn>
                              </p:par>
                              <p:par>
                                <p:cTn id="7" presetID="35" presetClass="path" presetSubtype="0" accel="50000" decel="50000" fill="hold" nodeType="withEffect">
                                  <p:stCondLst>
                                    <p:cond delay="0"/>
                                  </p:stCondLst>
                                  <p:childTnLst>
                                    <p:animMotion origin="layout" path="M 1.66667E-6 1.11111E-6 L -0.10977 1.11111E-6 " pathEditMode="relative" rAng="0" ptsTypes="AA">
                                      <p:cBhvr>
                                        <p:cTn id="8" dur="2000" fill="hold"/>
                                        <p:tgtEl>
                                          <p:spTgt spid="30"/>
                                        </p:tgtEl>
                                        <p:attrNameLst>
                                          <p:attrName>ppt_x</p:attrName>
                                          <p:attrName>ppt_y</p:attrName>
                                        </p:attrNameLst>
                                      </p:cBhvr>
                                      <p:rCtr x="-5495" y="0"/>
                                    </p:animMotion>
                                  </p:childTnLst>
                                </p:cTn>
                              </p:par>
                              <p:par>
                                <p:cTn id="9" presetID="53" presetClass="entr" presetSubtype="16" fill="hold" nodeType="withEffect">
                                  <p:stCondLst>
                                    <p:cond delay="0"/>
                                  </p:stCondLst>
                                  <p:childTnLst>
                                    <p:set>
                                      <p:cBhvr>
                                        <p:cTn id="10" dur="1" fill="hold">
                                          <p:stCondLst>
                                            <p:cond delay="0"/>
                                          </p:stCondLst>
                                        </p:cTn>
                                        <p:tgtEl>
                                          <p:spTgt spid="107"/>
                                        </p:tgtEl>
                                        <p:attrNameLst>
                                          <p:attrName>style.visibility</p:attrName>
                                        </p:attrNameLst>
                                      </p:cBhvr>
                                      <p:to>
                                        <p:strVal val="visible"/>
                                      </p:to>
                                    </p:set>
                                    <p:anim calcmode="lin" valueType="num">
                                      <p:cBhvr>
                                        <p:cTn id="11" dur="500" fill="hold"/>
                                        <p:tgtEl>
                                          <p:spTgt spid="107"/>
                                        </p:tgtEl>
                                        <p:attrNameLst>
                                          <p:attrName>ppt_w</p:attrName>
                                        </p:attrNameLst>
                                      </p:cBhvr>
                                      <p:tavLst>
                                        <p:tav tm="0">
                                          <p:val>
                                            <p:fltVal val="0"/>
                                          </p:val>
                                        </p:tav>
                                        <p:tav tm="100000">
                                          <p:val>
                                            <p:strVal val="#ppt_w"/>
                                          </p:val>
                                        </p:tav>
                                      </p:tavLst>
                                    </p:anim>
                                    <p:anim calcmode="lin" valueType="num">
                                      <p:cBhvr>
                                        <p:cTn id="12" dur="500" fill="hold"/>
                                        <p:tgtEl>
                                          <p:spTgt spid="107"/>
                                        </p:tgtEl>
                                        <p:attrNameLst>
                                          <p:attrName>ppt_h</p:attrName>
                                        </p:attrNameLst>
                                      </p:cBhvr>
                                      <p:tavLst>
                                        <p:tav tm="0">
                                          <p:val>
                                            <p:fltVal val="0"/>
                                          </p:val>
                                        </p:tav>
                                        <p:tav tm="100000">
                                          <p:val>
                                            <p:strVal val="#ppt_h"/>
                                          </p:val>
                                        </p:tav>
                                      </p:tavLst>
                                    </p:anim>
                                    <p:animEffect transition="in" filter="fade">
                                      <p:cBhvr>
                                        <p:cTn id="13" dur="500"/>
                                        <p:tgtEl>
                                          <p:spTgt spid="10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500"/>
                                        <p:tgtEl>
                                          <p:spTgt spid="103"/>
                                        </p:tgtEl>
                                      </p:cBhvr>
                                    </p:animEffect>
                                  </p:childTnLst>
                                </p:cTn>
                              </p:par>
                              <p:par>
                                <p:cTn id="17" presetID="9" presetClass="emph" presetSubtype="0" nodeType="withEffect">
                                  <p:stCondLst>
                                    <p:cond delay="0"/>
                                  </p:stCondLst>
                                  <p:childTnLst>
                                    <p:set>
                                      <p:cBhvr>
                                        <p:cTn id="18" dur="indefinite"/>
                                        <p:tgtEl>
                                          <p:spTgt spid="41"/>
                                        </p:tgtEl>
                                        <p:attrNameLst>
                                          <p:attrName>style.opacity</p:attrName>
                                        </p:attrNameLst>
                                      </p:cBhvr>
                                      <p:to>
                                        <p:strVal val="0.25"/>
                                      </p:to>
                                    </p:set>
                                    <p:animEffect filter="image" prLst="opacity: 0.25">
                                      <p:cBhvr rctx="IE">
                                        <p:cTn id="19" dur="indefinite"/>
                                        <p:tgtEl>
                                          <p:spTgt spid="41"/>
                                        </p:tgtEl>
                                      </p:cBhvr>
                                    </p:animEffect>
                                  </p:childTnLst>
                                </p:cTn>
                              </p:par>
                              <p:par>
                                <p:cTn id="20" presetID="9" presetClass="emph" presetSubtype="0" nodeType="withEffect">
                                  <p:stCondLst>
                                    <p:cond delay="0"/>
                                  </p:stCondLst>
                                  <p:childTnLst>
                                    <p:set>
                                      <p:cBhvr>
                                        <p:cTn id="21" dur="indefinite"/>
                                        <p:tgtEl>
                                          <p:spTgt spid="30"/>
                                        </p:tgtEl>
                                        <p:attrNameLst>
                                          <p:attrName>style.opacity</p:attrName>
                                        </p:attrNameLst>
                                      </p:cBhvr>
                                      <p:to>
                                        <p:strVal val="0.25"/>
                                      </p:to>
                                    </p:set>
                                    <p:animEffect filter="image" prLst="opacity: 0.25">
                                      <p:cBhvr rctx="IE">
                                        <p:cTn id="22" dur="indefinite"/>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fade">
                                      <p:cBhvr>
                                        <p:cTn id="25" dur="500"/>
                                        <p:tgtEl>
                                          <p:spTgt spid="10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fade">
                                      <p:cBhvr>
                                        <p:cTn id="28" dur="500"/>
                                        <p:tgtEl>
                                          <p:spTgt spid="10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fade">
                                      <p:cBhvr>
                                        <p:cTn id="31" dur="500"/>
                                        <p:tgtEl>
                                          <p:spTgt spid="10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a:extLst>
              <a:ext uri="{FF2B5EF4-FFF2-40B4-BE49-F238E27FC236}">
                <a16:creationId xmlns:a16="http://schemas.microsoft.com/office/drawing/2014/main" id="{B3F42126-B559-A84F-A17B-0F0993491B0A}"/>
              </a:ext>
            </a:extLst>
          </p:cNvPr>
          <p:cNvSpPr/>
          <p:nvPr/>
        </p:nvSpPr>
        <p:spPr>
          <a:xfrm>
            <a:off x="2334263" y="1626538"/>
            <a:ext cx="9396796" cy="1865131"/>
          </a:xfrm>
          <a:prstGeom prst="roundRect">
            <a:avLst>
              <a:gd name="adj" fmla="val 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chemeClr val="accent1"/>
              </a:solidFill>
              <a:effectLst/>
              <a:uLnTx/>
              <a:uFillTx/>
              <a:latin typeface="Gotham Rounded Book" pitchFamily="2" charset="0"/>
              <a:ea typeface="+mn-ea"/>
              <a:cs typeface="+mn-cs"/>
            </a:endParaRPr>
          </a:p>
        </p:txBody>
      </p:sp>
      <p:sp>
        <p:nvSpPr>
          <p:cNvPr id="69" name="TextBox 68">
            <a:extLst>
              <a:ext uri="{FF2B5EF4-FFF2-40B4-BE49-F238E27FC236}">
                <a16:creationId xmlns:a16="http://schemas.microsoft.com/office/drawing/2014/main" id="{1B7EA278-1489-5846-8098-8D28ADFE65F2}"/>
              </a:ext>
            </a:extLst>
          </p:cNvPr>
          <p:cNvSpPr txBox="1"/>
          <p:nvPr/>
        </p:nvSpPr>
        <p:spPr>
          <a:xfrm>
            <a:off x="5349434" y="1778236"/>
            <a:ext cx="33623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1E1E1E"/>
                </a:solidFill>
                <a:latin typeface="Gotham Rounded Book" charset="0"/>
                <a:ea typeface="Gotham Rounded Book" charset="0"/>
                <a:cs typeface="Gotham Rounded Book" charset="0"/>
              </a:rPr>
              <a:t>Nutanix</a:t>
            </a:r>
            <a:r>
              <a:rPr kumimoji="0" lang="en-US" sz="1800" b="0" i="0" u="none" strike="noStrike" kern="1200" cap="none" spc="0" normalizeH="0" baseline="0" noProof="0" dirty="0">
                <a:ln>
                  <a:noFill/>
                </a:ln>
                <a:solidFill>
                  <a:srgbClr val="1E1E1E"/>
                </a:solidFill>
                <a:effectLst/>
                <a:uLnTx/>
                <a:uFillTx/>
                <a:latin typeface="Gotham Rounded Book" charset="0"/>
                <a:ea typeface="Gotham Rounded Book" charset="0"/>
                <a:cs typeface="Gotham Rounded Book" charset="0"/>
              </a:rPr>
              <a:t> Software</a:t>
            </a:r>
          </a:p>
        </p:txBody>
      </p:sp>
      <p:grpSp>
        <p:nvGrpSpPr>
          <p:cNvPr id="3" name="Group 2">
            <a:extLst>
              <a:ext uri="{FF2B5EF4-FFF2-40B4-BE49-F238E27FC236}">
                <a16:creationId xmlns:a16="http://schemas.microsoft.com/office/drawing/2014/main" id="{24A458AA-2324-C747-A5BF-0876AB354F30}"/>
              </a:ext>
            </a:extLst>
          </p:cNvPr>
          <p:cNvGrpSpPr/>
          <p:nvPr/>
        </p:nvGrpSpPr>
        <p:grpSpPr>
          <a:xfrm>
            <a:off x="5636545" y="2310633"/>
            <a:ext cx="2781673" cy="991901"/>
            <a:chOff x="2734992" y="2308013"/>
            <a:chExt cx="2987589" cy="991901"/>
          </a:xfrm>
        </p:grpSpPr>
        <p:sp>
          <p:nvSpPr>
            <p:cNvPr id="18" name="Rounded Rectangle 17">
              <a:extLst>
                <a:ext uri="{FF2B5EF4-FFF2-40B4-BE49-F238E27FC236}">
                  <a16:creationId xmlns:a16="http://schemas.microsoft.com/office/drawing/2014/main" id="{6262C5B0-F7E7-1B4E-B8E5-6ED532168BCC}"/>
                </a:ext>
              </a:extLst>
            </p:cNvPr>
            <p:cNvSpPr/>
            <p:nvPr/>
          </p:nvSpPr>
          <p:spPr>
            <a:xfrm>
              <a:off x="2752489" y="2308013"/>
              <a:ext cx="2970092" cy="991901"/>
            </a:xfrm>
            <a:prstGeom prst="roundRect">
              <a:avLst>
                <a:gd name="adj" fmla="val 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Gotham Rounded Book" pitchFamily="2" charset="0"/>
                <a:ea typeface="+mn-ea"/>
                <a:cs typeface="+mn-cs"/>
              </a:endParaRPr>
            </a:p>
          </p:txBody>
        </p:sp>
        <p:sp>
          <p:nvSpPr>
            <p:cNvPr id="19" name="TextBox 18">
              <a:extLst>
                <a:ext uri="{FF2B5EF4-FFF2-40B4-BE49-F238E27FC236}">
                  <a16:creationId xmlns:a16="http://schemas.microsoft.com/office/drawing/2014/main" id="{7ED05DB4-3809-1142-8CF7-B6976BF19535}"/>
                </a:ext>
              </a:extLst>
            </p:cNvPr>
            <p:cNvSpPr txBox="1"/>
            <p:nvPr/>
          </p:nvSpPr>
          <p:spPr>
            <a:xfrm>
              <a:off x="3613399" y="2338231"/>
              <a:ext cx="124827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1E1E"/>
                  </a:solidFill>
                  <a:effectLst/>
                  <a:uLnTx/>
                  <a:uFillTx/>
                  <a:latin typeface="Gotham Rounded Book" charset="0"/>
                  <a:ea typeface="Gotham Rounded Book" charset="0"/>
                  <a:cs typeface="Gotham Rounded Book" charset="0"/>
                </a:rPr>
                <a:t>Licenses</a:t>
              </a:r>
            </a:p>
          </p:txBody>
        </p:sp>
        <p:sp>
          <p:nvSpPr>
            <p:cNvPr id="20" name="TextBox 19">
              <a:extLst>
                <a:ext uri="{FF2B5EF4-FFF2-40B4-BE49-F238E27FC236}">
                  <a16:creationId xmlns:a16="http://schemas.microsoft.com/office/drawing/2014/main" id="{914FC518-3AB2-8A43-BB1F-D3523BD800E9}"/>
                </a:ext>
              </a:extLst>
            </p:cNvPr>
            <p:cNvSpPr txBox="1"/>
            <p:nvPr/>
          </p:nvSpPr>
          <p:spPr>
            <a:xfrm>
              <a:off x="2734992" y="2733599"/>
              <a:ext cx="29700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E1E">
                      <a:lumMod val="75000"/>
                      <a:lumOff val="25000"/>
                    </a:srgbClr>
                  </a:solidFill>
                  <a:effectLst/>
                  <a:uLnTx/>
                  <a:uFillTx/>
                  <a:latin typeface="Gotham Rounded Book" pitchFamily="2" charset="0"/>
                  <a:ea typeface="+mn-ea"/>
                  <a:cs typeface="+mn-cs"/>
                </a:rPr>
                <a:t>Bring your own on premises Nutanix licenses</a:t>
              </a:r>
            </a:p>
          </p:txBody>
        </p:sp>
      </p:grpSp>
      <p:grpSp>
        <p:nvGrpSpPr>
          <p:cNvPr id="26" name="Group 25">
            <a:extLst>
              <a:ext uri="{FF2B5EF4-FFF2-40B4-BE49-F238E27FC236}">
                <a16:creationId xmlns:a16="http://schemas.microsoft.com/office/drawing/2014/main" id="{D02EFB74-BBF8-2C43-8203-312FAA1CA2EA}"/>
              </a:ext>
            </a:extLst>
          </p:cNvPr>
          <p:cNvGrpSpPr/>
          <p:nvPr/>
        </p:nvGrpSpPr>
        <p:grpSpPr>
          <a:xfrm>
            <a:off x="8711818" y="2311026"/>
            <a:ext cx="2781673" cy="991901"/>
            <a:chOff x="2734992" y="2308013"/>
            <a:chExt cx="2987589" cy="991901"/>
          </a:xfrm>
        </p:grpSpPr>
        <p:sp>
          <p:nvSpPr>
            <p:cNvPr id="27" name="Rounded Rectangle 26">
              <a:extLst>
                <a:ext uri="{FF2B5EF4-FFF2-40B4-BE49-F238E27FC236}">
                  <a16:creationId xmlns:a16="http://schemas.microsoft.com/office/drawing/2014/main" id="{C12D5DC4-02A5-5C4A-948B-AE15A5EC61E5}"/>
                </a:ext>
              </a:extLst>
            </p:cNvPr>
            <p:cNvSpPr/>
            <p:nvPr/>
          </p:nvSpPr>
          <p:spPr>
            <a:xfrm>
              <a:off x="2752489" y="2308013"/>
              <a:ext cx="2970092" cy="991901"/>
            </a:xfrm>
            <a:prstGeom prst="roundRect">
              <a:avLst>
                <a:gd name="adj" fmla="val 0"/>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Gotham Rounded Book" pitchFamily="2" charset="0"/>
                <a:ea typeface="+mn-ea"/>
                <a:cs typeface="+mn-cs"/>
              </a:endParaRPr>
            </a:p>
          </p:txBody>
        </p:sp>
        <p:sp>
          <p:nvSpPr>
            <p:cNvPr id="28" name="TextBox 27">
              <a:extLst>
                <a:ext uri="{FF2B5EF4-FFF2-40B4-BE49-F238E27FC236}">
                  <a16:creationId xmlns:a16="http://schemas.microsoft.com/office/drawing/2014/main" id="{522915E3-1B45-804E-AC8D-7630C1153C11}"/>
                </a:ext>
              </a:extLst>
            </p:cNvPr>
            <p:cNvSpPr txBox="1"/>
            <p:nvPr/>
          </p:nvSpPr>
          <p:spPr>
            <a:xfrm>
              <a:off x="3249506" y="2338231"/>
              <a:ext cx="19760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1E1E"/>
                  </a:solidFill>
                  <a:effectLst/>
                  <a:uLnTx/>
                  <a:uFillTx/>
                  <a:latin typeface="Gotham Rounded Book" charset="0"/>
                  <a:ea typeface="Gotham Rounded Book" charset="0"/>
                  <a:cs typeface="Gotham Rounded Book" charset="0"/>
                </a:rPr>
                <a:t>Cloud Commit</a:t>
              </a:r>
            </a:p>
          </p:txBody>
        </p:sp>
        <p:sp>
          <p:nvSpPr>
            <p:cNvPr id="29" name="TextBox 28">
              <a:extLst>
                <a:ext uri="{FF2B5EF4-FFF2-40B4-BE49-F238E27FC236}">
                  <a16:creationId xmlns:a16="http://schemas.microsoft.com/office/drawing/2014/main" id="{B856BE4B-15C8-3C4C-992E-9DD20CDA3054}"/>
                </a:ext>
              </a:extLst>
            </p:cNvPr>
            <p:cNvSpPr txBox="1"/>
            <p:nvPr/>
          </p:nvSpPr>
          <p:spPr>
            <a:xfrm>
              <a:off x="2734992" y="2733599"/>
              <a:ext cx="29700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1E1E">
                      <a:lumMod val="75000"/>
                      <a:lumOff val="25000"/>
                    </a:srgbClr>
                  </a:solidFill>
                  <a:effectLst/>
                  <a:uLnTx/>
                  <a:uFillTx/>
                  <a:latin typeface="Gotham Rounded Book" pitchFamily="2" charset="0"/>
                  <a:ea typeface="+mn-ea"/>
                  <a:cs typeface="+mn-cs"/>
                </a:rPr>
                <a:t>Term-based minimum </a:t>
              </a:r>
              <a:br>
                <a:rPr kumimoji="0" lang="en-US" sz="1200" b="0" i="0" u="none" strike="noStrike" kern="1200" cap="none" spc="0" normalizeH="0" baseline="0" noProof="0">
                  <a:ln>
                    <a:noFill/>
                  </a:ln>
                  <a:solidFill>
                    <a:srgbClr val="1E1E1E">
                      <a:lumMod val="75000"/>
                      <a:lumOff val="25000"/>
                    </a:srgbClr>
                  </a:solidFill>
                  <a:effectLst/>
                  <a:uLnTx/>
                  <a:uFillTx/>
                  <a:latin typeface="Gotham Rounded Book" pitchFamily="2" charset="0"/>
                  <a:ea typeface="+mn-ea"/>
                  <a:cs typeface="+mn-cs"/>
                </a:rPr>
              </a:br>
              <a:r>
                <a:rPr kumimoji="0" lang="en-US" sz="1200" b="0" i="0" u="none" strike="noStrike" kern="1200" cap="none" spc="0" normalizeH="0" baseline="0" noProof="0">
                  <a:ln>
                    <a:noFill/>
                  </a:ln>
                  <a:solidFill>
                    <a:srgbClr val="1E1E1E">
                      <a:lumMod val="75000"/>
                      <a:lumOff val="25000"/>
                    </a:srgbClr>
                  </a:solidFill>
                  <a:effectLst/>
                  <a:uLnTx/>
                  <a:uFillTx/>
                  <a:latin typeface="Gotham Rounded Book" pitchFamily="2" charset="0"/>
                  <a:ea typeface="+mn-ea"/>
                  <a:cs typeface="+mn-cs"/>
                </a:rPr>
                <a:t>monthly commit</a:t>
              </a:r>
            </a:p>
          </p:txBody>
        </p:sp>
      </p:grpSp>
      <p:sp>
        <p:nvSpPr>
          <p:cNvPr id="53" name="Rounded Rectangle 52">
            <a:extLst>
              <a:ext uri="{FF2B5EF4-FFF2-40B4-BE49-F238E27FC236}">
                <a16:creationId xmlns:a16="http://schemas.microsoft.com/office/drawing/2014/main" id="{6D9D3F9D-6C09-844C-B922-A908BC5E594D}"/>
              </a:ext>
            </a:extLst>
          </p:cNvPr>
          <p:cNvSpPr/>
          <p:nvPr/>
        </p:nvSpPr>
        <p:spPr>
          <a:xfrm>
            <a:off x="2334263" y="3872372"/>
            <a:ext cx="9396796" cy="1865131"/>
          </a:xfrm>
          <a:prstGeom prst="roundRect">
            <a:avLst>
              <a:gd name="adj" fmla="val 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Gotham Rounded Book" pitchFamily="2" charset="0"/>
              <a:ea typeface="+mn-ea"/>
              <a:cs typeface="+mn-cs"/>
            </a:endParaRPr>
          </a:p>
        </p:txBody>
      </p:sp>
      <p:sp>
        <p:nvSpPr>
          <p:cNvPr id="54" name="TextBox 53">
            <a:extLst>
              <a:ext uri="{FF2B5EF4-FFF2-40B4-BE49-F238E27FC236}">
                <a16:creationId xmlns:a16="http://schemas.microsoft.com/office/drawing/2014/main" id="{586A480F-0488-E543-BEFE-99FC74EDCD88}"/>
              </a:ext>
            </a:extLst>
          </p:cNvPr>
          <p:cNvSpPr txBox="1"/>
          <p:nvPr/>
        </p:nvSpPr>
        <p:spPr>
          <a:xfrm>
            <a:off x="5600448" y="4020147"/>
            <a:ext cx="28994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1E1E"/>
                </a:solidFill>
                <a:effectLst/>
                <a:uLnTx/>
                <a:uFillTx/>
                <a:latin typeface="Gotham Rounded Book" charset="0"/>
                <a:ea typeface="Gotham Rounded Book" charset="0"/>
                <a:cs typeface="Gotham Rounded Book" charset="0"/>
              </a:rPr>
              <a:t>Cloud Infrastructure</a:t>
            </a:r>
          </a:p>
        </p:txBody>
      </p:sp>
      <p:grpSp>
        <p:nvGrpSpPr>
          <p:cNvPr id="55" name="Group 54">
            <a:extLst>
              <a:ext uri="{FF2B5EF4-FFF2-40B4-BE49-F238E27FC236}">
                <a16:creationId xmlns:a16="http://schemas.microsoft.com/office/drawing/2014/main" id="{1ADE0CCA-99E6-E844-883E-CB8E50B4193A}"/>
              </a:ext>
            </a:extLst>
          </p:cNvPr>
          <p:cNvGrpSpPr/>
          <p:nvPr/>
        </p:nvGrpSpPr>
        <p:grpSpPr>
          <a:xfrm>
            <a:off x="2540860" y="4545099"/>
            <a:ext cx="2781673" cy="991901"/>
            <a:chOff x="2734992" y="2308013"/>
            <a:chExt cx="2987589" cy="991901"/>
          </a:xfrm>
        </p:grpSpPr>
        <p:sp>
          <p:nvSpPr>
            <p:cNvPr id="56" name="Rounded Rectangle 55">
              <a:extLst>
                <a:ext uri="{FF2B5EF4-FFF2-40B4-BE49-F238E27FC236}">
                  <a16:creationId xmlns:a16="http://schemas.microsoft.com/office/drawing/2014/main" id="{52D3B19E-A9B3-A545-B914-57EDBEA730BD}"/>
                </a:ext>
              </a:extLst>
            </p:cNvPr>
            <p:cNvSpPr/>
            <p:nvPr/>
          </p:nvSpPr>
          <p:spPr>
            <a:xfrm>
              <a:off x="2752489" y="2308013"/>
              <a:ext cx="2970092" cy="991901"/>
            </a:xfrm>
            <a:prstGeom prst="roundRect">
              <a:avLst>
                <a:gd name="adj" fmla="val 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Gotham Rounded Book" pitchFamily="2" charset="0"/>
                <a:ea typeface="+mn-ea"/>
                <a:cs typeface="+mn-cs"/>
              </a:endParaRPr>
            </a:p>
          </p:txBody>
        </p:sp>
        <p:sp>
          <p:nvSpPr>
            <p:cNvPr id="57" name="TextBox 56">
              <a:extLst>
                <a:ext uri="{FF2B5EF4-FFF2-40B4-BE49-F238E27FC236}">
                  <a16:creationId xmlns:a16="http://schemas.microsoft.com/office/drawing/2014/main" id="{6A3A6BC6-9605-CA49-B736-3D3867C19BB9}"/>
                </a:ext>
              </a:extLst>
            </p:cNvPr>
            <p:cNvSpPr txBox="1"/>
            <p:nvPr/>
          </p:nvSpPr>
          <p:spPr>
            <a:xfrm>
              <a:off x="3400635" y="2338231"/>
              <a:ext cx="167380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1E1E"/>
                  </a:solidFill>
                  <a:effectLst/>
                  <a:uLnTx/>
                  <a:uFillTx/>
                  <a:latin typeface="Gotham Rounded Book" charset="0"/>
                  <a:ea typeface="Gotham Rounded Book" charset="0"/>
                  <a:cs typeface="Gotham Rounded Book" charset="0"/>
                </a:rPr>
                <a:t>On Demand</a:t>
              </a:r>
            </a:p>
          </p:txBody>
        </p:sp>
        <p:sp>
          <p:nvSpPr>
            <p:cNvPr id="58" name="TextBox 57">
              <a:extLst>
                <a:ext uri="{FF2B5EF4-FFF2-40B4-BE49-F238E27FC236}">
                  <a16:creationId xmlns:a16="http://schemas.microsoft.com/office/drawing/2014/main" id="{CFB45618-3CD1-3942-B9F1-9B4331FCFEF7}"/>
                </a:ext>
              </a:extLst>
            </p:cNvPr>
            <p:cNvSpPr txBox="1"/>
            <p:nvPr/>
          </p:nvSpPr>
          <p:spPr>
            <a:xfrm>
              <a:off x="2734992" y="2733599"/>
              <a:ext cx="297009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1E1E">
                      <a:lumMod val="75000"/>
                      <a:lumOff val="25000"/>
                    </a:srgbClr>
                  </a:solidFill>
                  <a:effectLst/>
                  <a:uLnTx/>
                  <a:uFillTx/>
                  <a:latin typeface="Gotham Rounded Book" pitchFamily="2" charset="0"/>
                  <a:ea typeface="+mn-ea"/>
                  <a:cs typeface="+mn-cs"/>
                </a:rPr>
                <a:t>No Contract</a:t>
              </a:r>
            </a:p>
          </p:txBody>
        </p:sp>
      </p:grpSp>
      <p:grpSp>
        <p:nvGrpSpPr>
          <p:cNvPr id="59" name="Group 58">
            <a:extLst>
              <a:ext uri="{FF2B5EF4-FFF2-40B4-BE49-F238E27FC236}">
                <a16:creationId xmlns:a16="http://schemas.microsoft.com/office/drawing/2014/main" id="{8CC9F53F-C99C-0E44-A990-5C49EB902897}"/>
              </a:ext>
            </a:extLst>
          </p:cNvPr>
          <p:cNvGrpSpPr/>
          <p:nvPr/>
        </p:nvGrpSpPr>
        <p:grpSpPr>
          <a:xfrm>
            <a:off x="5647935" y="4545099"/>
            <a:ext cx="2781673" cy="991901"/>
            <a:chOff x="2734992" y="2308013"/>
            <a:chExt cx="2987589" cy="991901"/>
          </a:xfrm>
        </p:grpSpPr>
        <p:sp>
          <p:nvSpPr>
            <p:cNvPr id="60" name="Rounded Rectangle 59">
              <a:extLst>
                <a:ext uri="{FF2B5EF4-FFF2-40B4-BE49-F238E27FC236}">
                  <a16:creationId xmlns:a16="http://schemas.microsoft.com/office/drawing/2014/main" id="{674CC8D8-1D45-3C46-893D-C446D83164F7}"/>
                </a:ext>
              </a:extLst>
            </p:cNvPr>
            <p:cNvSpPr/>
            <p:nvPr/>
          </p:nvSpPr>
          <p:spPr>
            <a:xfrm>
              <a:off x="2752489" y="2308013"/>
              <a:ext cx="2970092" cy="991901"/>
            </a:xfrm>
            <a:prstGeom prst="roundRect">
              <a:avLst>
                <a:gd name="adj" fmla="val 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Gotham Rounded Book" pitchFamily="2" charset="0"/>
                <a:ea typeface="+mn-ea"/>
                <a:cs typeface="+mn-cs"/>
              </a:endParaRPr>
            </a:p>
          </p:txBody>
        </p:sp>
        <p:sp>
          <p:nvSpPr>
            <p:cNvPr id="61" name="TextBox 60">
              <a:extLst>
                <a:ext uri="{FF2B5EF4-FFF2-40B4-BE49-F238E27FC236}">
                  <a16:creationId xmlns:a16="http://schemas.microsoft.com/office/drawing/2014/main" id="{06213B11-AA63-F740-9AD7-E3651155907D}"/>
                </a:ext>
              </a:extLst>
            </p:cNvPr>
            <p:cNvSpPr txBox="1"/>
            <p:nvPr/>
          </p:nvSpPr>
          <p:spPr>
            <a:xfrm>
              <a:off x="3567053" y="2338231"/>
              <a:ext cx="1340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E1E1E"/>
                  </a:solidFill>
                  <a:effectLst/>
                  <a:uLnTx/>
                  <a:uFillTx/>
                  <a:latin typeface="Gotham Rounded Book" charset="0"/>
                  <a:ea typeface="Gotham Rounded Book" charset="0"/>
                  <a:cs typeface="Gotham Rounded Book" charset="0"/>
                </a:rPr>
                <a:t>Reserved</a:t>
              </a:r>
            </a:p>
          </p:txBody>
        </p:sp>
        <p:sp>
          <p:nvSpPr>
            <p:cNvPr id="62" name="TextBox 61">
              <a:extLst>
                <a:ext uri="{FF2B5EF4-FFF2-40B4-BE49-F238E27FC236}">
                  <a16:creationId xmlns:a16="http://schemas.microsoft.com/office/drawing/2014/main" id="{F859B2B2-ECF2-1740-9B5C-4FD55A4BAD17}"/>
                </a:ext>
              </a:extLst>
            </p:cNvPr>
            <p:cNvSpPr txBox="1"/>
            <p:nvPr/>
          </p:nvSpPr>
          <p:spPr>
            <a:xfrm>
              <a:off x="2734992" y="2733599"/>
              <a:ext cx="29700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1E1E">
                      <a:lumMod val="75000"/>
                      <a:lumOff val="25000"/>
                    </a:srgbClr>
                  </a:solidFill>
                  <a:effectLst/>
                  <a:uLnTx/>
                  <a:uFillTx/>
                  <a:latin typeface="Gotham Rounded Book" pitchFamily="2" charset="0"/>
                  <a:ea typeface="+mn-ea"/>
                  <a:cs typeface="+mn-cs"/>
                </a:rPr>
                <a:t>No/Partial/All Upfront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1E1E">
                      <a:lumMod val="75000"/>
                      <a:lumOff val="25000"/>
                    </a:srgbClr>
                  </a:solidFill>
                  <a:effectLst/>
                  <a:uLnTx/>
                  <a:uFillTx/>
                  <a:latin typeface="Gotham Rounded Book" pitchFamily="2" charset="0"/>
                  <a:ea typeface="+mn-ea"/>
                  <a:cs typeface="+mn-cs"/>
                </a:rPr>
                <a:t>1 or 3 years</a:t>
              </a:r>
            </a:p>
          </p:txBody>
        </p:sp>
      </p:grpSp>
      <p:grpSp>
        <p:nvGrpSpPr>
          <p:cNvPr id="63" name="Group 62">
            <a:extLst>
              <a:ext uri="{FF2B5EF4-FFF2-40B4-BE49-F238E27FC236}">
                <a16:creationId xmlns:a16="http://schemas.microsoft.com/office/drawing/2014/main" id="{624B1CAD-D07C-1A44-89A2-5F1D31655E58}"/>
              </a:ext>
            </a:extLst>
          </p:cNvPr>
          <p:cNvGrpSpPr/>
          <p:nvPr/>
        </p:nvGrpSpPr>
        <p:grpSpPr>
          <a:xfrm>
            <a:off x="8744577" y="4545099"/>
            <a:ext cx="2781673" cy="1071917"/>
            <a:chOff x="2734992" y="2308013"/>
            <a:chExt cx="2987589" cy="1071917"/>
          </a:xfrm>
        </p:grpSpPr>
        <p:sp>
          <p:nvSpPr>
            <p:cNvPr id="64" name="Rounded Rectangle 63">
              <a:extLst>
                <a:ext uri="{FF2B5EF4-FFF2-40B4-BE49-F238E27FC236}">
                  <a16:creationId xmlns:a16="http://schemas.microsoft.com/office/drawing/2014/main" id="{728697D6-F908-DB45-8221-99F6D490DF19}"/>
                </a:ext>
              </a:extLst>
            </p:cNvPr>
            <p:cNvSpPr/>
            <p:nvPr/>
          </p:nvSpPr>
          <p:spPr>
            <a:xfrm>
              <a:off x="2752489" y="2308013"/>
              <a:ext cx="2970092" cy="991901"/>
            </a:xfrm>
            <a:prstGeom prst="roundRect">
              <a:avLst>
                <a:gd name="adj" fmla="val 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Gotham Rounded Book" pitchFamily="2" charset="0"/>
                <a:ea typeface="+mn-ea"/>
                <a:cs typeface="+mn-cs"/>
              </a:endParaRPr>
            </a:p>
          </p:txBody>
        </p:sp>
        <p:sp>
          <p:nvSpPr>
            <p:cNvPr id="66" name="TextBox 65">
              <a:extLst>
                <a:ext uri="{FF2B5EF4-FFF2-40B4-BE49-F238E27FC236}">
                  <a16:creationId xmlns:a16="http://schemas.microsoft.com/office/drawing/2014/main" id="{F54D0CBC-A42B-894E-95C8-37590F2648E1}"/>
                </a:ext>
              </a:extLst>
            </p:cNvPr>
            <p:cNvSpPr txBox="1"/>
            <p:nvPr/>
          </p:nvSpPr>
          <p:spPr>
            <a:xfrm>
              <a:off x="3430561" y="2338231"/>
              <a:ext cx="161396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E1E1E"/>
                  </a:solidFill>
                  <a:effectLst/>
                  <a:uLnTx/>
                  <a:uFillTx/>
                  <a:latin typeface="Gotham Rounded Book" charset="0"/>
                  <a:ea typeface="Gotham Rounded Book" charset="0"/>
                  <a:cs typeface="Gotham Rounded Book" charset="0"/>
                </a:rPr>
                <a:t>Convertible</a:t>
              </a:r>
            </a:p>
          </p:txBody>
        </p:sp>
        <p:sp>
          <p:nvSpPr>
            <p:cNvPr id="67" name="TextBox 66">
              <a:extLst>
                <a:ext uri="{FF2B5EF4-FFF2-40B4-BE49-F238E27FC236}">
                  <a16:creationId xmlns:a16="http://schemas.microsoft.com/office/drawing/2014/main" id="{B99867A5-4A1A-1649-A43B-54EB7E17AA90}"/>
                </a:ext>
              </a:extLst>
            </p:cNvPr>
            <p:cNvSpPr txBox="1"/>
            <p:nvPr/>
          </p:nvSpPr>
          <p:spPr>
            <a:xfrm>
              <a:off x="2734992" y="2733599"/>
              <a:ext cx="29700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1E1E">
                      <a:lumMod val="75000"/>
                      <a:lumOff val="25000"/>
                    </a:srgbClr>
                  </a:solidFill>
                  <a:effectLst/>
                  <a:uLnTx/>
                  <a:uFillTx/>
                  <a:latin typeface="Gotham Rounded Book" pitchFamily="2" charset="0"/>
                  <a:ea typeface="+mn-ea"/>
                  <a:cs typeface="+mn-cs"/>
                </a:rPr>
                <a:t>No/Partial/All Upfront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1E1E">
                      <a:lumMod val="75000"/>
                      <a:lumOff val="25000"/>
                    </a:srgbClr>
                  </a:solidFill>
                  <a:effectLst/>
                  <a:uLnTx/>
                  <a:uFillTx/>
                  <a:latin typeface="Gotham Rounded Book" pitchFamily="2" charset="0"/>
                  <a:ea typeface="+mn-ea"/>
                  <a:cs typeface="+mn-cs"/>
                </a:rPr>
                <a:t>1 or 3 years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E1E1E">
                    <a:lumMod val="75000"/>
                    <a:lumOff val="25000"/>
                  </a:srgbClr>
                </a:solidFill>
                <a:effectLst/>
                <a:uLnTx/>
                <a:uFillTx/>
                <a:latin typeface="Gotham Rounded Book" pitchFamily="2" charset="0"/>
                <a:ea typeface="+mn-ea"/>
                <a:cs typeface="+mn-cs"/>
              </a:endParaRPr>
            </a:p>
          </p:txBody>
        </p:sp>
      </p:grpSp>
      <p:sp>
        <p:nvSpPr>
          <p:cNvPr id="4" name="Oval 3">
            <a:extLst>
              <a:ext uri="{FF2B5EF4-FFF2-40B4-BE49-F238E27FC236}">
                <a16:creationId xmlns:a16="http://schemas.microsoft.com/office/drawing/2014/main" id="{E5685423-F180-BD42-8B94-F267047CBEF0}"/>
              </a:ext>
            </a:extLst>
          </p:cNvPr>
          <p:cNvSpPr/>
          <p:nvPr/>
        </p:nvSpPr>
        <p:spPr>
          <a:xfrm>
            <a:off x="6772597" y="3382553"/>
            <a:ext cx="548640" cy="5486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a:ln>
                  <a:noFill/>
                </a:ln>
                <a:solidFill>
                  <a:srgbClr val="1E1E1E"/>
                </a:solidFill>
                <a:effectLst/>
                <a:uLnTx/>
                <a:uFillTx/>
                <a:latin typeface="Gotham Rounded Book" pitchFamily="2" charset="0"/>
                <a:ea typeface="+mn-ea"/>
                <a:cs typeface="+mn-cs"/>
              </a:rPr>
              <a:t>+</a:t>
            </a:r>
            <a:endParaRPr kumimoji="0" lang="en-US" sz="4000" u="none" strike="noStrike" kern="1200" cap="none" spc="0" normalizeH="0" baseline="0" noProof="0">
              <a:ln>
                <a:noFill/>
              </a:ln>
              <a:solidFill>
                <a:srgbClr val="1E1E1E"/>
              </a:solidFill>
              <a:effectLst/>
              <a:uLnTx/>
              <a:uFillTx/>
              <a:latin typeface="Gotham Rounded Book" pitchFamily="2" charset="0"/>
              <a:ea typeface="+mn-ea"/>
              <a:cs typeface="+mn-cs"/>
            </a:endParaRPr>
          </a:p>
        </p:txBody>
      </p:sp>
      <p:sp>
        <p:nvSpPr>
          <p:cNvPr id="6" name="Title 5">
            <a:extLst>
              <a:ext uri="{FF2B5EF4-FFF2-40B4-BE49-F238E27FC236}">
                <a16:creationId xmlns:a16="http://schemas.microsoft.com/office/drawing/2014/main" id="{19480194-682A-0F45-85EB-4E4EFD6DD456}"/>
              </a:ext>
            </a:extLst>
          </p:cNvPr>
          <p:cNvSpPr>
            <a:spLocks noGrp="1"/>
          </p:cNvSpPr>
          <p:nvPr>
            <p:ph type="title"/>
          </p:nvPr>
        </p:nvSpPr>
        <p:spPr/>
        <p:txBody>
          <a:bodyPr/>
          <a:lstStyle/>
          <a:p>
            <a:r>
              <a:rPr lang="en-US" dirty="0">
                <a:latin typeface="+mn-lt"/>
              </a:rPr>
              <a:t>Billing Model</a:t>
            </a:r>
          </a:p>
        </p:txBody>
      </p:sp>
      <p:sp>
        <p:nvSpPr>
          <p:cNvPr id="39" name="TextBox 38">
            <a:extLst>
              <a:ext uri="{FF2B5EF4-FFF2-40B4-BE49-F238E27FC236}">
                <a16:creationId xmlns:a16="http://schemas.microsoft.com/office/drawing/2014/main" id="{5C355A90-0B48-C74C-AEB1-13890522121B}"/>
              </a:ext>
            </a:extLst>
          </p:cNvPr>
          <p:cNvSpPr txBox="1"/>
          <p:nvPr/>
        </p:nvSpPr>
        <p:spPr>
          <a:xfrm>
            <a:off x="228600" y="2246964"/>
            <a:ext cx="200013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E1E1E">
                    <a:lumMod val="75000"/>
                    <a:lumOff val="25000"/>
                  </a:srgbClr>
                </a:solidFill>
                <a:effectLst/>
                <a:uLnTx/>
                <a:uFillTx/>
                <a:latin typeface="Gotham Rounded Book" pitchFamily="2" charset="0"/>
                <a:ea typeface="+mn-ea"/>
                <a:cs typeface="+mn-cs"/>
              </a:rPr>
              <a:t>Customer pays to Nutanix</a:t>
            </a:r>
          </a:p>
        </p:txBody>
      </p:sp>
      <p:sp>
        <p:nvSpPr>
          <p:cNvPr id="40" name="TextBox 39">
            <a:extLst>
              <a:ext uri="{FF2B5EF4-FFF2-40B4-BE49-F238E27FC236}">
                <a16:creationId xmlns:a16="http://schemas.microsoft.com/office/drawing/2014/main" id="{73CF9212-1CD1-9344-9330-B589B1E8F658}"/>
              </a:ext>
            </a:extLst>
          </p:cNvPr>
          <p:cNvSpPr txBox="1"/>
          <p:nvPr/>
        </p:nvSpPr>
        <p:spPr>
          <a:xfrm>
            <a:off x="228599" y="4297105"/>
            <a:ext cx="2000138"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E1E1E">
                    <a:lumMod val="75000"/>
                    <a:lumOff val="25000"/>
                  </a:srgbClr>
                </a:solidFill>
                <a:effectLst/>
                <a:uLnTx/>
                <a:uFillTx/>
                <a:latin typeface="Gotham Rounded Book" pitchFamily="2" charset="0"/>
                <a:ea typeface="+mn-ea"/>
                <a:cs typeface="+mn-cs"/>
              </a:rPr>
              <a:t>Customer pays to the cloud provider</a:t>
            </a:r>
          </a:p>
        </p:txBody>
      </p:sp>
      <p:sp>
        <p:nvSpPr>
          <p:cNvPr id="35" name="Slide Number Placeholder 3">
            <a:extLst>
              <a:ext uri="{FF2B5EF4-FFF2-40B4-BE49-F238E27FC236}">
                <a16:creationId xmlns:a16="http://schemas.microsoft.com/office/drawing/2014/main" id="{0DA0E05B-0E28-544C-B2A0-D9A4FC4BB504}"/>
              </a:ext>
            </a:extLst>
          </p:cNvPr>
          <p:cNvSpPr>
            <a:spLocks noGrp="1"/>
          </p:cNvSpPr>
          <p:nvPr>
            <p:ph type="sldNum" sz="quarter" idx="4"/>
          </p:nvPr>
        </p:nvSpPr>
        <p:spPr>
          <a:xfrm>
            <a:off x="11675826" y="393569"/>
            <a:ext cx="121828" cy="123111"/>
          </a:xfrm>
        </p:spPr>
        <p:txBody>
          <a:bodyP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solidFill>
                <a:latin typeface="Gotham Rounded Book" pitchFamily="2" charset="0"/>
              </a:rPr>
              <a:t>| </a:t>
            </a:r>
            <a:fld id="{2C8F94F2-79B1-4F8D-B2F0-3428BA660B51}" type="slidenum">
              <a:rPr lang="en-US" smtClean="0">
                <a:solidFill>
                  <a:schemeClr val="tx2"/>
                </a:solidFill>
                <a:latin typeface="Gotham Rounded Book" pitchFamily="2" charset="0"/>
              </a:rPr>
              <a:pPr/>
              <a:t>21</a:t>
            </a:fld>
            <a:endParaRPr lang="en-US">
              <a:solidFill>
                <a:schemeClr val="tx2"/>
              </a:solidFill>
              <a:latin typeface="Gotham Rounded Book" pitchFamily="2" charset="0"/>
            </a:endParaRPr>
          </a:p>
        </p:txBody>
      </p:sp>
      <p:grpSp>
        <p:nvGrpSpPr>
          <p:cNvPr id="31" name="Group 30">
            <a:extLst>
              <a:ext uri="{FF2B5EF4-FFF2-40B4-BE49-F238E27FC236}">
                <a16:creationId xmlns:a16="http://schemas.microsoft.com/office/drawing/2014/main" id="{8702C9C4-0D1B-DA45-ADB3-AC808BBBCAA2}"/>
              </a:ext>
            </a:extLst>
          </p:cNvPr>
          <p:cNvGrpSpPr/>
          <p:nvPr/>
        </p:nvGrpSpPr>
        <p:grpSpPr>
          <a:xfrm>
            <a:off x="2561273" y="2311026"/>
            <a:ext cx="2781673" cy="991901"/>
            <a:chOff x="2734992" y="2308013"/>
            <a:chExt cx="2987589" cy="991901"/>
          </a:xfrm>
        </p:grpSpPr>
        <p:sp>
          <p:nvSpPr>
            <p:cNvPr id="32" name="Rounded Rectangle 31">
              <a:extLst>
                <a:ext uri="{FF2B5EF4-FFF2-40B4-BE49-F238E27FC236}">
                  <a16:creationId xmlns:a16="http://schemas.microsoft.com/office/drawing/2014/main" id="{A4D332A1-A43B-FC43-A757-1355E5298A2A}"/>
                </a:ext>
              </a:extLst>
            </p:cNvPr>
            <p:cNvSpPr/>
            <p:nvPr/>
          </p:nvSpPr>
          <p:spPr>
            <a:xfrm>
              <a:off x="2752489" y="2308013"/>
              <a:ext cx="2970092" cy="991901"/>
            </a:xfrm>
            <a:prstGeom prst="roundRect">
              <a:avLst>
                <a:gd name="adj" fmla="val 0"/>
              </a:avLst>
            </a:prstGeom>
            <a:solidFill>
              <a:schemeClr val="bg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Gotham Rounded Book" pitchFamily="2" charset="0"/>
                <a:ea typeface="+mn-ea"/>
                <a:cs typeface="+mn-cs"/>
              </a:endParaRPr>
            </a:p>
          </p:txBody>
        </p:sp>
        <p:sp>
          <p:nvSpPr>
            <p:cNvPr id="33" name="TextBox 32">
              <a:extLst>
                <a:ext uri="{FF2B5EF4-FFF2-40B4-BE49-F238E27FC236}">
                  <a16:creationId xmlns:a16="http://schemas.microsoft.com/office/drawing/2014/main" id="{686F40EA-CF75-0F47-BB05-6E58C40A0AB4}"/>
                </a:ext>
              </a:extLst>
            </p:cNvPr>
            <p:cNvSpPr txBox="1"/>
            <p:nvPr/>
          </p:nvSpPr>
          <p:spPr>
            <a:xfrm>
              <a:off x="3571045" y="2338231"/>
              <a:ext cx="133298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1E1E"/>
                  </a:solidFill>
                  <a:effectLst/>
                  <a:uLnTx/>
                  <a:uFillTx/>
                  <a:latin typeface="Gotham Rounded Book" charset="0"/>
                  <a:ea typeface="Gotham Rounded Book" charset="0"/>
                  <a:cs typeface="Gotham Rounded Book" charset="0"/>
                </a:rPr>
                <a:t>Free Trial</a:t>
              </a:r>
            </a:p>
          </p:txBody>
        </p:sp>
        <p:sp>
          <p:nvSpPr>
            <p:cNvPr id="34" name="TextBox 33">
              <a:extLst>
                <a:ext uri="{FF2B5EF4-FFF2-40B4-BE49-F238E27FC236}">
                  <a16:creationId xmlns:a16="http://schemas.microsoft.com/office/drawing/2014/main" id="{5BADEA45-8FD5-A340-A115-10307FCDA458}"/>
                </a:ext>
              </a:extLst>
            </p:cNvPr>
            <p:cNvSpPr txBox="1"/>
            <p:nvPr/>
          </p:nvSpPr>
          <p:spPr>
            <a:xfrm>
              <a:off x="2734992" y="2733599"/>
              <a:ext cx="29700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E1E">
                      <a:lumMod val="75000"/>
                      <a:lumOff val="25000"/>
                    </a:srgbClr>
                  </a:solidFill>
                  <a:effectLst/>
                  <a:uLnTx/>
                  <a:uFillTx/>
                  <a:latin typeface="Gotham Rounded Book" pitchFamily="2" charset="0"/>
                  <a:ea typeface="+mn-ea"/>
                  <a:cs typeface="+mn-cs"/>
                </a:rPr>
                <a:t>Try all </a:t>
              </a:r>
              <a:r>
                <a:rPr kumimoji="0" lang="en-US" sz="1200" b="0" i="0" u="none" strike="noStrike" kern="1200" cap="none" spc="0" normalizeH="0" baseline="0" noProof="0" dirty="0" err="1">
                  <a:ln>
                    <a:noFill/>
                  </a:ln>
                  <a:solidFill>
                    <a:srgbClr val="1E1E1E">
                      <a:lumMod val="75000"/>
                      <a:lumOff val="25000"/>
                    </a:srgbClr>
                  </a:solidFill>
                  <a:effectLst/>
                  <a:uLnTx/>
                  <a:uFillTx/>
                  <a:latin typeface="Gotham Rounded Book" pitchFamily="2" charset="0"/>
                  <a:ea typeface="+mn-ea"/>
                  <a:cs typeface="+mn-cs"/>
                </a:rPr>
                <a:t>Nutani</a:t>
              </a:r>
              <a:r>
                <a:rPr lang="en-US" sz="1200" dirty="0">
                  <a:solidFill>
                    <a:srgbClr val="1E1E1E">
                      <a:lumMod val="75000"/>
                      <a:lumOff val="25000"/>
                    </a:srgbClr>
                  </a:solidFill>
                  <a:latin typeface="Gotham Rounded Book" pitchFamily="2" charset="0"/>
                </a:rPr>
                <a:t>x products for free for 30 days</a:t>
              </a:r>
              <a:endParaRPr kumimoji="0" lang="en-US" sz="1200" b="0" i="0" u="none" strike="noStrike" kern="1200" cap="none" spc="0" normalizeH="0" baseline="0" noProof="0" dirty="0">
                <a:ln>
                  <a:noFill/>
                </a:ln>
                <a:solidFill>
                  <a:srgbClr val="1E1E1E">
                    <a:lumMod val="75000"/>
                    <a:lumOff val="25000"/>
                  </a:srgbClr>
                </a:solidFill>
                <a:effectLst/>
                <a:uLnTx/>
                <a:uFillTx/>
                <a:latin typeface="Gotham Rounded Book" pitchFamily="2" charset="0"/>
                <a:ea typeface="+mn-ea"/>
                <a:cs typeface="+mn-cs"/>
              </a:endParaRPr>
            </a:p>
          </p:txBody>
        </p:sp>
      </p:grpSp>
    </p:spTree>
    <p:extLst>
      <p:ext uri="{BB962C8B-B14F-4D97-AF65-F5344CB8AC3E}">
        <p14:creationId xmlns:p14="http://schemas.microsoft.com/office/powerpoint/2010/main" val="373804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par>
                                <p:cTn id="10" presetID="53" presetClass="entr" presetSubtype="16"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par>
                                <p:cTn id="15" presetID="53" presetClass="entr" presetSubtype="16"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500" fill="hold"/>
                                        <p:tgtEl>
                                          <p:spTgt spid="63"/>
                                        </p:tgtEl>
                                        <p:attrNameLst>
                                          <p:attrName>ppt_w</p:attrName>
                                        </p:attrNameLst>
                                      </p:cBhvr>
                                      <p:tavLst>
                                        <p:tav tm="0">
                                          <p:val>
                                            <p:fltVal val="0"/>
                                          </p:val>
                                        </p:tav>
                                        <p:tav tm="100000">
                                          <p:val>
                                            <p:strVal val="#ppt_w"/>
                                          </p:val>
                                        </p:tav>
                                      </p:tavLst>
                                    </p:anim>
                                    <p:anim calcmode="lin" valueType="num">
                                      <p:cBhvr>
                                        <p:cTn id="18" dur="500" fill="hold"/>
                                        <p:tgtEl>
                                          <p:spTgt spid="63"/>
                                        </p:tgtEl>
                                        <p:attrNameLst>
                                          <p:attrName>ppt_h</p:attrName>
                                        </p:attrNameLst>
                                      </p:cBhvr>
                                      <p:tavLst>
                                        <p:tav tm="0">
                                          <p:val>
                                            <p:fltVal val="0"/>
                                          </p:val>
                                        </p:tav>
                                        <p:tav tm="100000">
                                          <p:val>
                                            <p:strVal val="#ppt_h"/>
                                          </p:val>
                                        </p:tav>
                                      </p:tavLst>
                                    </p:anim>
                                    <p:animEffect transition="in" filter="fade">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par>
                                <p:cTn id="27" presetID="53" presetClass="entr" presetSubtype="16"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4A458AA-2324-C747-A5BF-0876AB354F30}"/>
              </a:ext>
            </a:extLst>
          </p:cNvPr>
          <p:cNvGrpSpPr/>
          <p:nvPr/>
        </p:nvGrpSpPr>
        <p:grpSpPr>
          <a:xfrm>
            <a:off x="2480134" y="1509001"/>
            <a:ext cx="2781673" cy="991901"/>
            <a:chOff x="2734992" y="2308013"/>
            <a:chExt cx="2987589" cy="991901"/>
          </a:xfrm>
        </p:grpSpPr>
        <p:sp>
          <p:nvSpPr>
            <p:cNvPr id="18" name="Rounded Rectangle 17">
              <a:extLst>
                <a:ext uri="{FF2B5EF4-FFF2-40B4-BE49-F238E27FC236}">
                  <a16:creationId xmlns:a16="http://schemas.microsoft.com/office/drawing/2014/main" id="{6262C5B0-F7E7-1B4E-B8E5-6ED532168BCC}"/>
                </a:ext>
              </a:extLst>
            </p:cNvPr>
            <p:cNvSpPr/>
            <p:nvPr/>
          </p:nvSpPr>
          <p:spPr>
            <a:xfrm>
              <a:off x="2752489" y="2308013"/>
              <a:ext cx="2970092" cy="991901"/>
            </a:xfrm>
            <a:prstGeom prst="roundRect">
              <a:avLst>
                <a:gd name="adj" fmla="val 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Gotham Rounded Book" pitchFamily="2" charset="0"/>
                <a:ea typeface="+mn-ea"/>
                <a:cs typeface="+mn-cs"/>
              </a:endParaRPr>
            </a:p>
          </p:txBody>
        </p:sp>
        <p:sp>
          <p:nvSpPr>
            <p:cNvPr id="19" name="TextBox 18">
              <a:extLst>
                <a:ext uri="{FF2B5EF4-FFF2-40B4-BE49-F238E27FC236}">
                  <a16:creationId xmlns:a16="http://schemas.microsoft.com/office/drawing/2014/main" id="{7ED05DB4-3809-1142-8CF7-B6976BF19535}"/>
                </a:ext>
              </a:extLst>
            </p:cNvPr>
            <p:cNvSpPr txBox="1"/>
            <p:nvPr/>
          </p:nvSpPr>
          <p:spPr>
            <a:xfrm>
              <a:off x="3613398" y="2338231"/>
              <a:ext cx="124827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1E1E"/>
                  </a:solidFill>
                  <a:effectLst/>
                  <a:uLnTx/>
                  <a:uFillTx/>
                  <a:latin typeface="Gotham Rounded Book" charset="0"/>
                  <a:ea typeface="Gotham Rounded Book" charset="0"/>
                  <a:cs typeface="Gotham Rounded Book" charset="0"/>
                </a:rPr>
                <a:t>Licenses</a:t>
              </a:r>
            </a:p>
          </p:txBody>
        </p:sp>
        <p:sp>
          <p:nvSpPr>
            <p:cNvPr id="20" name="TextBox 19">
              <a:extLst>
                <a:ext uri="{FF2B5EF4-FFF2-40B4-BE49-F238E27FC236}">
                  <a16:creationId xmlns:a16="http://schemas.microsoft.com/office/drawing/2014/main" id="{914FC518-3AB2-8A43-BB1F-D3523BD800E9}"/>
                </a:ext>
              </a:extLst>
            </p:cNvPr>
            <p:cNvSpPr txBox="1"/>
            <p:nvPr/>
          </p:nvSpPr>
          <p:spPr>
            <a:xfrm>
              <a:off x="2734992" y="2733599"/>
              <a:ext cx="29700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1E1E">
                      <a:lumMod val="75000"/>
                      <a:lumOff val="25000"/>
                    </a:srgbClr>
                  </a:solidFill>
                  <a:effectLst/>
                  <a:uLnTx/>
                  <a:uFillTx/>
                  <a:latin typeface="Gotham Rounded Book" pitchFamily="2" charset="0"/>
                  <a:ea typeface="+mn-ea"/>
                  <a:cs typeface="+mn-cs"/>
                </a:rPr>
                <a:t>Bring your own on premises Nutanix license</a:t>
              </a:r>
            </a:p>
          </p:txBody>
        </p:sp>
      </p:grpSp>
      <p:grpSp>
        <p:nvGrpSpPr>
          <p:cNvPr id="26" name="Group 25">
            <a:extLst>
              <a:ext uri="{FF2B5EF4-FFF2-40B4-BE49-F238E27FC236}">
                <a16:creationId xmlns:a16="http://schemas.microsoft.com/office/drawing/2014/main" id="{D02EFB74-BBF8-2C43-8203-312FAA1CA2EA}"/>
              </a:ext>
            </a:extLst>
          </p:cNvPr>
          <p:cNvGrpSpPr/>
          <p:nvPr/>
        </p:nvGrpSpPr>
        <p:grpSpPr>
          <a:xfrm>
            <a:off x="7287926" y="1509000"/>
            <a:ext cx="2781673" cy="991901"/>
            <a:chOff x="2734992" y="2308013"/>
            <a:chExt cx="2987589" cy="991901"/>
          </a:xfrm>
        </p:grpSpPr>
        <p:sp>
          <p:nvSpPr>
            <p:cNvPr id="27" name="Rounded Rectangle 26">
              <a:extLst>
                <a:ext uri="{FF2B5EF4-FFF2-40B4-BE49-F238E27FC236}">
                  <a16:creationId xmlns:a16="http://schemas.microsoft.com/office/drawing/2014/main" id="{C12D5DC4-02A5-5C4A-948B-AE15A5EC61E5}"/>
                </a:ext>
              </a:extLst>
            </p:cNvPr>
            <p:cNvSpPr/>
            <p:nvPr/>
          </p:nvSpPr>
          <p:spPr>
            <a:xfrm>
              <a:off x="2752489" y="2308013"/>
              <a:ext cx="2970092" cy="991901"/>
            </a:xfrm>
            <a:prstGeom prst="roundRect">
              <a:avLst>
                <a:gd name="adj" fmla="val 0"/>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Gotham Rounded Book" pitchFamily="2" charset="0"/>
                <a:ea typeface="+mn-ea"/>
                <a:cs typeface="+mn-cs"/>
              </a:endParaRPr>
            </a:p>
          </p:txBody>
        </p:sp>
        <p:sp>
          <p:nvSpPr>
            <p:cNvPr id="28" name="TextBox 27">
              <a:extLst>
                <a:ext uri="{FF2B5EF4-FFF2-40B4-BE49-F238E27FC236}">
                  <a16:creationId xmlns:a16="http://schemas.microsoft.com/office/drawing/2014/main" id="{522915E3-1B45-804E-AC8D-7630C1153C11}"/>
                </a:ext>
              </a:extLst>
            </p:cNvPr>
            <p:cNvSpPr txBox="1"/>
            <p:nvPr/>
          </p:nvSpPr>
          <p:spPr>
            <a:xfrm>
              <a:off x="3249506" y="2338231"/>
              <a:ext cx="19760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1E1E"/>
                  </a:solidFill>
                  <a:effectLst/>
                  <a:uLnTx/>
                  <a:uFillTx/>
                  <a:latin typeface="Gotham Rounded Book" charset="0"/>
                  <a:ea typeface="Gotham Rounded Book" charset="0"/>
                  <a:cs typeface="Gotham Rounded Book" charset="0"/>
                </a:rPr>
                <a:t>Cloud Commit</a:t>
              </a:r>
            </a:p>
          </p:txBody>
        </p:sp>
        <p:sp>
          <p:nvSpPr>
            <p:cNvPr id="29" name="TextBox 28">
              <a:extLst>
                <a:ext uri="{FF2B5EF4-FFF2-40B4-BE49-F238E27FC236}">
                  <a16:creationId xmlns:a16="http://schemas.microsoft.com/office/drawing/2014/main" id="{B856BE4B-15C8-3C4C-992E-9DD20CDA3054}"/>
                </a:ext>
              </a:extLst>
            </p:cNvPr>
            <p:cNvSpPr txBox="1"/>
            <p:nvPr/>
          </p:nvSpPr>
          <p:spPr>
            <a:xfrm>
              <a:off x="2734992" y="2733599"/>
              <a:ext cx="29700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1E1E">
                      <a:lumMod val="75000"/>
                      <a:lumOff val="25000"/>
                    </a:srgbClr>
                  </a:solidFill>
                  <a:effectLst/>
                  <a:uLnTx/>
                  <a:uFillTx/>
                  <a:latin typeface="Gotham Rounded Book" pitchFamily="2" charset="0"/>
                  <a:ea typeface="+mn-ea"/>
                  <a:cs typeface="+mn-cs"/>
                </a:rPr>
                <a:t>Term-based minimum </a:t>
              </a:r>
              <a:br>
                <a:rPr kumimoji="0" lang="en-US" sz="1200" b="0" i="0" u="none" strike="noStrike" kern="1200" cap="none" spc="0" normalizeH="0" baseline="0" noProof="0">
                  <a:ln>
                    <a:noFill/>
                  </a:ln>
                  <a:solidFill>
                    <a:srgbClr val="1E1E1E">
                      <a:lumMod val="75000"/>
                      <a:lumOff val="25000"/>
                    </a:srgbClr>
                  </a:solidFill>
                  <a:effectLst/>
                  <a:uLnTx/>
                  <a:uFillTx/>
                  <a:latin typeface="Gotham Rounded Book" pitchFamily="2" charset="0"/>
                  <a:ea typeface="+mn-ea"/>
                  <a:cs typeface="+mn-cs"/>
                </a:rPr>
              </a:br>
              <a:r>
                <a:rPr kumimoji="0" lang="en-US" sz="1200" b="0" i="0" u="none" strike="noStrike" kern="1200" cap="none" spc="0" normalizeH="0" baseline="0" noProof="0">
                  <a:ln>
                    <a:noFill/>
                  </a:ln>
                  <a:solidFill>
                    <a:srgbClr val="1E1E1E">
                      <a:lumMod val="75000"/>
                      <a:lumOff val="25000"/>
                    </a:srgbClr>
                  </a:solidFill>
                  <a:effectLst/>
                  <a:uLnTx/>
                  <a:uFillTx/>
                  <a:latin typeface="Gotham Rounded Book" pitchFamily="2" charset="0"/>
                  <a:ea typeface="+mn-ea"/>
                  <a:cs typeface="+mn-cs"/>
                </a:rPr>
                <a:t>monthly commit</a:t>
              </a:r>
            </a:p>
          </p:txBody>
        </p:sp>
      </p:grpSp>
      <p:sp>
        <p:nvSpPr>
          <p:cNvPr id="34" name="TextBox 33">
            <a:extLst>
              <a:ext uri="{FF2B5EF4-FFF2-40B4-BE49-F238E27FC236}">
                <a16:creationId xmlns:a16="http://schemas.microsoft.com/office/drawing/2014/main" id="{6ABD7513-F4D4-F646-901C-5D6F8175FD68}"/>
              </a:ext>
            </a:extLst>
          </p:cNvPr>
          <p:cNvSpPr txBox="1"/>
          <p:nvPr/>
        </p:nvSpPr>
        <p:spPr>
          <a:xfrm>
            <a:off x="3010351" y="2854632"/>
            <a:ext cx="172124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chemeClr val="accent1">
                    <a:lumMod val="75000"/>
                  </a:schemeClr>
                </a:solidFill>
                <a:effectLst/>
                <a:uLnTx/>
                <a:uFillTx/>
                <a:latin typeface="Gotham Rounded Book" pitchFamily="2" charset="0"/>
                <a:ea typeface="+mn-ea"/>
                <a:cs typeface="+mn-cs"/>
              </a:rPr>
              <a:t>Hybrid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chemeClr val="accent1">
                    <a:lumMod val="75000"/>
                  </a:schemeClr>
                </a:solidFill>
                <a:effectLst/>
                <a:uLnTx/>
                <a:uFillTx/>
                <a:latin typeface="Gotham Rounded Book" pitchFamily="2" charset="0"/>
                <a:ea typeface="+mn-ea"/>
                <a:cs typeface="+mn-cs"/>
              </a:rPr>
              <a:t>Consumption</a:t>
            </a:r>
          </a:p>
        </p:txBody>
      </p:sp>
      <p:sp>
        <p:nvSpPr>
          <p:cNvPr id="35" name="TextBox 34">
            <a:extLst>
              <a:ext uri="{FF2B5EF4-FFF2-40B4-BE49-F238E27FC236}">
                <a16:creationId xmlns:a16="http://schemas.microsoft.com/office/drawing/2014/main" id="{475B1202-D40B-FC42-8CC2-BC6F8105F80F}"/>
              </a:ext>
            </a:extLst>
          </p:cNvPr>
          <p:cNvSpPr txBox="1"/>
          <p:nvPr/>
        </p:nvSpPr>
        <p:spPr>
          <a:xfrm>
            <a:off x="7818143" y="2854632"/>
            <a:ext cx="1721241" cy="64633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34EA2"/>
                </a:solidFill>
                <a:effectLst/>
                <a:uLnTx/>
                <a:uFillTx/>
                <a:latin typeface="Gotham Rounded Book" pitchFamily="2" charset="0"/>
                <a:ea typeface="+mn-ea"/>
                <a:cs typeface="+mn-cs"/>
              </a:rPr>
              <a:t>Cloud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34EA2"/>
                </a:solidFill>
                <a:effectLst/>
                <a:uLnTx/>
                <a:uFillTx/>
                <a:latin typeface="Gotham Rounded Book" pitchFamily="2" charset="0"/>
                <a:ea typeface="+mn-ea"/>
                <a:cs typeface="+mn-cs"/>
              </a:rPr>
              <a:t>Consumption</a:t>
            </a:r>
          </a:p>
        </p:txBody>
      </p:sp>
      <p:cxnSp>
        <p:nvCxnSpPr>
          <p:cNvPr id="6" name="Straight Connector 5">
            <a:extLst>
              <a:ext uri="{FF2B5EF4-FFF2-40B4-BE49-F238E27FC236}">
                <a16:creationId xmlns:a16="http://schemas.microsoft.com/office/drawing/2014/main" id="{AE134FB3-31ED-4348-A92D-336A183E4C69}"/>
              </a:ext>
            </a:extLst>
          </p:cNvPr>
          <p:cNvCxnSpPr>
            <a:cxnSpLocks/>
          </p:cNvCxnSpPr>
          <p:nvPr/>
        </p:nvCxnSpPr>
        <p:spPr>
          <a:xfrm>
            <a:off x="7191022" y="3316297"/>
            <a:ext cx="408991"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F9689E2-70FF-DB46-930B-2F3B51196E7B}"/>
              </a:ext>
            </a:extLst>
          </p:cNvPr>
          <p:cNvCxnSpPr>
            <a:cxnSpLocks/>
          </p:cNvCxnSpPr>
          <p:nvPr/>
        </p:nvCxnSpPr>
        <p:spPr>
          <a:xfrm>
            <a:off x="4900807" y="3316297"/>
            <a:ext cx="40543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367E6D3-864A-CF4B-9202-ED55B3AF3EF6}"/>
              </a:ext>
            </a:extLst>
          </p:cNvPr>
          <p:cNvCxnSpPr>
            <a:cxnSpLocks/>
          </p:cNvCxnSpPr>
          <p:nvPr/>
        </p:nvCxnSpPr>
        <p:spPr>
          <a:xfrm>
            <a:off x="2507884" y="3295624"/>
            <a:ext cx="40543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768652C-D23B-3C4B-8F22-7BE61AB8097C}"/>
              </a:ext>
            </a:extLst>
          </p:cNvPr>
          <p:cNvCxnSpPr>
            <a:cxnSpLocks/>
          </p:cNvCxnSpPr>
          <p:nvPr/>
        </p:nvCxnSpPr>
        <p:spPr>
          <a:xfrm flipV="1">
            <a:off x="9710867" y="3316297"/>
            <a:ext cx="358732" cy="3624"/>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41B7244-212B-D742-887E-6A25203807FB}"/>
              </a:ext>
            </a:extLst>
          </p:cNvPr>
          <p:cNvSpPr txBox="1"/>
          <p:nvPr/>
        </p:nvSpPr>
        <p:spPr>
          <a:xfrm>
            <a:off x="1617637" y="3676733"/>
            <a:ext cx="425258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chemeClr val="tx2"/>
                </a:solidFill>
                <a:effectLst/>
                <a:uLnTx/>
                <a:uFillTx/>
                <a:latin typeface="Gotham Rounded Book" pitchFamily="2" charset="0"/>
                <a:ea typeface="+mn-ea"/>
                <a:cs typeface="+mn-cs"/>
              </a:rPr>
              <a:t>License Mobility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schemeClr val="tx2"/>
              </a:solidFill>
              <a:effectLst/>
              <a:uLnTx/>
              <a:uFillTx/>
              <a:latin typeface="Gotham Rounded Book"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chemeClr val="tx2"/>
                </a:solidFill>
                <a:effectLst/>
                <a:uLnTx/>
                <a:uFillTx/>
                <a:latin typeface="Gotham Rounded Book" pitchFamily="2" charset="0"/>
                <a:ea typeface="+mn-ea"/>
                <a:cs typeface="+mn-cs"/>
              </a:rPr>
              <a:t>Channel procurement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schemeClr val="tx2"/>
              </a:solidFill>
              <a:effectLst/>
              <a:uLnTx/>
              <a:uFillTx/>
              <a:latin typeface="Gotham Rounded Book"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chemeClr val="tx2"/>
                </a:solidFill>
                <a:effectLst/>
                <a:uLnTx/>
                <a:uFillTx/>
                <a:latin typeface="Gotham Rounded Book" pitchFamily="2" charset="0"/>
                <a:ea typeface="+mn-ea"/>
                <a:cs typeface="+mn-cs"/>
              </a:rPr>
              <a:t>Choice of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chemeClr val="tx2"/>
                </a:solidFill>
                <a:effectLst/>
                <a:uLnTx/>
                <a:uFillTx/>
                <a:latin typeface="Gotham Rounded Book" pitchFamily="2" charset="0"/>
                <a:ea typeface="+mn-ea"/>
                <a:cs typeface="+mn-cs"/>
              </a:rPr>
              <a:t>(Any Cloud)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latin typeface="Gotham Rounded Book" pitchFamily="2" charset="0"/>
            </a:endParaRPr>
          </a:p>
          <a:p>
            <a:pPr lvl="0" algn="ctr">
              <a:defRPr/>
            </a:pPr>
            <a:r>
              <a:rPr lang="en-US" dirty="0">
                <a:solidFill>
                  <a:schemeClr val="tx2"/>
                </a:solidFill>
                <a:latin typeface="Gotham Rounded Book" pitchFamily="2" charset="0"/>
              </a:rPr>
              <a:t>All SW products </a:t>
            </a:r>
          </a:p>
          <a:p>
            <a:pPr lvl="0" algn="ctr">
              <a:defRPr/>
            </a:pPr>
            <a:r>
              <a:rPr lang="en-US" dirty="0">
                <a:solidFill>
                  <a:schemeClr val="tx2"/>
                </a:solidFill>
                <a:latin typeface="Gotham Rounded Book" pitchFamily="2" charset="0"/>
              </a:rPr>
              <a:t>(AOS (STR, PRO, ULT), Files, Flow, Prism, Calm, </a:t>
            </a:r>
            <a:r>
              <a:rPr lang="en-US" dirty="0" err="1">
                <a:solidFill>
                  <a:schemeClr val="tx2"/>
                </a:solidFill>
                <a:latin typeface="Gotham Rounded Book" pitchFamily="2" charset="0"/>
              </a:rPr>
              <a:t>Karbon</a:t>
            </a:r>
            <a:r>
              <a:rPr lang="en-US" dirty="0">
                <a:solidFill>
                  <a:schemeClr val="tx2"/>
                </a:solidFill>
                <a:latin typeface="Gotham Rounded Book" pitchFamily="2" charset="0"/>
              </a:rPr>
              <a:t>, Era, Objects)</a:t>
            </a:r>
            <a:endParaRPr kumimoji="0" lang="en-US" sz="1800" u="none" strike="noStrike" kern="1200" cap="none" spc="0" normalizeH="0" baseline="0" noProof="0" dirty="0">
              <a:ln>
                <a:noFill/>
              </a:ln>
              <a:solidFill>
                <a:schemeClr val="tx2"/>
              </a:solidFill>
              <a:effectLst/>
              <a:uLnTx/>
              <a:uFillTx/>
              <a:latin typeface="Gotham Rounded Book" pitchFamily="2" charset="0"/>
              <a:ea typeface="+mn-ea"/>
              <a:cs typeface="+mn-cs"/>
            </a:endParaRPr>
          </a:p>
        </p:txBody>
      </p:sp>
      <p:sp>
        <p:nvSpPr>
          <p:cNvPr id="71" name="TextBox 70">
            <a:extLst>
              <a:ext uri="{FF2B5EF4-FFF2-40B4-BE49-F238E27FC236}">
                <a16:creationId xmlns:a16="http://schemas.microsoft.com/office/drawing/2014/main" id="{0A4E5052-F35B-E841-8177-F0903CFC8CD7}"/>
              </a:ext>
            </a:extLst>
          </p:cNvPr>
          <p:cNvSpPr txBox="1"/>
          <p:nvPr/>
        </p:nvSpPr>
        <p:spPr>
          <a:xfrm>
            <a:off x="6829270" y="3676733"/>
            <a:ext cx="3830614"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chemeClr val="tx2"/>
                </a:solidFill>
                <a:effectLst/>
                <a:uLnTx/>
                <a:uFillTx/>
                <a:latin typeface="Gotham Rounded Book" pitchFamily="2" charset="0"/>
                <a:ea typeface="+mn-ea"/>
                <a:cs typeface="+mn-cs"/>
              </a:rPr>
              <a:t>Utility</a:t>
            </a:r>
            <a:r>
              <a:rPr kumimoji="0" lang="en-US" sz="1800" u="none" strike="noStrike" kern="1200" cap="none" spc="0" normalizeH="0" noProof="0" dirty="0">
                <a:ln>
                  <a:noFill/>
                </a:ln>
                <a:solidFill>
                  <a:schemeClr val="tx2"/>
                </a:solidFill>
                <a:effectLst/>
                <a:uLnTx/>
                <a:uFillTx/>
                <a:latin typeface="Gotham Rounded Book" pitchFamily="2" charset="0"/>
                <a:ea typeface="+mn-ea"/>
                <a:cs typeface="+mn-cs"/>
              </a:rPr>
              <a:t> based consumption</a:t>
            </a:r>
            <a:endParaRPr kumimoji="0" lang="en-US" sz="1800" u="none" strike="noStrike" kern="1200" cap="none" spc="0" normalizeH="0" baseline="0" noProof="0" dirty="0">
              <a:ln>
                <a:noFill/>
              </a:ln>
              <a:solidFill>
                <a:schemeClr val="tx2"/>
              </a:solidFill>
              <a:effectLst/>
              <a:uLnTx/>
              <a:uFillTx/>
              <a:latin typeface="Gotham Rounded Book"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schemeClr val="tx2"/>
              </a:solidFill>
              <a:effectLst/>
              <a:uLnTx/>
              <a:uFillTx/>
              <a:latin typeface="Gotham Rounded Book"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chemeClr val="tx2"/>
                </a:solidFill>
                <a:effectLst/>
                <a:uLnTx/>
                <a:uFillTx/>
                <a:latin typeface="Gotham Rounded Book" pitchFamily="2" charset="0"/>
                <a:ea typeface="+mn-ea"/>
                <a:cs typeface="+mn-cs"/>
              </a:rPr>
              <a:t>Online, self serve</a:t>
            </a:r>
            <a:r>
              <a:rPr kumimoji="0" lang="en-US" sz="1800" u="none" strike="noStrike" kern="1200" cap="none" spc="0" normalizeH="0" noProof="0" dirty="0">
                <a:ln>
                  <a:noFill/>
                </a:ln>
                <a:solidFill>
                  <a:schemeClr val="tx2"/>
                </a:solidFill>
                <a:effectLst/>
                <a:uLnTx/>
                <a:uFillTx/>
                <a:latin typeface="Gotham Rounded Book" pitchFamily="2" charset="0"/>
                <a:ea typeface="+mn-ea"/>
                <a:cs typeface="+mn-cs"/>
              </a:rPr>
              <a:t> procurement</a:t>
            </a:r>
            <a:endParaRPr kumimoji="0" lang="en-US" sz="1800" u="none" strike="noStrike" kern="1200" cap="none" spc="0" normalizeH="0" baseline="0" noProof="0" dirty="0">
              <a:ln>
                <a:noFill/>
              </a:ln>
              <a:solidFill>
                <a:schemeClr val="tx2"/>
              </a:solidFill>
              <a:effectLst/>
              <a:uLnTx/>
              <a:uFillTx/>
              <a:latin typeface="Gotham Rounded Book"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schemeClr val="tx2"/>
              </a:solidFill>
              <a:effectLst/>
              <a:uLnTx/>
              <a:uFillTx/>
              <a:latin typeface="Gotham Rounded Book"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chemeClr val="tx2"/>
                </a:solidFill>
                <a:effectLst/>
                <a:uLnTx/>
                <a:uFillTx/>
                <a:latin typeface="Gotham Rounded Book" pitchFamily="2" charset="0"/>
                <a:ea typeface="+mn-ea"/>
                <a:cs typeface="+mn-cs"/>
              </a:rPr>
              <a:t>Choice of payment frequency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schemeClr val="tx2"/>
                </a:solidFill>
                <a:effectLst/>
                <a:uLnTx/>
                <a:uFillTx/>
                <a:latin typeface="Gotham Rounded Book" pitchFamily="2" charset="0"/>
                <a:ea typeface="+mn-ea"/>
                <a:cs typeface="+mn-cs"/>
              </a:rPr>
              <a:t>(All upfront or monthly)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latin typeface="Gotham Rounded Book" pitchFamily="2" charset="0"/>
            </a:endParaRPr>
          </a:p>
          <a:p>
            <a:pPr lvl="0" algn="ctr">
              <a:defRPr/>
            </a:pPr>
            <a:r>
              <a:rPr lang="en-US" dirty="0">
                <a:solidFill>
                  <a:schemeClr val="tx2"/>
                </a:solidFill>
                <a:latin typeface="Gotham Rounded Book" pitchFamily="2" charset="0"/>
              </a:rPr>
              <a:t>AOS (PRO, ULT), Files, Xi Beam, Flow, Calm</a:t>
            </a:r>
          </a:p>
        </p:txBody>
      </p:sp>
      <p:sp>
        <p:nvSpPr>
          <p:cNvPr id="5" name="Title 4">
            <a:extLst>
              <a:ext uri="{FF2B5EF4-FFF2-40B4-BE49-F238E27FC236}">
                <a16:creationId xmlns:a16="http://schemas.microsoft.com/office/drawing/2014/main" id="{59A85E76-BB92-2047-97B2-890E2D1C2D22}"/>
              </a:ext>
            </a:extLst>
          </p:cNvPr>
          <p:cNvSpPr>
            <a:spLocks noGrp="1"/>
          </p:cNvSpPr>
          <p:nvPr>
            <p:ph type="title"/>
          </p:nvPr>
        </p:nvSpPr>
        <p:spPr/>
        <p:txBody>
          <a:bodyPr/>
          <a:lstStyle/>
          <a:p>
            <a:r>
              <a:rPr lang="en-US" dirty="0">
                <a:latin typeface="+mn-lt"/>
              </a:rPr>
              <a:t>Billing Model</a:t>
            </a:r>
          </a:p>
        </p:txBody>
      </p:sp>
      <p:sp>
        <p:nvSpPr>
          <p:cNvPr id="32" name="Slide Number Placeholder 3">
            <a:extLst>
              <a:ext uri="{FF2B5EF4-FFF2-40B4-BE49-F238E27FC236}">
                <a16:creationId xmlns:a16="http://schemas.microsoft.com/office/drawing/2014/main" id="{6C8151AA-49A9-3845-B775-59CB06BF99CB}"/>
              </a:ext>
            </a:extLst>
          </p:cNvPr>
          <p:cNvSpPr>
            <a:spLocks noGrp="1"/>
          </p:cNvSpPr>
          <p:nvPr>
            <p:ph type="sldNum" sz="quarter" idx="4"/>
          </p:nvPr>
        </p:nvSpPr>
        <p:spPr>
          <a:xfrm>
            <a:off x="11675826" y="393569"/>
            <a:ext cx="121828" cy="123111"/>
          </a:xfrm>
        </p:spPr>
        <p:txBody>
          <a:bodyP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solidFill>
                <a:latin typeface="Gotham Rounded Book" pitchFamily="2" charset="0"/>
              </a:rPr>
              <a:t>| </a:t>
            </a:r>
            <a:fld id="{2C8F94F2-79B1-4F8D-B2F0-3428BA660B51}" type="slidenum">
              <a:rPr lang="en-US" smtClean="0">
                <a:solidFill>
                  <a:schemeClr val="tx2"/>
                </a:solidFill>
                <a:latin typeface="Gotham Rounded Book" pitchFamily="2" charset="0"/>
              </a:rPr>
              <a:pPr/>
              <a:t>22</a:t>
            </a:fld>
            <a:endParaRPr lang="en-US">
              <a:solidFill>
                <a:schemeClr val="tx2"/>
              </a:solidFill>
              <a:latin typeface="Gotham Rounded Book" pitchFamily="2" charset="0"/>
            </a:endParaRPr>
          </a:p>
        </p:txBody>
      </p:sp>
    </p:spTree>
    <p:extLst>
      <p:ext uri="{BB962C8B-B14F-4D97-AF65-F5344CB8AC3E}">
        <p14:creationId xmlns:p14="http://schemas.microsoft.com/office/powerpoint/2010/main" val="173104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par>
                                <p:cTn id="11" presetID="16" presetClass="entr" presetSubtype="21"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barn(inVertical)">
                                      <p:cBhvr>
                                        <p:cTn id="13" dur="500"/>
                                        <p:tgtEl>
                                          <p:spTgt spid="47"/>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up)">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barn(inVertical)">
                                      <p:cBhvr>
                                        <p:cTn id="28" dur="500"/>
                                        <p:tgtEl>
                                          <p:spTgt spid="6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up)">
                                      <p:cBhvr>
                                        <p:cTn id="3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70" grpId="0"/>
      <p:bldP spid="7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2F58-D3C2-9340-AB16-DD61F23E1595}"/>
              </a:ext>
            </a:extLst>
          </p:cNvPr>
          <p:cNvSpPr>
            <a:spLocks noGrp="1"/>
          </p:cNvSpPr>
          <p:nvPr>
            <p:ph type="title"/>
          </p:nvPr>
        </p:nvSpPr>
        <p:spPr/>
        <p:txBody>
          <a:bodyPr/>
          <a:lstStyle/>
          <a:p>
            <a:r>
              <a:rPr lang="en-US" dirty="0"/>
              <a:t>License Mobility</a:t>
            </a:r>
          </a:p>
        </p:txBody>
      </p:sp>
      <p:pic>
        <p:nvPicPr>
          <p:cNvPr id="55" name="Picture 54">
            <a:extLst>
              <a:ext uri="{FF2B5EF4-FFF2-40B4-BE49-F238E27FC236}">
                <a16:creationId xmlns:a16="http://schemas.microsoft.com/office/drawing/2014/main" id="{D02D28FD-74D7-5447-9BCF-BC926F2BD677}"/>
              </a:ext>
            </a:extLst>
          </p:cNvPr>
          <p:cNvPicPr>
            <a:picLocks noChangeAspect="1"/>
          </p:cNvPicPr>
          <p:nvPr/>
        </p:nvPicPr>
        <p:blipFill>
          <a:blip r:embed="rId2"/>
          <a:stretch>
            <a:fillRect/>
          </a:stretch>
        </p:blipFill>
        <p:spPr>
          <a:xfrm>
            <a:off x="4522881" y="1650564"/>
            <a:ext cx="7332808" cy="4929618"/>
          </a:xfrm>
          <a:prstGeom prst="rect">
            <a:avLst/>
          </a:prstGeom>
        </p:spPr>
      </p:pic>
      <p:sp>
        <p:nvSpPr>
          <p:cNvPr id="20" name="Rounded Rectangle 19">
            <a:extLst>
              <a:ext uri="{FF2B5EF4-FFF2-40B4-BE49-F238E27FC236}">
                <a16:creationId xmlns:a16="http://schemas.microsoft.com/office/drawing/2014/main" id="{02DC7CD5-3BBE-E14E-84C3-89D0D38F5540}"/>
              </a:ext>
            </a:extLst>
          </p:cNvPr>
          <p:cNvSpPr/>
          <p:nvPr/>
        </p:nvSpPr>
        <p:spPr>
          <a:xfrm>
            <a:off x="1066797" y="2328799"/>
            <a:ext cx="1394847" cy="476573"/>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Cluster A</a:t>
            </a:r>
          </a:p>
        </p:txBody>
      </p:sp>
      <p:sp>
        <p:nvSpPr>
          <p:cNvPr id="85" name="Rounded Rectangle 84">
            <a:extLst>
              <a:ext uri="{FF2B5EF4-FFF2-40B4-BE49-F238E27FC236}">
                <a16:creationId xmlns:a16="http://schemas.microsoft.com/office/drawing/2014/main" id="{B49F7D01-542F-6C49-9189-E334988968A6}"/>
              </a:ext>
            </a:extLst>
          </p:cNvPr>
          <p:cNvSpPr/>
          <p:nvPr/>
        </p:nvSpPr>
        <p:spPr>
          <a:xfrm>
            <a:off x="1066796" y="3877087"/>
            <a:ext cx="1394847" cy="476573"/>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Cluster B</a:t>
            </a:r>
          </a:p>
        </p:txBody>
      </p:sp>
      <p:sp>
        <p:nvSpPr>
          <p:cNvPr id="86" name="Rounded Rectangle 85">
            <a:extLst>
              <a:ext uri="{FF2B5EF4-FFF2-40B4-BE49-F238E27FC236}">
                <a16:creationId xmlns:a16="http://schemas.microsoft.com/office/drawing/2014/main" id="{9D3090BB-6E4E-ED46-BC10-1EF355EF9A1D}"/>
              </a:ext>
            </a:extLst>
          </p:cNvPr>
          <p:cNvSpPr/>
          <p:nvPr/>
        </p:nvSpPr>
        <p:spPr>
          <a:xfrm>
            <a:off x="1066795" y="5425374"/>
            <a:ext cx="1394847" cy="476573"/>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Cluster C</a:t>
            </a:r>
          </a:p>
        </p:txBody>
      </p:sp>
      <p:cxnSp>
        <p:nvCxnSpPr>
          <p:cNvPr id="22" name="Straight Arrow Connector 21">
            <a:extLst>
              <a:ext uri="{FF2B5EF4-FFF2-40B4-BE49-F238E27FC236}">
                <a16:creationId xmlns:a16="http://schemas.microsoft.com/office/drawing/2014/main" id="{4B008AA6-9ACD-CE40-A8D4-2285F6872EB5}"/>
              </a:ext>
            </a:extLst>
          </p:cNvPr>
          <p:cNvCxnSpPr>
            <a:stCxn id="20" idx="3"/>
            <a:endCxn id="55" idx="1"/>
          </p:cNvCxnSpPr>
          <p:nvPr/>
        </p:nvCxnSpPr>
        <p:spPr>
          <a:xfrm>
            <a:off x="2461644" y="2567086"/>
            <a:ext cx="2061237" cy="154828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F312B6D-3548-1B41-9BC5-85E3BC539E3E}"/>
              </a:ext>
            </a:extLst>
          </p:cNvPr>
          <p:cNvCxnSpPr>
            <a:stCxn id="85" idx="3"/>
            <a:endCxn id="55" idx="1"/>
          </p:cNvCxnSpPr>
          <p:nvPr/>
        </p:nvCxnSpPr>
        <p:spPr>
          <a:xfrm flipV="1">
            <a:off x="2461643" y="4115373"/>
            <a:ext cx="2061238"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20DFA1E-02B9-F949-A75F-3E8E0E139BA1}"/>
              </a:ext>
            </a:extLst>
          </p:cNvPr>
          <p:cNvCxnSpPr>
            <a:stCxn id="86" idx="3"/>
            <a:endCxn id="55" idx="1"/>
          </p:cNvCxnSpPr>
          <p:nvPr/>
        </p:nvCxnSpPr>
        <p:spPr>
          <a:xfrm flipV="1">
            <a:off x="2461642" y="4115373"/>
            <a:ext cx="2061239" cy="154828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DE1C1A3-194B-E740-9C23-8C13A30C02F4}"/>
              </a:ext>
            </a:extLst>
          </p:cNvPr>
          <p:cNvSpPr txBox="1"/>
          <p:nvPr/>
        </p:nvSpPr>
        <p:spPr>
          <a:xfrm>
            <a:off x="8943284" y="4370859"/>
            <a:ext cx="1758815" cy="307777"/>
          </a:xfrm>
          <a:prstGeom prst="rect">
            <a:avLst/>
          </a:prstGeom>
          <a:noFill/>
        </p:spPr>
        <p:txBody>
          <a:bodyPr wrap="none" rtlCol="0">
            <a:spAutoFit/>
          </a:bodyPr>
          <a:lstStyle/>
          <a:p>
            <a:r>
              <a:rPr lang="en-US" sz="1400" b="1" dirty="0">
                <a:solidFill>
                  <a:schemeClr val="accent3"/>
                </a:solidFill>
              </a:rPr>
              <a:t>Existing Licenses</a:t>
            </a:r>
          </a:p>
        </p:txBody>
      </p:sp>
      <p:sp>
        <p:nvSpPr>
          <p:cNvPr id="43" name="TextBox 42">
            <a:extLst>
              <a:ext uri="{FF2B5EF4-FFF2-40B4-BE49-F238E27FC236}">
                <a16:creationId xmlns:a16="http://schemas.microsoft.com/office/drawing/2014/main" id="{8D48352D-E1F8-934D-A72A-18316D6CF18A}"/>
              </a:ext>
            </a:extLst>
          </p:cNvPr>
          <p:cNvSpPr txBox="1"/>
          <p:nvPr/>
        </p:nvSpPr>
        <p:spPr>
          <a:xfrm>
            <a:off x="8943284" y="3976522"/>
            <a:ext cx="1810111" cy="307777"/>
          </a:xfrm>
          <a:prstGeom prst="rect">
            <a:avLst/>
          </a:prstGeom>
          <a:noFill/>
        </p:spPr>
        <p:txBody>
          <a:bodyPr wrap="none" rtlCol="0">
            <a:spAutoFit/>
          </a:bodyPr>
          <a:lstStyle/>
          <a:p>
            <a:r>
              <a:rPr lang="en-US" sz="1400" b="1" dirty="0">
                <a:solidFill>
                  <a:schemeClr val="accent2"/>
                </a:solidFill>
              </a:rPr>
              <a:t>New Subscription</a:t>
            </a:r>
          </a:p>
        </p:txBody>
      </p:sp>
      <p:pic>
        <p:nvPicPr>
          <p:cNvPr id="15" name="Picture 14" descr="A close up of a logo&#10;&#10;Description automatically generated">
            <a:extLst>
              <a:ext uri="{FF2B5EF4-FFF2-40B4-BE49-F238E27FC236}">
                <a16:creationId xmlns:a16="http://schemas.microsoft.com/office/drawing/2014/main" id="{EC1EA30E-77FE-084F-8010-45AC6873096D}"/>
              </a:ext>
            </a:extLst>
          </p:cNvPr>
          <p:cNvPicPr>
            <a:picLocks noChangeAspect="1"/>
          </p:cNvPicPr>
          <p:nvPr/>
        </p:nvPicPr>
        <p:blipFill>
          <a:blip r:embed="rId3"/>
          <a:stretch>
            <a:fillRect/>
          </a:stretch>
        </p:blipFill>
        <p:spPr>
          <a:xfrm>
            <a:off x="156293" y="2218528"/>
            <a:ext cx="783322" cy="783322"/>
          </a:xfrm>
          <a:prstGeom prst="rect">
            <a:avLst/>
          </a:prstGeom>
        </p:spPr>
      </p:pic>
      <p:pic>
        <p:nvPicPr>
          <p:cNvPr id="17" name="Picture 16" descr="A close up of a logo&#10;&#10;Description automatically generated">
            <a:extLst>
              <a:ext uri="{FF2B5EF4-FFF2-40B4-BE49-F238E27FC236}">
                <a16:creationId xmlns:a16="http://schemas.microsoft.com/office/drawing/2014/main" id="{80503DCB-D580-B142-980D-45B78E6521C9}"/>
              </a:ext>
            </a:extLst>
          </p:cNvPr>
          <p:cNvPicPr>
            <a:picLocks noChangeAspect="1"/>
          </p:cNvPicPr>
          <p:nvPr/>
        </p:nvPicPr>
        <p:blipFill>
          <a:blip r:embed="rId3"/>
          <a:stretch>
            <a:fillRect/>
          </a:stretch>
        </p:blipFill>
        <p:spPr>
          <a:xfrm>
            <a:off x="102049" y="3775619"/>
            <a:ext cx="783322" cy="783322"/>
          </a:xfrm>
          <a:prstGeom prst="rect">
            <a:avLst/>
          </a:prstGeom>
        </p:spPr>
      </p:pic>
      <p:pic>
        <p:nvPicPr>
          <p:cNvPr id="18" name="Picture 17" descr="A picture containing airplane&#10;&#10;Description automatically generated">
            <a:extLst>
              <a:ext uri="{FF2B5EF4-FFF2-40B4-BE49-F238E27FC236}">
                <a16:creationId xmlns:a16="http://schemas.microsoft.com/office/drawing/2014/main" id="{BD59C691-301E-4B49-AA0A-0D8AB1E09D9F}"/>
              </a:ext>
            </a:extLst>
          </p:cNvPr>
          <p:cNvPicPr>
            <a:picLocks noChangeAspect="1"/>
          </p:cNvPicPr>
          <p:nvPr/>
        </p:nvPicPr>
        <p:blipFill>
          <a:blip r:embed="rId4"/>
          <a:stretch>
            <a:fillRect/>
          </a:stretch>
        </p:blipFill>
        <p:spPr>
          <a:xfrm>
            <a:off x="-237130" y="5193551"/>
            <a:ext cx="1693459" cy="940217"/>
          </a:xfrm>
          <a:prstGeom prst="rect">
            <a:avLst/>
          </a:prstGeom>
        </p:spPr>
      </p:pic>
    </p:spTree>
    <p:extLst>
      <p:ext uri="{BB962C8B-B14F-4D97-AF65-F5344CB8AC3E}">
        <p14:creationId xmlns:p14="http://schemas.microsoft.com/office/powerpoint/2010/main" val="410207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93059A-BC16-4F1B-9012-3F1390A9CB4F}"/>
              </a:ext>
            </a:extLst>
          </p:cNvPr>
          <p:cNvPicPr>
            <a:picLocks noChangeAspect="1"/>
          </p:cNvPicPr>
          <p:nvPr/>
        </p:nvPicPr>
        <p:blipFill>
          <a:blip r:embed="rId3"/>
          <a:stretch>
            <a:fillRect/>
          </a:stretch>
        </p:blipFill>
        <p:spPr>
          <a:xfrm>
            <a:off x="7389529" y="899410"/>
            <a:ext cx="4018754" cy="5958590"/>
          </a:xfrm>
          <a:prstGeom prst="rect">
            <a:avLst/>
          </a:prstGeom>
        </p:spPr>
      </p:pic>
      <p:sp>
        <p:nvSpPr>
          <p:cNvPr id="19" name="Rectangle 18">
            <a:extLst>
              <a:ext uri="{FF2B5EF4-FFF2-40B4-BE49-F238E27FC236}">
                <a16:creationId xmlns:a16="http://schemas.microsoft.com/office/drawing/2014/main" id="{DD03C3EC-A939-48B5-827B-FB5377B79341}"/>
              </a:ext>
            </a:extLst>
          </p:cNvPr>
          <p:cNvSpPr/>
          <p:nvPr/>
        </p:nvSpPr>
        <p:spPr>
          <a:xfrm>
            <a:off x="783717" y="2598003"/>
            <a:ext cx="5951775" cy="830997"/>
          </a:xfrm>
          <a:prstGeom prst="rect">
            <a:avLst/>
          </a:prstGeom>
        </p:spPr>
        <p:txBody>
          <a:bodyPr wrap="square">
            <a:spAutoFit/>
          </a:bodyPr>
          <a:lstStyle/>
          <a:p>
            <a:r>
              <a:rPr lang="en-US" sz="4800" dirty="0">
                <a:solidFill>
                  <a:schemeClr val="bg2"/>
                </a:solidFill>
                <a:latin typeface="+mj-lt"/>
                <a:ea typeface="+mj-ea"/>
                <a:cs typeface="Gotham Medium" pitchFamily="2" charset="0"/>
              </a:rPr>
              <a:t>See to Believe</a:t>
            </a:r>
          </a:p>
        </p:txBody>
      </p:sp>
      <p:sp>
        <p:nvSpPr>
          <p:cNvPr id="20" name="Rectangle 19">
            <a:extLst>
              <a:ext uri="{FF2B5EF4-FFF2-40B4-BE49-F238E27FC236}">
                <a16:creationId xmlns:a16="http://schemas.microsoft.com/office/drawing/2014/main" id="{A49E76CB-9BF7-4D23-92FF-495CC86B86C4}"/>
              </a:ext>
            </a:extLst>
          </p:cNvPr>
          <p:cNvSpPr/>
          <p:nvPr/>
        </p:nvSpPr>
        <p:spPr>
          <a:xfrm>
            <a:off x="699172" y="3355146"/>
            <a:ext cx="4018754" cy="584775"/>
          </a:xfrm>
          <a:prstGeom prst="rect">
            <a:avLst/>
          </a:prstGeom>
        </p:spPr>
        <p:txBody>
          <a:bodyPr wrap="square">
            <a:spAutoFit/>
          </a:bodyPr>
          <a:lstStyle/>
          <a:p>
            <a:pPr algn="ctr"/>
            <a:r>
              <a:rPr lang="en-US" sz="3200" dirty="0">
                <a:solidFill>
                  <a:schemeClr val="tx2"/>
                </a:solidFill>
                <a:ea typeface="+mj-ea"/>
                <a:cs typeface="+mj-cs"/>
                <a:hlinkClick r:id="rId4">
                  <a:extLst>
                    <a:ext uri="{A12FA001-AC4F-418D-AE19-62706E023703}">
                      <ahyp:hlinkClr xmlns:ahyp="http://schemas.microsoft.com/office/drawing/2018/hyperlinkcolor" val="tx"/>
                    </a:ext>
                  </a:extLst>
                </a:hlinkClick>
              </a:rPr>
              <a:t>nutanix.com/test-drive</a:t>
            </a:r>
            <a:endParaRPr lang="en-US" sz="3200" dirty="0">
              <a:solidFill>
                <a:schemeClr val="tx2"/>
              </a:solidFill>
              <a:ea typeface="+mj-ea"/>
              <a:cs typeface="+mj-cs"/>
            </a:endParaRPr>
          </a:p>
        </p:txBody>
      </p:sp>
    </p:spTree>
    <p:extLst>
      <p:ext uri="{BB962C8B-B14F-4D97-AF65-F5344CB8AC3E}">
        <p14:creationId xmlns:p14="http://schemas.microsoft.com/office/powerpoint/2010/main" val="230008771"/>
      </p:ext>
    </p:extLst>
  </p:cSld>
  <p:clrMapOvr>
    <a:masterClrMapping/>
  </p:clrMapOvr>
  <mc:AlternateContent xmlns:mc="http://schemas.openxmlformats.org/markup-compatibility/2006" xmlns:p14="http://schemas.microsoft.com/office/powerpoint/2010/main">
    <mc:Choice Requires="p14">
      <p:transition spd="slow" p14:dur="2000" advTm="91432"/>
    </mc:Choice>
    <mc:Fallback xmlns="">
      <p:transition spd="slow" advTm="9143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20"/>
          <p:cNvSpPr txBox="1">
            <a:spLocks noGrp="1"/>
          </p:cNvSpPr>
          <p:nvPr>
            <p:ph type="ctrTitle"/>
          </p:nvPr>
        </p:nvSpPr>
        <p:spPr>
          <a:xfrm>
            <a:off x="1524000" y="3231922"/>
            <a:ext cx="9144000" cy="692497"/>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chemeClr val="lt1"/>
              </a:buClr>
              <a:buSzPts val="5000"/>
              <a:buFont typeface="Arial"/>
              <a:buNone/>
            </a:pPr>
            <a:r>
              <a:rPr lang="en-US"/>
              <a:t>Thank You</a:t>
            </a:r>
            <a:endParaRPr/>
          </a:p>
        </p:txBody>
      </p:sp>
    </p:spTree>
    <p:extLst>
      <p:ext uri="{BB962C8B-B14F-4D97-AF65-F5344CB8AC3E}">
        <p14:creationId xmlns:p14="http://schemas.microsoft.com/office/powerpoint/2010/main" val="94410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68034-A975-0B44-AD36-76DE4534909F}"/>
              </a:ext>
            </a:extLst>
          </p:cNvPr>
          <p:cNvSpPr>
            <a:spLocks noGrp="1"/>
          </p:cNvSpPr>
          <p:nvPr>
            <p:ph type="title"/>
          </p:nvPr>
        </p:nvSpPr>
        <p:spPr/>
        <p:txBody>
          <a:bodyPr/>
          <a:lstStyle/>
          <a:p>
            <a:r>
              <a:rPr lang="en-US" dirty="0"/>
              <a:t>AWS Instances &amp; Regions</a:t>
            </a:r>
          </a:p>
        </p:txBody>
      </p:sp>
      <p:grpSp>
        <p:nvGrpSpPr>
          <p:cNvPr id="3" name="Group 2">
            <a:extLst>
              <a:ext uri="{FF2B5EF4-FFF2-40B4-BE49-F238E27FC236}">
                <a16:creationId xmlns:a16="http://schemas.microsoft.com/office/drawing/2014/main" id="{902165A2-62C5-0C40-A7DF-2EF7390F6CA0}"/>
              </a:ext>
            </a:extLst>
          </p:cNvPr>
          <p:cNvGrpSpPr/>
          <p:nvPr/>
        </p:nvGrpSpPr>
        <p:grpSpPr>
          <a:xfrm>
            <a:off x="426491" y="1506506"/>
            <a:ext cx="4906888" cy="1042463"/>
            <a:chOff x="573591" y="1834445"/>
            <a:chExt cx="4906888" cy="1042463"/>
          </a:xfrm>
        </p:grpSpPr>
        <p:sp>
          <p:nvSpPr>
            <p:cNvPr id="12" name="Rounded Rectangle 11">
              <a:extLst>
                <a:ext uri="{FF2B5EF4-FFF2-40B4-BE49-F238E27FC236}">
                  <a16:creationId xmlns:a16="http://schemas.microsoft.com/office/drawing/2014/main" id="{DCBE8D64-3786-FE4A-BD51-CB089ACE56E0}"/>
                </a:ext>
              </a:extLst>
            </p:cNvPr>
            <p:cNvSpPr/>
            <p:nvPr/>
          </p:nvSpPr>
          <p:spPr>
            <a:xfrm>
              <a:off x="573591" y="1834445"/>
              <a:ext cx="4906888" cy="1042463"/>
            </a:xfrm>
            <a:prstGeom prst="roundRect">
              <a:avLst>
                <a:gd name="adj" fmla="val 0"/>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5D625AB-E1E4-9042-BFBA-8561B3344B62}"/>
                </a:ext>
              </a:extLst>
            </p:cNvPr>
            <p:cNvSpPr txBox="1"/>
            <p:nvPr/>
          </p:nvSpPr>
          <p:spPr>
            <a:xfrm>
              <a:off x="1005449" y="2355677"/>
              <a:ext cx="386644" cy="369332"/>
            </a:xfrm>
            <a:prstGeom prst="rect">
              <a:avLst/>
            </a:prstGeom>
            <a:noFill/>
          </p:spPr>
          <p:txBody>
            <a:bodyPr wrap="none" rtlCol="0">
              <a:spAutoFit/>
            </a:bodyPr>
            <a:lstStyle/>
            <a:p>
              <a:pPr algn="ctr"/>
              <a:r>
                <a:rPr lang="en-US" dirty="0">
                  <a:latin typeface="Gotham Rounded Book" charset="0"/>
                  <a:ea typeface="Gotham Rounded Book" charset="0"/>
                  <a:cs typeface="Gotham Rounded Book" charset="0"/>
                </a:rPr>
                <a:t>i3</a:t>
              </a:r>
            </a:p>
          </p:txBody>
        </p:sp>
        <p:sp>
          <p:nvSpPr>
            <p:cNvPr id="14" name="TextBox 13">
              <a:extLst>
                <a:ext uri="{FF2B5EF4-FFF2-40B4-BE49-F238E27FC236}">
                  <a16:creationId xmlns:a16="http://schemas.microsoft.com/office/drawing/2014/main" id="{B531F59D-A29F-094E-9327-788BE4A73312}"/>
                </a:ext>
              </a:extLst>
            </p:cNvPr>
            <p:cNvSpPr txBox="1"/>
            <p:nvPr/>
          </p:nvSpPr>
          <p:spPr>
            <a:xfrm>
              <a:off x="1787249" y="1952641"/>
              <a:ext cx="2057307" cy="830997"/>
            </a:xfrm>
            <a:prstGeom prst="rect">
              <a:avLst/>
            </a:prstGeom>
            <a:noFill/>
          </p:spPr>
          <p:txBody>
            <a:bodyPr wrap="square" rtlCol="0">
              <a:spAutoFit/>
            </a:bodyPr>
            <a:lstStyle/>
            <a:p>
              <a:pPr algn="ctr"/>
              <a:r>
                <a:rPr lang="en-US" sz="1200" dirty="0">
                  <a:solidFill>
                    <a:schemeClr val="tx1">
                      <a:lumMod val="75000"/>
                      <a:lumOff val="25000"/>
                    </a:schemeClr>
                  </a:solidFill>
                  <a:latin typeface="Gotham Rounded Book" pitchFamily="2" charset="0"/>
                </a:rPr>
                <a:t>36 cores</a:t>
              </a:r>
            </a:p>
            <a:p>
              <a:pPr algn="ctr"/>
              <a:r>
                <a:rPr lang="en-US" sz="1200" dirty="0">
                  <a:solidFill>
                    <a:schemeClr val="tx1">
                      <a:lumMod val="75000"/>
                      <a:lumOff val="25000"/>
                    </a:schemeClr>
                  </a:solidFill>
                  <a:latin typeface="Gotham Rounded Book" pitchFamily="2" charset="0"/>
                </a:rPr>
                <a:t>72 vCPUs</a:t>
              </a:r>
            </a:p>
            <a:p>
              <a:pPr algn="ctr"/>
              <a:r>
                <a:rPr lang="en-US" sz="1200" dirty="0">
                  <a:solidFill>
                    <a:schemeClr val="tx1">
                      <a:lumMod val="75000"/>
                      <a:lumOff val="25000"/>
                    </a:schemeClr>
                  </a:solidFill>
                  <a:latin typeface="Gotham Rounded Book" pitchFamily="2" charset="0"/>
                </a:rPr>
                <a:t>512 GB Memory</a:t>
              </a:r>
            </a:p>
            <a:p>
              <a:pPr algn="ctr"/>
              <a:r>
                <a:rPr lang="en-US" sz="1200" dirty="0">
                  <a:solidFill>
                    <a:schemeClr val="tx1">
                      <a:lumMod val="75000"/>
                      <a:lumOff val="25000"/>
                    </a:schemeClr>
                  </a:solidFill>
                  <a:latin typeface="Gotham Rounded Book" pitchFamily="2" charset="0"/>
                </a:rPr>
                <a:t>15.2 TB NVMe SSD</a:t>
              </a:r>
            </a:p>
          </p:txBody>
        </p:sp>
        <p:sp>
          <p:nvSpPr>
            <p:cNvPr id="16" name="TextBox 15">
              <a:extLst>
                <a:ext uri="{FF2B5EF4-FFF2-40B4-BE49-F238E27FC236}">
                  <a16:creationId xmlns:a16="http://schemas.microsoft.com/office/drawing/2014/main" id="{FC82D801-12D0-1940-978A-DBF34264E4A3}"/>
                </a:ext>
              </a:extLst>
            </p:cNvPr>
            <p:cNvSpPr txBox="1"/>
            <p:nvPr/>
          </p:nvSpPr>
          <p:spPr>
            <a:xfrm>
              <a:off x="573591" y="1938224"/>
              <a:ext cx="1325070" cy="461665"/>
            </a:xfrm>
            <a:prstGeom prst="rect">
              <a:avLst/>
            </a:prstGeom>
            <a:noFill/>
          </p:spPr>
          <p:txBody>
            <a:bodyPr wrap="square" rtlCol="0">
              <a:spAutoFit/>
            </a:bodyPr>
            <a:lstStyle/>
            <a:p>
              <a:pPr algn="ctr"/>
              <a:r>
                <a:rPr lang="en-US" sz="1200">
                  <a:solidFill>
                    <a:schemeClr val="tx1">
                      <a:lumMod val="75000"/>
                      <a:lumOff val="25000"/>
                    </a:schemeClr>
                  </a:solidFill>
                  <a:latin typeface="Gotham Rounded Book" pitchFamily="2" charset="0"/>
                </a:rPr>
                <a:t>Storage Optimized</a:t>
              </a:r>
            </a:p>
          </p:txBody>
        </p:sp>
      </p:grpSp>
      <p:grpSp>
        <p:nvGrpSpPr>
          <p:cNvPr id="23" name="Group 22">
            <a:extLst>
              <a:ext uri="{FF2B5EF4-FFF2-40B4-BE49-F238E27FC236}">
                <a16:creationId xmlns:a16="http://schemas.microsoft.com/office/drawing/2014/main" id="{344ADEA4-7CC2-E84C-BF50-AE90FC5D9F94}"/>
              </a:ext>
            </a:extLst>
          </p:cNvPr>
          <p:cNvGrpSpPr/>
          <p:nvPr/>
        </p:nvGrpSpPr>
        <p:grpSpPr>
          <a:xfrm>
            <a:off x="426491" y="3915286"/>
            <a:ext cx="5078828" cy="1140149"/>
            <a:chOff x="573591" y="1834445"/>
            <a:chExt cx="5078828" cy="1140149"/>
          </a:xfrm>
        </p:grpSpPr>
        <p:sp>
          <p:nvSpPr>
            <p:cNvPr id="24" name="Rounded Rectangle 23">
              <a:extLst>
                <a:ext uri="{FF2B5EF4-FFF2-40B4-BE49-F238E27FC236}">
                  <a16:creationId xmlns:a16="http://schemas.microsoft.com/office/drawing/2014/main" id="{998A553B-A816-B549-B160-4EAD7A5EC32D}"/>
                </a:ext>
              </a:extLst>
            </p:cNvPr>
            <p:cNvSpPr/>
            <p:nvPr/>
          </p:nvSpPr>
          <p:spPr>
            <a:xfrm>
              <a:off x="573591" y="1834445"/>
              <a:ext cx="4906888" cy="1042463"/>
            </a:xfrm>
            <a:prstGeom prst="roundRect">
              <a:avLst>
                <a:gd name="adj" fmla="val 0"/>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274C88D-F4E6-3247-BA6C-B9E99A13427C}"/>
                </a:ext>
              </a:extLst>
            </p:cNvPr>
            <p:cNvSpPr txBox="1"/>
            <p:nvPr/>
          </p:nvSpPr>
          <p:spPr>
            <a:xfrm>
              <a:off x="865988" y="2355677"/>
              <a:ext cx="665568" cy="369332"/>
            </a:xfrm>
            <a:prstGeom prst="rect">
              <a:avLst/>
            </a:prstGeom>
            <a:noFill/>
          </p:spPr>
          <p:txBody>
            <a:bodyPr wrap="none" rtlCol="0">
              <a:spAutoFit/>
            </a:bodyPr>
            <a:lstStyle/>
            <a:p>
              <a:pPr algn="ctr"/>
              <a:r>
                <a:rPr lang="en-US" dirty="0">
                  <a:latin typeface="Gotham Rounded Book" charset="0"/>
                  <a:ea typeface="Gotham Rounded Book" charset="0"/>
                  <a:cs typeface="Gotham Rounded Book" charset="0"/>
                </a:rPr>
                <a:t>i3en</a:t>
              </a:r>
            </a:p>
          </p:txBody>
        </p:sp>
        <p:sp>
          <p:nvSpPr>
            <p:cNvPr id="26" name="TextBox 25">
              <a:extLst>
                <a:ext uri="{FF2B5EF4-FFF2-40B4-BE49-F238E27FC236}">
                  <a16:creationId xmlns:a16="http://schemas.microsoft.com/office/drawing/2014/main" id="{596F51C2-E574-3743-A97E-1C8E4773105A}"/>
                </a:ext>
              </a:extLst>
            </p:cNvPr>
            <p:cNvSpPr txBox="1"/>
            <p:nvPr/>
          </p:nvSpPr>
          <p:spPr>
            <a:xfrm>
              <a:off x="1787249" y="1952641"/>
              <a:ext cx="2057307" cy="830997"/>
            </a:xfrm>
            <a:prstGeom prst="rect">
              <a:avLst/>
            </a:prstGeom>
            <a:noFill/>
          </p:spPr>
          <p:txBody>
            <a:bodyPr wrap="square" rtlCol="0">
              <a:spAutoFit/>
            </a:bodyPr>
            <a:lstStyle/>
            <a:p>
              <a:pPr algn="ctr"/>
              <a:r>
                <a:rPr lang="en-US" sz="1200" dirty="0">
                  <a:solidFill>
                    <a:schemeClr val="tx1">
                      <a:lumMod val="75000"/>
                      <a:lumOff val="25000"/>
                    </a:schemeClr>
                  </a:solidFill>
                  <a:latin typeface="Gotham Rounded Book" pitchFamily="2" charset="0"/>
                </a:rPr>
                <a:t>48 cores</a:t>
              </a:r>
            </a:p>
            <a:p>
              <a:pPr algn="ctr"/>
              <a:r>
                <a:rPr lang="en-US" sz="1200" dirty="0">
                  <a:solidFill>
                    <a:schemeClr val="tx1">
                      <a:lumMod val="75000"/>
                      <a:lumOff val="25000"/>
                    </a:schemeClr>
                  </a:solidFill>
                  <a:latin typeface="Gotham Rounded Book" pitchFamily="2" charset="0"/>
                </a:rPr>
                <a:t>96 vCPUs</a:t>
              </a:r>
            </a:p>
            <a:p>
              <a:pPr algn="ctr"/>
              <a:r>
                <a:rPr lang="en-US" sz="1200" dirty="0">
                  <a:solidFill>
                    <a:schemeClr val="tx1">
                      <a:lumMod val="75000"/>
                      <a:lumOff val="25000"/>
                    </a:schemeClr>
                  </a:solidFill>
                  <a:latin typeface="Gotham Rounded Book" pitchFamily="2" charset="0"/>
                </a:rPr>
                <a:t>768 GB Memory</a:t>
              </a:r>
            </a:p>
            <a:p>
              <a:pPr algn="ctr"/>
              <a:r>
                <a:rPr lang="en-US" sz="1200" dirty="0">
                  <a:solidFill>
                    <a:schemeClr val="tx1">
                      <a:lumMod val="75000"/>
                      <a:lumOff val="25000"/>
                    </a:schemeClr>
                  </a:solidFill>
                  <a:latin typeface="Gotham Rounded Book" pitchFamily="2" charset="0"/>
                </a:rPr>
                <a:t>60 TB NVMe SSD</a:t>
              </a:r>
            </a:p>
          </p:txBody>
        </p:sp>
        <p:sp>
          <p:nvSpPr>
            <p:cNvPr id="27" name="TextBox 26">
              <a:extLst>
                <a:ext uri="{FF2B5EF4-FFF2-40B4-BE49-F238E27FC236}">
                  <a16:creationId xmlns:a16="http://schemas.microsoft.com/office/drawing/2014/main" id="{0E7CF207-8651-7144-8A33-D26502FCAB90}"/>
                </a:ext>
              </a:extLst>
            </p:cNvPr>
            <p:cNvSpPr txBox="1"/>
            <p:nvPr/>
          </p:nvSpPr>
          <p:spPr>
            <a:xfrm>
              <a:off x="3728959" y="1874293"/>
              <a:ext cx="1923460" cy="1100301"/>
            </a:xfrm>
            <a:prstGeom prst="rect">
              <a:avLst/>
            </a:prstGeom>
            <a:noFill/>
          </p:spPr>
          <p:txBody>
            <a:bodyPr wrap="square" rtlCol="0">
              <a:spAutoFit/>
            </a:bodyPr>
            <a:lstStyle/>
            <a:p>
              <a:pPr lvl="0" algn="ctr"/>
              <a:endParaRPr lang="en-US" sz="500" dirty="0">
                <a:solidFill>
                  <a:srgbClr val="1E1E1E">
                    <a:lumMod val="75000"/>
                    <a:lumOff val="25000"/>
                  </a:srgbClr>
                </a:solidFill>
                <a:latin typeface="Gotham Rounded Book" pitchFamily="2" charset="0"/>
              </a:endParaRPr>
            </a:p>
            <a:p>
              <a:pPr algn="ctr"/>
              <a:r>
                <a:rPr lang="en-US" sz="1400" dirty="0">
                  <a:solidFill>
                    <a:srgbClr val="1E1E1E">
                      <a:lumMod val="75000"/>
                      <a:lumOff val="25000"/>
                    </a:srgbClr>
                  </a:solidFill>
                  <a:latin typeface="Gotham Rounded Book" pitchFamily="2" charset="0"/>
                </a:rPr>
                <a:t>Starting at</a:t>
              </a:r>
            </a:p>
            <a:p>
              <a:pPr algn="ctr"/>
              <a:endParaRPr lang="en-US" sz="1100" b="1" dirty="0">
                <a:solidFill>
                  <a:srgbClr val="1E1E1E">
                    <a:lumMod val="75000"/>
                    <a:lumOff val="25000"/>
                  </a:srgbClr>
                </a:solidFill>
                <a:latin typeface="Gotham Rounded Book" pitchFamily="2" charset="0"/>
              </a:endParaRPr>
            </a:p>
            <a:p>
              <a:pPr lvl="0" algn="ctr"/>
              <a:r>
                <a:rPr lang="en-US" sz="1400" b="1" dirty="0">
                  <a:solidFill>
                    <a:srgbClr val="1E1E1E">
                      <a:lumMod val="75000"/>
                      <a:lumOff val="25000"/>
                    </a:srgbClr>
                  </a:solidFill>
                  <a:latin typeface="Gotham Rounded Book" pitchFamily="2" charset="0"/>
                </a:rPr>
                <a:t>$4.11/hr </a:t>
              </a:r>
            </a:p>
            <a:p>
              <a:pPr lvl="0" algn="ctr"/>
              <a:r>
                <a:rPr lang="en-US" sz="1050" b="1" dirty="0">
                  <a:solidFill>
                    <a:srgbClr val="1E1E1E">
                      <a:lumMod val="75000"/>
                      <a:lumOff val="25000"/>
                    </a:srgbClr>
                  </a:solidFill>
                  <a:latin typeface="Gotham Rounded Book" pitchFamily="2" charset="0"/>
                </a:rPr>
                <a:t>(</a:t>
              </a:r>
              <a:r>
                <a:rPr lang="en-US" sz="1050" dirty="0">
                  <a:solidFill>
                    <a:srgbClr val="1E1E1E">
                      <a:lumMod val="75000"/>
                      <a:lumOff val="25000"/>
                    </a:srgbClr>
                  </a:solidFill>
                  <a:latin typeface="Gotham Rounded Book" pitchFamily="2" charset="0"/>
                </a:rPr>
                <a:t>3Y commit price) </a:t>
              </a:r>
            </a:p>
            <a:p>
              <a:pPr lvl="0" algn="ctr"/>
              <a:endParaRPr lang="en-US" sz="1050" b="1" dirty="0">
                <a:solidFill>
                  <a:srgbClr val="1E1E1E">
                    <a:lumMod val="75000"/>
                    <a:lumOff val="25000"/>
                  </a:srgbClr>
                </a:solidFill>
                <a:latin typeface="Gotham Rounded Book" pitchFamily="2" charset="0"/>
              </a:endParaRPr>
            </a:p>
          </p:txBody>
        </p:sp>
        <p:sp>
          <p:nvSpPr>
            <p:cNvPr id="28" name="TextBox 27">
              <a:extLst>
                <a:ext uri="{FF2B5EF4-FFF2-40B4-BE49-F238E27FC236}">
                  <a16:creationId xmlns:a16="http://schemas.microsoft.com/office/drawing/2014/main" id="{3D5B1A01-C093-CA44-992E-783F4FE3BCE4}"/>
                </a:ext>
              </a:extLst>
            </p:cNvPr>
            <p:cNvSpPr txBox="1"/>
            <p:nvPr/>
          </p:nvSpPr>
          <p:spPr>
            <a:xfrm>
              <a:off x="573591" y="1938224"/>
              <a:ext cx="1325070" cy="461665"/>
            </a:xfrm>
            <a:prstGeom prst="rect">
              <a:avLst/>
            </a:prstGeom>
            <a:noFill/>
          </p:spPr>
          <p:txBody>
            <a:bodyPr wrap="square" rtlCol="0">
              <a:spAutoFit/>
            </a:bodyPr>
            <a:lstStyle/>
            <a:p>
              <a:pPr algn="ctr"/>
              <a:r>
                <a:rPr lang="en-US" sz="1200" dirty="0">
                  <a:solidFill>
                    <a:schemeClr val="tx1">
                      <a:lumMod val="75000"/>
                      <a:lumOff val="25000"/>
                    </a:schemeClr>
                  </a:solidFill>
                  <a:latin typeface="Gotham Rounded Book" pitchFamily="2" charset="0"/>
                </a:rPr>
                <a:t>Storage</a:t>
              </a:r>
            </a:p>
            <a:p>
              <a:pPr algn="ctr"/>
              <a:r>
                <a:rPr lang="en-US" sz="1200" dirty="0">
                  <a:solidFill>
                    <a:schemeClr val="tx1">
                      <a:lumMod val="75000"/>
                      <a:lumOff val="25000"/>
                    </a:schemeClr>
                  </a:solidFill>
                  <a:latin typeface="Gotham Rounded Book" pitchFamily="2" charset="0"/>
                </a:rPr>
                <a:t>Optimized</a:t>
              </a:r>
            </a:p>
          </p:txBody>
        </p:sp>
      </p:grpSp>
      <p:sp>
        <p:nvSpPr>
          <p:cNvPr id="30" name="TextBox 29">
            <a:extLst>
              <a:ext uri="{FF2B5EF4-FFF2-40B4-BE49-F238E27FC236}">
                <a16:creationId xmlns:a16="http://schemas.microsoft.com/office/drawing/2014/main" id="{7965D143-15B8-7943-9821-E752302C978D}"/>
              </a:ext>
            </a:extLst>
          </p:cNvPr>
          <p:cNvSpPr txBox="1"/>
          <p:nvPr/>
        </p:nvSpPr>
        <p:spPr>
          <a:xfrm>
            <a:off x="200623" y="6486321"/>
            <a:ext cx="7784123" cy="261610"/>
          </a:xfrm>
          <a:prstGeom prst="rect">
            <a:avLst/>
          </a:prstGeom>
          <a:noFill/>
        </p:spPr>
        <p:txBody>
          <a:bodyPr wrap="square" rtlCol="0">
            <a:spAutoFit/>
          </a:bodyPr>
          <a:lstStyle/>
          <a:p>
            <a:r>
              <a:rPr lang="en-US" sz="1100" i="1" dirty="0"/>
              <a:t>EC2 instance costs varies per region and cost above is for AWS US West (Oregon) region. </a:t>
            </a:r>
          </a:p>
        </p:txBody>
      </p:sp>
      <p:grpSp>
        <p:nvGrpSpPr>
          <p:cNvPr id="29" name="Group 28">
            <a:extLst>
              <a:ext uri="{FF2B5EF4-FFF2-40B4-BE49-F238E27FC236}">
                <a16:creationId xmlns:a16="http://schemas.microsoft.com/office/drawing/2014/main" id="{B8F09428-BCB7-8C42-A55B-6CD369D251BF}"/>
              </a:ext>
            </a:extLst>
          </p:cNvPr>
          <p:cNvGrpSpPr/>
          <p:nvPr/>
        </p:nvGrpSpPr>
        <p:grpSpPr>
          <a:xfrm>
            <a:off x="409839" y="5119675"/>
            <a:ext cx="4985746" cy="1132456"/>
            <a:chOff x="556939" y="1834445"/>
            <a:chExt cx="4985746" cy="1132456"/>
          </a:xfrm>
        </p:grpSpPr>
        <p:sp>
          <p:nvSpPr>
            <p:cNvPr id="31" name="Rounded Rectangle 30">
              <a:extLst>
                <a:ext uri="{FF2B5EF4-FFF2-40B4-BE49-F238E27FC236}">
                  <a16:creationId xmlns:a16="http://schemas.microsoft.com/office/drawing/2014/main" id="{16040862-FC24-CA40-9955-A9F2EB13209E}"/>
                </a:ext>
              </a:extLst>
            </p:cNvPr>
            <p:cNvSpPr/>
            <p:nvPr/>
          </p:nvSpPr>
          <p:spPr>
            <a:xfrm>
              <a:off x="573591" y="1834445"/>
              <a:ext cx="4906888" cy="1042463"/>
            </a:xfrm>
            <a:prstGeom prst="roundRect">
              <a:avLst>
                <a:gd name="adj" fmla="val 0"/>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12887B7-28D4-F042-8F6A-9736860D27E2}"/>
                </a:ext>
              </a:extLst>
            </p:cNvPr>
            <p:cNvSpPr txBox="1"/>
            <p:nvPr/>
          </p:nvSpPr>
          <p:spPr>
            <a:xfrm>
              <a:off x="907045" y="2427851"/>
              <a:ext cx="550152" cy="369332"/>
            </a:xfrm>
            <a:prstGeom prst="rect">
              <a:avLst/>
            </a:prstGeom>
            <a:noFill/>
          </p:spPr>
          <p:txBody>
            <a:bodyPr wrap="none" rtlCol="0">
              <a:spAutoFit/>
            </a:bodyPr>
            <a:lstStyle/>
            <a:p>
              <a:pPr algn="ctr"/>
              <a:r>
                <a:rPr lang="en-US" dirty="0">
                  <a:latin typeface="Gotham Rounded Book" charset="0"/>
                  <a:ea typeface="Gotham Rounded Book" charset="0"/>
                  <a:cs typeface="Gotham Rounded Book" charset="0"/>
                </a:rPr>
                <a:t>z1d</a:t>
              </a:r>
            </a:p>
          </p:txBody>
        </p:sp>
        <p:sp>
          <p:nvSpPr>
            <p:cNvPr id="33" name="TextBox 32">
              <a:extLst>
                <a:ext uri="{FF2B5EF4-FFF2-40B4-BE49-F238E27FC236}">
                  <a16:creationId xmlns:a16="http://schemas.microsoft.com/office/drawing/2014/main" id="{ECC0DE32-D580-C740-A254-C54849768C02}"/>
                </a:ext>
              </a:extLst>
            </p:cNvPr>
            <p:cNvSpPr txBox="1"/>
            <p:nvPr/>
          </p:nvSpPr>
          <p:spPr>
            <a:xfrm>
              <a:off x="1787249" y="1952641"/>
              <a:ext cx="2057307" cy="830997"/>
            </a:xfrm>
            <a:prstGeom prst="rect">
              <a:avLst/>
            </a:prstGeom>
            <a:noFill/>
          </p:spPr>
          <p:txBody>
            <a:bodyPr wrap="square" rtlCol="0">
              <a:spAutoFit/>
            </a:bodyPr>
            <a:lstStyle/>
            <a:p>
              <a:pPr algn="ctr"/>
              <a:r>
                <a:rPr lang="en-US" sz="1200" dirty="0">
                  <a:solidFill>
                    <a:schemeClr val="tx1">
                      <a:lumMod val="75000"/>
                      <a:lumOff val="25000"/>
                    </a:schemeClr>
                  </a:solidFill>
                  <a:latin typeface="Gotham Rounded Book" pitchFamily="2" charset="0"/>
                </a:rPr>
                <a:t>24 cores</a:t>
              </a:r>
            </a:p>
            <a:p>
              <a:pPr algn="ctr"/>
              <a:r>
                <a:rPr lang="en-US" sz="1200" dirty="0">
                  <a:solidFill>
                    <a:schemeClr val="tx1">
                      <a:lumMod val="75000"/>
                      <a:lumOff val="25000"/>
                    </a:schemeClr>
                  </a:solidFill>
                  <a:latin typeface="Gotham Rounded Book" pitchFamily="2" charset="0"/>
                </a:rPr>
                <a:t>48 vCPUs</a:t>
              </a:r>
            </a:p>
            <a:p>
              <a:pPr algn="ctr"/>
              <a:r>
                <a:rPr lang="en-US" sz="1200" dirty="0">
                  <a:solidFill>
                    <a:schemeClr val="tx1">
                      <a:lumMod val="75000"/>
                      <a:lumOff val="25000"/>
                    </a:schemeClr>
                  </a:solidFill>
                  <a:latin typeface="Gotham Rounded Book" pitchFamily="2" charset="0"/>
                </a:rPr>
                <a:t>384 GB Memory</a:t>
              </a:r>
            </a:p>
            <a:p>
              <a:pPr algn="ctr"/>
              <a:r>
                <a:rPr lang="en-US" sz="1200" dirty="0">
                  <a:solidFill>
                    <a:schemeClr val="tx1">
                      <a:lumMod val="75000"/>
                      <a:lumOff val="25000"/>
                    </a:schemeClr>
                  </a:solidFill>
                  <a:latin typeface="Gotham Rounded Book" pitchFamily="2" charset="0"/>
                </a:rPr>
                <a:t>1.8 TB NVMe SSD</a:t>
              </a:r>
            </a:p>
          </p:txBody>
        </p:sp>
        <p:sp>
          <p:nvSpPr>
            <p:cNvPr id="34" name="TextBox 33">
              <a:extLst>
                <a:ext uri="{FF2B5EF4-FFF2-40B4-BE49-F238E27FC236}">
                  <a16:creationId xmlns:a16="http://schemas.microsoft.com/office/drawing/2014/main" id="{3A788DA5-8AFA-3144-9044-5EFF135DAAF7}"/>
                </a:ext>
              </a:extLst>
            </p:cNvPr>
            <p:cNvSpPr txBox="1"/>
            <p:nvPr/>
          </p:nvSpPr>
          <p:spPr>
            <a:xfrm>
              <a:off x="3721202" y="1874294"/>
              <a:ext cx="1821483" cy="1092607"/>
            </a:xfrm>
            <a:prstGeom prst="rect">
              <a:avLst/>
            </a:prstGeom>
            <a:noFill/>
          </p:spPr>
          <p:txBody>
            <a:bodyPr wrap="square" rtlCol="0">
              <a:spAutoFit/>
            </a:bodyPr>
            <a:lstStyle/>
            <a:p>
              <a:pPr algn="ctr"/>
              <a:endParaRPr lang="en-US" sz="500" dirty="0">
                <a:solidFill>
                  <a:schemeClr val="tx1">
                    <a:lumMod val="75000"/>
                    <a:lumOff val="25000"/>
                  </a:schemeClr>
                </a:solidFill>
                <a:latin typeface="Gotham Rounded Book" pitchFamily="2" charset="0"/>
              </a:endParaRPr>
            </a:p>
            <a:p>
              <a:pPr algn="ctr"/>
              <a:r>
                <a:rPr lang="en-US" sz="1400" dirty="0">
                  <a:solidFill>
                    <a:srgbClr val="1E1E1E">
                      <a:lumMod val="75000"/>
                      <a:lumOff val="25000"/>
                    </a:srgbClr>
                  </a:solidFill>
                  <a:latin typeface="Gotham Rounded Book" pitchFamily="2" charset="0"/>
                </a:rPr>
                <a:t>Starting at</a:t>
              </a:r>
            </a:p>
            <a:p>
              <a:pPr algn="ctr"/>
              <a:endParaRPr lang="en-US" sz="1100" b="1" dirty="0">
                <a:solidFill>
                  <a:schemeClr val="tx1">
                    <a:lumMod val="75000"/>
                    <a:lumOff val="25000"/>
                  </a:schemeClr>
                </a:solidFill>
                <a:latin typeface="Gotham Rounded Book" pitchFamily="2" charset="0"/>
              </a:endParaRPr>
            </a:p>
            <a:p>
              <a:pPr algn="ctr"/>
              <a:r>
                <a:rPr lang="en-US" sz="1400" b="1" dirty="0">
                  <a:solidFill>
                    <a:schemeClr val="tx1">
                      <a:lumMod val="75000"/>
                      <a:lumOff val="25000"/>
                    </a:schemeClr>
                  </a:solidFill>
                  <a:latin typeface="Gotham Rounded Book" pitchFamily="2" charset="0"/>
                </a:rPr>
                <a:t>$1.6/hr </a:t>
              </a:r>
            </a:p>
            <a:p>
              <a:pPr algn="ctr"/>
              <a:r>
                <a:rPr lang="en-US" sz="1050" b="1" dirty="0">
                  <a:solidFill>
                    <a:schemeClr val="tx1">
                      <a:lumMod val="75000"/>
                      <a:lumOff val="25000"/>
                    </a:schemeClr>
                  </a:solidFill>
                  <a:latin typeface="Gotham Rounded Book" pitchFamily="2" charset="0"/>
                </a:rPr>
                <a:t>(</a:t>
              </a:r>
              <a:r>
                <a:rPr lang="en-US" sz="1050" dirty="0">
                  <a:solidFill>
                    <a:srgbClr val="1E1E1E">
                      <a:lumMod val="75000"/>
                      <a:lumOff val="25000"/>
                    </a:srgbClr>
                  </a:solidFill>
                  <a:latin typeface="Gotham Rounded Book" pitchFamily="2" charset="0"/>
                </a:rPr>
                <a:t>3Y commit price) </a:t>
              </a:r>
              <a:endParaRPr lang="en-US" sz="1050" b="1" dirty="0">
                <a:solidFill>
                  <a:schemeClr val="tx1">
                    <a:lumMod val="75000"/>
                    <a:lumOff val="25000"/>
                  </a:schemeClr>
                </a:solidFill>
                <a:latin typeface="Gotham Rounded Book" pitchFamily="2" charset="0"/>
              </a:endParaRPr>
            </a:p>
            <a:p>
              <a:pPr algn="ctr"/>
              <a:endParaRPr lang="en-US" sz="1050" dirty="0">
                <a:solidFill>
                  <a:schemeClr val="tx1">
                    <a:lumMod val="75000"/>
                    <a:lumOff val="25000"/>
                  </a:schemeClr>
                </a:solidFill>
                <a:latin typeface="Gotham Rounded Book" pitchFamily="2" charset="0"/>
              </a:endParaRPr>
            </a:p>
          </p:txBody>
        </p:sp>
        <p:sp>
          <p:nvSpPr>
            <p:cNvPr id="35" name="TextBox 34">
              <a:extLst>
                <a:ext uri="{FF2B5EF4-FFF2-40B4-BE49-F238E27FC236}">
                  <a16:creationId xmlns:a16="http://schemas.microsoft.com/office/drawing/2014/main" id="{5530340E-810F-F748-B4BF-BCB8546F53C9}"/>
                </a:ext>
              </a:extLst>
            </p:cNvPr>
            <p:cNvSpPr txBox="1"/>
            <p:nvPr/>
          </p:nvSpPr>
          <p:spPr>
            <a:xfrm>
              <a:off x="556939" y="2010398"/>
              <a:ext cx="1325070" cy="461665"/>
            </a:xfrm>
            <a:prstGeom prst="rect">
              <a:avLst/>
            </a:prstGeom>
            <a:noFill/>
          </p:spPr>
          <p:txBody>
            <a:bodyPr wrap="square" rtlCol="0">
              <a:spAutoFit/>
            </a:bodyPr>
            <a:lstStyle/>
            <a:p>
              <a:pPr algn="ctr"/>
              <a:r>
                <a:rPr lang="en-US" sz="1200" dirty="0">
                  <a:solidFill>
                    <a:schemeClr val="tx1">
                      <a:lumMod val="75000"/>
                      <a:lumOff val="25000"/>
                    </a:schemeClr>
                  </a:solidFill>
                  <a:latin typeface="Gotham Rounded Book" pitchFamily="2" charset="0"/>
                </a:rPr>
                <a:t>Memory</a:t>
              </a:r>
            </a:p>
            <a:p>
              <a:pPr algn="ctr"/>
              <a:r>
                <a:rPr lang="en-US" sz="1200" dirty="0">
                  <a:solidFill>
                    <a:schemeClr val="tx1">
                      <a:lumMod val="75000"/>
                      <a:lumOff val="25000"/>
                    </a:schemeClr>
                  </a:solidFill>
                  <a:latin typeface="Gotham Rounded Book" pitchFamily="2" charset="0"/>
                </a:rPr>
                <a:t>Optimized</a:t>
              </a:r>
            </a:p>
          </p:txBody>
        </p:sp>
      </p:grpSp>
      <p:grpSp>
        <p:nvGrpSpPr>
          <p:cNvPr id="6" name="Group 5">
            <a:extLst>
              <a:ext uri="{FF2B5EF4-FFF2-40B4-BE49-F238E27FC236}">
                <a16:creationId xmlns:a16="http://schemas.microsoft.com/office/drawing/2014/main" id="{E8CC061F-B5A0-2D40-9FFB-497438C44D45}"/>
              </a:ext>
            </a:extLst>
          </p:cNvPr>
          <p:cNvGrpSpPr/>
          <p:nvPr/>
        </p:nvGrpSpPr>
        <p:grpSpPr>
          <a:xfrm>
            <a:off x="426491" y="2710895"/>
            <a:ext cx="5145751" cy="1042464"/>
            <a:chOff x="426491" y="2710895"/>
            <a:chExt cx="5145751" cy="1042464"/>
          </a:xfrm>
        </p:grpSpPr>
        <p:grpSp>
          <p:nvGrpSpPr>
            <p:cNvPr id="17" name="Group 16">
              <a:extLst>
                <a:ext uri="{FF2B5EF4-FFF2-40B4-BE49-F238E27FC236}">
                  <a16:creationId xmlns:a16="http://schemas.microsoft.com/office/drawing/2014/main" id="{1CFA35B4-7E7F-254F-937F-1E20C3753D3C}"/>
                </a:ext>
              </a:extLst>
            </p:cNvPr>
            <p:cNvGrpSpPr/>
            <p:nvPr/>
          </p:nvGrpSpPr>
          <p:grpSpPr>
            <a:xfrm>
              <a:off x="426491" y="2710896"/>
              <a:ext cx="4906888" cy="1042463"/>
              <a:chOff x="573591" y="1834445"/>
              <a:chExt cx="4906888" cy="1042463"/>
            </a:xfrm>
          </p:grpSpPr>
          <p:sp>
            <p:nvSpPr>
              <p:cNvPr id="18" name="Rounded Rectangle 17">
                <a:extLst>
                  <a:ext uri="{FF2B5EF4-FFF2-40B4-BE49-F238E27FC236}">
                    <a16:creationId xmlns:a16="http://schemas.microsoft.com/office/drawing/2014/main" id="{416352E9-B549-714A-8BB2-4595BD48DC2D}"/>
                  </a:ext>
                </a:extLst>
              </p:cNvPr>
              <p:cNvSpPr/>
              <p:nvPr/>
            </p:nvSpPr>
            <p:spPr>
              <a:xfrm>
                <a:off x="573591" y="1834445"/>
                <a:ext cx="4906888" cy="1042463"/>
              </a:xfrm>
              <a:prstGeom prst="roundRect">
                <a:avLst>
                  <a:gd name="adj" fmla="val 0"/>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375C836-1996-564A-A86B-120EE5ABE45E}"/>
                  </a:ext>
                </a:extLst>
              </p:cNvPr>
              <p:cNvSpPr txBox="1"/>
              <p:nvPr/>
            </p:nvSpPr>
            <p:spPr>
              <a:xfrm>
                <a:off x="849156" y="2355677"/>
                <a:ext cx="699230" cy="369332"/>
              </a:xfrm>
              <a:prstGeom prst="rect">
                <a:avLst/>
              </a:prstGeom>
              <a:noFill/>
            </p:spPr>
            <p:txBody>
              <a:bodyPr wrap="none" rtlCol="0">
                <a:spAutoFit/>
              </a:bodyPr>
              <a:lstStyle/>
              <a:p>
                <a:pPr algn="ctr"/>
                <a:r>
                  <a:rPr lang="en-US" dirty="0">
                    <a:latin typeface="Gotham Rounded Book" charset="0"/>
                    <a:ea typeface="Gotham Rounded Book" charset="0"/>
                    <a:cs typeface="Gotham Rounded Book" charset="0"/>
                  </a:rPr>
                  <a:t>m5d</a:t>
                </a:r>
              </a:p>
            </p:txBody>
          </p:sp>
          <p:sp>
            <p:nvSpPr>
              <p:cNvPr id="20" name="TextBox 19">
                <a:extLst>
                  <a:ext uri="{FF2B5EF4-FFF2-40B4-BE49-F238E27FC236}">
                    <a16:creationId xmlns:a16="http://schemas.microsoft.com/office/drawing/2014/main" id="{88996D3A-912A-BF49-94FC-C1F0D90CBADC}"/>
                  </a:ext>
                </a:extLst>
              </p:cNvPr>
              <p:cNvSpPr txBox="1"/>
              <p:nvPr/>
            </p:nvSpPr>
            <p:spPr>
              <a:xfrm>
                <a:off x="1787249" y="1952641"/>
                <a:ext cx="2057307" cy="830997"/>
              </a:xfrm>
              <a:prstGeom prst="rect">
                <a:avLst/>
              </a:prstGeom>
              <a:noFill/>
            </p:spPr>
            <p:txBody>
              <a:bodyPr wrap="square" rtlCol="0">
                <a:spAutoFit/>
              </a:bodyPr>
              <a:lstStyle/>
              <a:p>
                <a:pPr algn="ctr"/>
                <a:r>
                  <a:rPr lang="en-US" sz="1200" dirty="0">
                    <a:solidFill>
                      <a:schemeClr val="tx1">
                        <a:lumMod val="75000"/>
                        <a:lumOff val="25000"/>
                      </a:schemeClr>
                    </a:solidFill>
                    <a:latin typeface="Gotham Rounded Book" pitchFamily="2" charset="0"/>
                  </a:rPr>
                  <a:t>48 cores</a:t>
                </a:r>
              </a:p>
              <a:p>
                <a:pPr algn="ctr"/>
                <a:r>
                  <a:rPr lang="en-US" sz="1200" dirty="0">
                    <a:solidFill>
                      <a:schemeClr val="tx1">
                        <a:lumMod val="75000"/>
                        <a:lumOff val="25000"/>
                      </a:schemeClr>
                    </a:solidFill>
                    <a:latin typeface="Gotham Rounded Book" pitchFamily="2" charset="0"/>
                  </a:rPr>
                  <a:t>96 vCPUs</a:t>
                </a:r>
              </a:p>
              <a:p>
                <a:pPr algn="ctr"/>
                <a:r>
                  <a:rPr lang="en-US" sz="1200" dirty="0">
                    <a:solidFill>
                      <a:schemeClr val="tx1">
                        <a:lumMod val="75000"/>
                        <a:lumOff val="25000"/>
                      </a:schemeClr>
                    </a:solidFill>
                    <a:latin typeface="Gotham Rounded Book" pitchFamily="2" charset="0"/>
                  </a:rPr>
                  <a:t>384 GB Memory</a:t>
                </a:r>
              </a:p>
              <a:p>
                <a:pPr algn="ctr"/>
                <a:r>
                  <a:rPr lang="en-US" sz="1200" dirty="0">
                    <a:solidFill>
                      <a:schemeClr val="tx1">
                        <a:lumMod val="75000"/>
                        <a:lumOff val="25000"/>
                      </a:schemeClr>
                    </a:solidFill>
                    <a:latin typeface="Gotham Rounded Book" pitchFamily="2" charset="0"/>
                  </a:rPr>
                  <a:t>3.6 TB NVMe SSD</a:t>
                </a:r>
              </a:p>
            </p:txBody>
          </p:sp>
          <p:sp>
            <p:nvSpPr>
              <p:cNvPr id="22" name="TextBox 21">
                <a:extLst>
                  <a:ext uri="{FF2B5EF4-FFF2-40B4-BE49-F238E27FC236}">
                    <a16:creationId xmlns:a16="http://schemas.microsoft.com/office/drawing/2014/main" id="{91B4BA44-C7D6-5843-88E8-F32229CDA3B9}"/>
                  </a:ext>
                </a:extLst>
              </p:cNvPr>
              <p:cNvSpPr txBox="1"/>
              <p:nvPr/>
            </p:nvSpPr>
            <p:spPr>
              <a:xfrm>
                <a:off x="573591" y="1938224"/>
                <a:ext cx="1325070" cy="461665"/>
              </a:xfrm>
              <a:prstGeom prst="rect">
                <a:avLst/>
              </a:prstGeom>
              <a:noFill/>
            </p:spPr>
            <p:txBody>
              <a:bodyPr wrap="square" rtlCol="0">
                <a:spAutoFit/>
              </a:bodyPr>
              <a:lstStyle/>
              <a:p>
                <a:pPr algn="ctr"/>
                <a:r>
                  <a:rPr lang="en-US" sz="1200">
                    <a:solidFill>
                      <a:schemeClr val="tx1">
                        <a:lumMod val="75000"/>
                        <a:lumOff val="25000"/>
                      </a:schemeClr>
                    </a:solidFill>
                    <a:latin typeface="Gotham Rounded Book" pitchFamily="2" charset="0"/>
                  </a:rPr>
                  <a:t>General Purpose</a:t>
                </a:r>
              </a:p>
            </p:txBody>
          </p:sp>
        </p:grpSp>
        <p:sp>
          <p:nvSpPr>
            <p:cNvPr id="36" name="TextBox 35">
              <a:extLst>
                <a:ext uri="{FF2B5EF4-FFF2-40B4-BE49-F238E27FC236}">
                  <a16:creationId xmlns:a16="http://schemas.microsoft.com/office/drawing/2014/main" id="{E36BEE52-E71F-5A4B-9C93-5BC447E57C87}"/>
                </a:ext>
              </a:extLst>
            </p:cNvPr>
            <p:cNvSpPr txBox="1"/>
            <p:nvPr/>
          </p:nvSpPr>
          <p:spPr>
            <a:xfrm>
              <a:off x="3514936" y="2710895"/>
              <a:ext cx="2057306" cy="1007968"/>
            </a:xfrm>
            <a:prstGeom prst="rect">
              <a:avLst/>
            </a:prstGeom>
            <a:noFill/>
          </p:spPr>
          <p:txBody>
            <a:bodyPr wrap="square" rtlCol="0">
              <a:spAutoFit/>
            </a:bodyPr>
            <a:lstStyle/>
            <a:p>
              <a:pPr lvl="0" algn="ctr"/>
              <a:endParaRPr lang="en-US" sz="500" dirty="0">
                <a:solidFill>
                  <a:srgbClr val="1E1E1E">
                    <a:lumMod val="75000"/>
                    <a:lumOff val="25000"/>
                  </a:srgbClr>
                </a:solidFill>
                <a:latin typeface="Gotham Rounded Book" pitchFamily="2" charset="0"/>
              </a:endParaRPr>
            </a:p>
            <a:p>
              <a:pPr lvl="0" algn="ctr"/>
              <a:endParaRPr lang="en-US" sz="500" dirty="0">
                <a:solidFill>
                  <a:srgbClr val="1E1E1E">
                    <a:lumMod val="75000"/>
                    <a:lumOff val="25000"/>
                  </a:srgbClr>
                </a:solidFill>
                <a:latin typeface="Gotham Rounded Book" pitchFamily="2" charset="0"/>
              </a:endParaRPr>
            </a:p>
            <a:p>
              <a:pPr algn="ctr"/>
              <a:r>
                <a:rPr lang="en-US" sz="1400" dirty="0">
                  <a:solidFill>
                    <a:srgbClr val="1E1E1E">
                      <a:lumMod val="75000"/>
                      <a:lumOff val="25000"/>
                    </a:srgbClr>
                  </a:solidFill>
                  <a:latin typeface="Gotham Rounded Book" pitchFamily="2" charset="0"/>
                </a:rPr>
                <a:t>Starting at</a:t>
              </a:r>
            </a:p>
            <a:p>
              <a:pPr algn="ctr"/>
              <a:endParaRPr lang="en-US" sz="1100" b="1" dirty="0">
                <a:solidFill>
                  <a:srgbClr val="1E1E1E">
                    <a:lumMod val="75000"/>
                    <a:lumOff val="25000"/>
                  </a:srgbClr>
                </a:solidFill>
                <a:latin typeface="Gotham Rounded Book" pitchFamily="2" charset="0"/>
              </a:endParaRPr>
            </a:p>
            <a:p>
              <a:pPr lvl="0" algn="ctr"/>
              <a:r>
                <a:rPr lang="en-US" sz="1400" b="1" dirty="0">
                  <a:solidFill>
                    <a:srgbClr val="1E1E1E">
                      <a:lumMod val="75000"/>
                      <a:lumOff val="25000"/>
                    </a:srgbClr>
                  </a:solidFill>
                  <a:latin typeface="Gotham Rounded Book" pitchFamily="2" charset="0"/>
                </a:rPr>
                <a:t>$2.04/hr </a:t>
              </a:r>
            </a:p>
            <a:p>
              <a:pPr lvl="0" algn="ctr"/>
              <a:r>
                <a:rPr lang="en-US" sz="1050" b="1" dirty="0">
                  <a:solidFill>
                    <a:srgbClr val="1E1E1E">
                      <a:lumMod val="75000"/>
                      <a:lumOff val="25000"/>
                    </a:srgbClr>
                  </a:solidFill>
                  <a:latin typeface="Gotham Rounded Book" pitchFamily="2" charset="0"/>
                </a:rPr>
                <a:t>(</a:t>
              </a:r>
              <a:r>
                <a:rPr lang="en-US" sz="1050" dirty="0">
                  <a:solidFill>
                    <a:srgbClr val="1E1E1E">
                      <a:lumMod val="75000"/>
                      <a:lumOff val="25000"/>
                    </a:srgbClr>
                  </a:solidFill>
                  <a:latin typeface="Gotham Rounded Book" pitchFamily="2" charset="0"/>
                </a:rPr>
                <a:t>3Y commit price) </a:t>
              </a:r>
            </a:p>
          </p:txBody>
        </p:sp>
      </p:grpSp>
      <p:sp>
        <p:nvSpPr>
          <p:cNvPr id="37" name="TextBox 36">
            <a:extLst>
              <a:ext uri="{FF2B5EF4-FFF2-40B4-BE49-F238E27FC236}">
                <a16:creationId xmlns:a16="http://schemas.microsoft.com/office/drawing/2014/main" id="{B85D3A67-AB4D-A441-AF85-D9ED75DFC7C0}"/>
              </a:ext>
            </a:extLst>
          </p:cNvPr>
          <p:cNvSpPr txBox="1"/>
          <p:nvPr/>
        </p:nvSpPr>
        <p:spPr>
          <a:xfrm>
            <a:off x="3574102" y="1470096"/>
            <a:ext cx="2057306" cy="1161857"/>
          </a:xfrm>
          <a:prstGeom prst="rect">
            <a:avLst/>
          </a:prstGeom>
          <a:noFill/>
        </p:spPr>
        <p:txBody>
          <a:bodyPr wrap="square" rtlCol="0">
            <a:spAutoFit/>
          </a:bodyPr>
          <a:lstStyle/>
          <a:p>
            <a:pPr lvl="0" algn="ctr"/>
            <a:endParaRPr lang="en-US" sz="500" dirty="0">
              <a:solidFill>
                <a:srgbClr val="1E1E1E">
                  <a:lumMod val="75000"/>
                  <a:lumOff val="25000"/>
                </a:srgbClr>
              </a:solidFill>
              <a:latin typeface="Gotham Rounded Book" pitchFamily="2" charset="0"/>
            </a:endParaRPr>
          </a:p>
          <a:p>
            <a:pPr lvl="0" algn="ctr"/>
            <a:endParaRPr lang="en-US" sz="500" dirty="0">
              <a:solidFill>
                <a:srgbClr val="1E1E1E">
                  <a:lumMod val="75000"/>
                  <a:lumOff val="25000"/>
                </a:srgbClr>
              </a:solidFill>
              <a:latin typeface="Gotham Rounded Book" pitchFamily="2" charset="0"/>
            </a:endParaRPr>
          </a:p>
          <a:p>
            <a:pPr lvl="0" algn="ctr"/>
            <a:r>
              <a:rPr lang="en-US" sz="1400" dirty="0">
                <a:solidFill>
                  <a:srgbClr val="1E1E1E">
                    <a:lumMod val="75000"/>
                    <a:lumOff val="25000"/>
                  </a:srgbClr>
                </a:solidFill>
                <a:latin typeface="Gotham Rounded Book" pitchFamily="2" charset="0"/>
              </a:rPr>
              <a:t>Starting at</a:t>
            </a:r>
          </a:p>
          <a:p>
            <a:pPr lvl="0" algn="ctr"/>
            <a:endParaRPr lang="en-US" sz="1050" dirty="0">
              <a:solidFill>
                <a:srgbClr val="1E1E1E">
                  <a:lumMod val="75000"/>
                  <a:lumOff val="25000"/>
                </a:srgbClr>
              </a:solidFill>
              <a:latin typeface="Gotham Rounded Book" pitchFamily="2" charset="0"/>
            </a:endParaRPr>
          </a:p>
          <a:p>
            <a:pPr lvl="0" algn="ctr"/>
            <a:r>
              <a:rPr lang="en-US" sz="1400" b="1" dirty="0">
                <a:solidFill>
                  <a:srgbClr val="1E1E1E">
                    <a:lumMod val="75000"/>
                    <a:lumOff val="25000"/>
                  </a:srgbClr>
                </a:solidFill>
                <a:latin typeface="Gotham Rounded Book" pitchFamily="2" charset="0"/>
              </a:rPr>
              <a:t>$2.11/hr </a:t>
            </a:r>
          </a:p>
          <a:p>
            <a:pPr lvl="0" algn="ctr"/>
            <a:r>
              <a:rPr lang="en-US" sz="1050" dirty="0">
                <a:solidFill>
                  <a:srgbClr val="1E1E1E">
                    <a:lumMod val="75000"/>
                    <a:lumOff val="25000"/>
                  </a:srgbClr>
                </a:solidFill>
                <a:latin typeface="Gotham Rounded Book" pitchFamily="2" charset="0"/>
              </a:rPr>
              <a:t>(3Y commit price) </a:t>
            </a:r>
          </a:p>
          <a:p>
            <a:pPr lvl="0" algn="ctr"/>
            <a:endParaRPr lang="en-US" sz="1050" b="1" dirty="0">
              <a:solidFill>
                <a:srgbClr val="1E1E1E">
                  <a:lumMod val="75000"/>
                  <a:lumOff val="25000"/>
                </a:srgbClr>
              </a:solidFill>
              <a:latin typeface="Gotham Rounded Book" pitchFamily="2" charset="0"/>
            </a:endParaRPr>
          </a:p>
        </p:txBody>
      </p:sp>
      <p:pic>
        <p:nvPicPr>
          <p:cNvPr id="9" name="Picture 8" descr="A close up of a building&#10;&#10;Description automatically generated">
            <a:extLst>
              <a:ext uri="{FF2B5EF4-FFF2-40B4-BE49-F238E27FC236}">
                <a16:creationId xmlns:a16="http://schemas.microsoft.com/office/drawing/2014/main" id="{43838A5E-F266-CB48-B38C-B2480E9737C0}"/>
              </a:ext>
            </a:extLst>
          </p:cNvPr>
          <p:cNvPicPr>
            <a:picLocks noChangeAspect="1"/>
          </p:cNvPicPr>
          <p:nvPr/>
        </p:nvPicPr>
        <p:blipFill>
          <a:blip r:embed="rId2"/>
          <a:stretch>
            <a:fillRect/>
          </a:stretch>
        </p:blipFill>
        <p:spPr>
          <a:xfrm>
            <a:off x="5502279" y="1611812"/>
            <a:ext cx="6353236" cy="4443360"/>
          </a:xfrm>
          <a:prstGeom prst="rect">
            <a:avLst/>
          </a:prstGeom>
        </p:spPr>
      </p:pic>
      <p:sp>
        <p:nvSpPr>
          <p:cNvPr id="10" name="TextBox 9">
            <a:extLst>
              <a:ext uri="{FF2B5EF4-FFF2-40B4-BE49-F238E27FC236}">
                <a16:creationId xmlns:a16="http://schemas.microsoft.com/office/drawing/2014/main" id="{94E14E3C-247A-8D43-A480-B6E71D8593B2}"/>
              </a:ext>
            </a:extLst>
          </p:cNvPr>
          <p:cNvSpPr txBox="1"/>
          <p:nvPr/>
        </p:nvSpPr>
        <p:spPr>
          <a:xfrm>
            <a:off x="10505735" y="6001512"/>
            <a:ext cx="3372530" cy="261610"/>
          </a:xfrm>
          <a:prstGeom prst="rect">
            <a:avLst/>
          </a:prstGeom>
          <a:noFill/>
        </p:spPr>
        <p:txBody>
          <a:bodyPr wrap="square" rtlCol="0">
            <a:spAutoFit/>
          </a:bodyPr>
          <a:lstStyle/>
          <a:p>
            <a:r>
              <a:rPr lang="en-US" sz="1050" i="1" dirty="0"/>
              <a:t>*Limited availability</a:t>
            </a:r>
          </a:p>
        </p:txBody>
      </p:sp>
    </p:spTree>
    <p:extLst>
      <p:ext uri="{BB962C8B-B14F-4D97-AF65-F5344CB8AC3E}">
        <p14:creationId xmlns:p14="http://schemas.microsoft.com/office/powerpoint/2010/main" val="8918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7C2689C-7ACE-1F4F-878D-52545B46D991}"/>
              </a:ext>
            </a:extLst>
          </p:cNvPr>
          <p:cNvSpPr>
            <a:spLocks noGrp="1"/>
          </p:cNvSpPr>
          <p:nvPr>
            <p:ph type="title"/>
          </p:nvPr>
        </p:nvSpPr>
        <p:spPr>
          <a:xfrm>
            <a:off x="295565" y="262051"/>
            <a:ext cx="10698480" cy="1046440"/>
          </a:xfrm>
        </p:spPr>
        <p:txBody>
          <a:bodyPr/>
          <a:lstStyle/>
          <a:p>
            <a:r>
              <a:rPr lang="en-US" sz="3400" dirty="0"/>
              <a:t>Customer Testimonial </a:t>
            </a:r>
            <a:br>
              <a:rPr lang="en-US" sz="3400" dirty="0"/>
            </a:br>
            <a:endParaRPr lang="en-US" sz="3400" dirty="0"/>
          </a:p>
        </p:txBody>
      </p:sp>
      <p:sp>
        <p:nvSpPr>
          <p:cNvPr id="12" name="Rectangle 11">
            <a:extLst>
              <a:ext uri="{FF2B5EF4-FFF2-40B4-BE49-F238E27FC236}">
                <a16:creationId xmlns:a16="http://schemas.microsoft.com/office/drawing/2014/main" id="{4111992C-0D25-9C49-B838-812D19A96732}"/>
              </a:ext>
            </a:extLst>
          </p:cNvPr>
          <p:cNvSpPr/>
          <p:nvPr/>
        </p:nvSpPr>
        <p:spPr>
          <a:xfrm>
            <a:off x="295565" y="5216873"/>
            <a:ext cx="11600869" cy="984706"/>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13" name="TextBox 12">
            <a:extLst>
              <a:ext uri="{FF2B5EF4-FFF2-40B4-BE49-F238E27FC236}">
                <a16:creationId xmlns:a16="http://schemas.microsoft.com/office/drawing/2014/main" id="{ADB7C0D5-DF56-3243-881B-F22652804BB5}"/>
              </a:ext>
            </a:extLst>
          </p:cNvPr>
          <p:cNvSpPr txBox="1"/>
          <p:nvPr/>
        </p:nvSpPr>
        <p:spPr>
          <a:xfrm>
            <a:off x="2012686" y="5485582"/>
            <a:ext cx="9699861" cy="523220"/>
          </a:xfrm>
          <a:prstGeom prst="rect">
            <a:avLst/>
          </a:prstGeom>
          <a:noFill/>
        </p:spPr>
        <p:txBody>
          <a:bodyPr wrap="square" rtlCol="0">
            <a:spAutoFit/>
          </a:bodyPr>
          <a:lstStyle/>
          <a:p>
            <a:r>
              <a:rPr lang="en-US" sz="1400" b="1" i="1" dirty="0"/>
              <a:t>"We had positive experience with the product and did not see any issues during early access once security ports were opened"</a:t>
            </a:r>
            <a:endParaRPr lang="en-US" sz="1100" b="1" i="1" dirty="0">
              <a:latin typeface="Gotham Rounded Book" charset="0"/>
              <a:ea typeface="Gotham Rounded Book" charset="0"/>
              <a:cs typeface="Gotham Rounded Book" charset="0"/>
            </a:endParaRPr>
          </a:p>
        </p:txBody>
      </p:sp>
      <p:pic>
        <p:nvPicPr>
          <p:cNvPr id="15" name="Graphic 14" descr="Customer review RTL">
            <a:extLst>
              <a:ext uri="{FF2B5EF4-FFF2-40B4-BE49-F238E27FC236}">
                <a16:creationId xmlns:a16="http://schemas.microsoft.com/office/drawing/2014/main" id="{DA1278E8-58F6-B446-B9AF-0F7AB7D4AC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5287179"/>
            <a:ext cx="914400" cy="914400"/>
          </a:xfrm>
          <a:prstGeom prst="rect">
            <a:avLst/>
          </a:prstGeom>
        </p:spPr>
      </p:pic>
      <p:sp>
        <p:nvSpPr>
          <p:cNvPr id="18" name="TextBox 17">
            <a:extLst>
              <a:ext uri="{FF2B5EF4-FFF2-40B4-BE49-F238E27FC236}">
                <a16:creationId xmlns:a16="http://schemas.microsoft.com/office/drawing/2014/main" id="{A8F1A456-1658-B044-B09A-585B6110DF73}"/>
              </a:ext>
            </a:extLst>
          </p:cNvPr>
          <p:cNvSpPr txBox="1"/>
          <p:nvPr/>
        </p:nvSpPr>
        <p:spPr>
          <a:xfrm>
            <a:off x="5308600" y="1460813"/>
            <a:ext cx="6587834" cy="3470950"/>
          </a:xfrm>
          <a:prstGeom prst="rect">
            <a:avLst/>
          </a:prstGeom>
          <a:solidFill>
            <a:schemeClr val="bg1">
              <a:lumMod val="95000"/>
            </a:schemeClr>
          </a:solidFill>
        </p:spPr>
        <p:txBody>
          <a:bodyPr wrap="square" rtlCol="0">
            <a:spAutoFit/>
          </a:bodyPr>
          <a:lstStyle/>
          <a:p>
            <a:pPr>
              <a:lnSpc>
                <a:spcPct val="150000"/>
              </a:lnSpc>
            </a:pPr>
            <a:r>
              <a:rPr lang="en-US" b="1" dirty="0"/>
              <a:t>Objective:</a:t>
            </a:r>
          </a:p>
          <a:p>
            <a:pPr marL="285750" indent="-285750">
              <a:lnSpc>
                <a:spcPct val="150000"/>
              </a:lnSpc>
              <a:buFont typeface="Arial" panose="020B0604020202020204" pitchFamily="34" charset="0"/>
              <a:buChar char="•"/>
            </a:pPr>
            <a:r>
              <a:rPr lang="en-US" sz="1400" dirty="0">
                <a:latin typeface="Gotham Rounded Book" charset="0"/>
                <a:ea typeface="Gotham Rounded Book" charset="0"/>
                <a:cs typeface="Gotham Rounded Book" charset="0"/>
              </a:rPr>
              <a:t>DC consolidation and migration to AWS.</a:t>
            </a:r>
          </a:p>
          <a:p>
            <a:pPr marL="285750" indent="-285750">
              <a:lnSpc>
                <a:spcPct val="150000"/>
              </a:lnSpc>
              <a:buFont typeface="Arial" panose="020B0604020202020204" pitchFamily="34" charset="0"/>
              <a:buChar char="•"/>
            </a:pPr>
            <a:r>
              <a:rPr lang="en-US" sz="1400" dirty="0">
                <a:latin typeface="Gotham Rounded Book" charset="0"/>
                <a:ea typeface="Gotham Rounded Book" charset="0"/>
                <a:cs typeface="Gotham Rounded Book" charset="0"/>
              </a:rPr>
              <a:t>Simplified operations while moving workloads to cloud. </a:t>
            </a:r>
          </a:p>
          <a:p>
            <a:pPr marL="285750" indent="-285750">
              <a:lnSpc>
                <a:spcPct val="150000"/>
              </a:lnSpc>
              <a:buFont typeface="Arial" panose="020B0604020202020204" pitchFamily="34" charset="0"/>
              <a:buChar char="•"/>
            </a:pPr>
            <a:r>
              <a:rPr lang="en-US" sz="1400" dirty="0">
                <a:latin typeface="Gotham Rounded Book" charset="0"/>
                <a:ea typeface="Gotham Rounded Book" charset="0"/>
                <a:cs typeface="Gotham Rounded Book" charset="0"/>
              </a:rPr>
              <a:t>Ease of moving apps/workloads back to on-premises as needed. </a:t>
            </a:r>
          </a:p>
          <a:p>
            <a:pPr marL="285750" indent="-285750">
              <a:lnSpc>
                <a:spcPct val="150000"/>
              </a:lnSpc>
              <a:buFont typeface="Arial" panose="020B0604020202020204" pitchFamily="34" charset="0"/>
              <a:buChar char="•"/>
            </a:pPr>
            <a:endParaRPr lang="en-US" sz="1400" dirty="0">
              <a:latin typeface="Gotham Rounded Book" charset="0"/>
              <a:ea typeface="Gotham Rounded Book" charset="0"/>
              <a:cs typeface="Gotham Rounded Book" charset="0"/>
            </a:endParaRPr>
          </a:p>
          <a:p>
            <a:pPr>
              <a:lnSpc>
                <a:spcPct val="150000"/>
              </a:lnSpc>
            </a:pPr>
            <a:r>
              <a:rPr lang="en-US" b="1" dirty="0"/>
              <a:t>Results:</a:t>
            </a:r>
          </a:p>
          <a:p>
            <a:pPr marL="285750" indent="-285750">
              <a:lnSpc>
                <a:spcPct val="150000"/>
              </a:lnSpc>
              <a:buFont typeface="Arial" panose="020B0604020202020204" pitchFamily="34" charset="0"/>
              <a:buChar char="•"/>
            </a:pPr>
            <a:r>
              <a:rPr lang="en-US" sz="1400" dirty="0">
                <a:latin typeface="Gotham Rounded Book" charset="0"/>
                <a:ea typeface="Gotham Rounded Book" charset="0"/>
                <a:cs typeface="Gotham Rounded Book" charset="0"/>
              </a:rPr>
              <a:t>Cluster orchestration within minutes with simplicity to leverage existing AWS networking setup.</a:t>
            </a:r>
          </a:p>
          <a:p>
            <a:pPr marL="285750" indent="-285750">
              <a:lnSpc>
                <a:spcPct val="150000"/>
              </a:lnSpc>
              <a:buFont typeface="Arial" panose="020B0604020202020204" pitchFamily="34" charset="0"/>
              <a:buChar char="•"/>
            </a:pPr>
            <a:r>
              <a:rPr lang="en-US" sz="1400" dirty="0">
                <a:latin typeface="Gotham Rounded Book" charset="0"/>
                <a:ea typeface="Gotham Rounded Book" charset="0"/>
                <a:cs typeface="Gotham Rounded Book" charset="0"/>
              </a:rPr>
              <a:t>One-click management and operations via Prism.</a:t>
            </a:r>
          </a:p>
          <a:p>
            <a:pPr marL="285750" indent="-285750">
              <a:lnSpc>
                <a:spcPct val="150000"/>
              </a:lnSpc>
              <a:buFont typeface="Arial" panose="020B0604020202020204" pitchFamily="34" charset="0"/>
              <a:buChar char="•"/>
            </a:pPr>
            <a:r>
              <a:rPr lang="en-US" sz="1400" dirty="0">
                <a:latin typeface="Gotham Rounded Book" charset="0"/>
                <a:ea typeface="Gotham Rounded Book" charset="0"/>
                <a:cs typeface="Gotham Rounded Book" charset="0"/>
              </a:rPr>
              <a:t>App mobility with zero application change. </a:t>
            </a:r>
          </a:p>
        </p:txBody>
      </p:sp>
      <p:sp>
        <p:nvSpPr>
          <p:cNvPr id="27" name="TextBox 26">
            <a:extLst>
              <a:ext uri="{FF2B5EF4-FFF2-40B4-BE49-F238E27FC236}">
                <a16:creationId xmlns:a16="http://schemas.microsoft.com/office/drawing/2014/main" id="{8209B997-C6AD-4047-A07C-81A96681E819}"/>
              </a:ext>
            </a:extLst>
          </p:cNvPr>
          <p:cNvSpPr txBox="1"/>
          <p:nvPr/>
        </p:nvSpPr>
        <p:spPr>
          <a:xfrm>
            <a:off x="206129" y="772558"/>
            <a:ext cx="10787916" cy="369332"/>
          </a:xfrm>
          <a:prstGeom prst="rect">
            <a:avLst/>
          </a:prstGeom>
          <a:noFill/>
        </p:spPr>
        <p:txBody>
          <a:bodyPr wrap="square" rtlCol="0">
            <a:spAutoFit/>
          </a:bodyPr>
          <a:lstStyle/>
          <a:p>
            <a:r>
              <a:rPr lang="en-US" i="1" dirty="0"/>
              <a:t>Global healthcare company; AWS savvy and presence in 90+ countries </a:t>
            </a:r>
          </a:p>
        </p:txBody>
      </p:sp>
      <p:sp>
        <p:nvSpPr>
          <p:cNvPr id="16" name="TextBox 15">
            <a:extLst>
              <a:ext uri="{FF2B5EF4-FFF2-40B4-BE49-F238E27FC236}">
                <a16:creationId xmlns:a16="http://schemas.microsoft.com/office/drawing/2014/main" id="{81411BC6-0EDF-2140-8A9E-E224143A5547}"/>
              </a:ext>
            </a:extLst>
          </p:cNvPr>
          <p:cNvSpPr txBox="1"/>
          <p:nvPr/>
        </p:nvSpPr>
        <p:spPr>
          <a:xfrm>
            <a:off x="2565400" y="467824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4D4D4E"/>
                </a:solidFill>
              </a:rPr>
              <a:t>Cloud Migration</a:t>
            </a:r>
            <a:endParaRPr lang="en-US" b="1" dirty="0"/>
          </a:p>
        </p:txBody>
      </p:sp>
      <p:sp>
        <p:nvSpPr>
          <p:cNvPr id="17" name="TextBox 16">
            <a:extLst>
              <a:ext uri="{FF2B5EF4-FFF2-40B4-BE49-F238E27FC236}">
                <a16:creationId xmlns:a16="http://schemas.microsoft.com/office/drawing/2014/main" id="{2E1D09DF-10BA-1549-AC69-8C255F44D0EC}"/>
              </a:ext>
            </a:extLst>
          </p:cNvPr>
          <p:cNvSpPr txBox="1"/>
          <p:nvPr/>
        </p:nvSpPr>
        <p:spPr>
          <a:xfrm>
            <a:off x="418255" y="30353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4D4D4E"/>
                </a:solidFill>
              </a:rPr>
              <a:t>DC Consolidation</a:t>
            </a:r>
            <a:endParaRPr lang="en-US" b="1"/>
          </a:p>
        </p:txBody>
      </p:sp>
      <p:pic>
        <p:nvPicPr>
          <p:cNvPr id="19" name="Picture 18">
            <a:extLst>
              <a:ext uri="{FF2B5EF4-FFF2-40B4-BE49-F238E27FC236}">
                <a16:creationId xmlns:a16="http://schemas.microsoft.com/office/drawing/2014/main" id="{0B04DBB2-B8EF-CB45-A375-C9345ADD22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2381" y="1501324"/>
            <a:ext cx="1687450" cy="1460313"/>
          </a:xfrm>
          <a:prstGeom prst="rect">
            <a:avLst/>
          </a:prstGeom>
        </p:spPr>
      </p:pic>
      <p:pic>
        <p:nvPicPr>
          <p:cNvPr id="20" name="Picture 19">
            <a:extLst>
              <a:ext uri="{FF2B5EF4-FFF2-40B4-BE49-F238E27FC236}">
                <a16:creationId xmlns:a16="http://schemas.microsoft.com/office/drawing/2014/main" id="{78FC2896-3508-7A43-A986-7321621F40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76952" y="3257245"/>
            <a:ext cx="1920095" cy="1356786"/>
          </a:xfrm>
          <a:prstGeom prst="rect">
            <a:avLst/>
          </a:prstGeom>
        </p:spPr>
      </p:pic>
    </p:spTree>
    <p:extLst>
      <p:ext uri="{BB962C8B-B14F-4D97-AF65-F5344CB8AC3E}">
        <p14:creationId xmlns:p14="http://schemas.microsoft.com/office/powerpoint/2010/main" val="1185537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7C2689C-7ACE-1F4F-878D-52545B46D991}"/>
              </a:ext>
            </a:extLst>
          </p:cNvPr>
          <p:cNvSpPr>
            <a:spLocks noGrp="1"/>
          </p:cNvSpPr>
          <p:nvPr>
            <p:ph type="title"/>
          </p:nvPr>
        </p:nvSpPr>
        <p:spPr>
          <a:xfrm>
            <a:off x="295565" y="274647"/>
            <a:ext cx="10698480" cy="523220"/>
          </a:xfrm>
        </p:spPr>
        <p:txBody>
          <a:bodyPr/>
          <a:lstStyle/>
          <a:p>
            <a:r>
              <a:rPr lang="en-US" sz="3400" dirty="0"/>
              <a:t>Customer Testimonial 2</a:t>
            </a:r>
          </a:p>
        </p:txBody>
      </p:sp>
      <p:sp>
        <p:nvSpPr>
          <p:cNvPr id="12" name="Rectangle 11">
            <a:extLst>
              <a:ext uri="{FF2B5EF4-FFF2-40B4-BE49-F238E27FC236}">
                <a16:creationId xmlns:a16="http://schemas.microsoft.com/office/drawing/2014/main" id="{4111992C-0D25-9C49-B838-812D19A96732}"/>
              </a:ext>
            </a:extLst>
          </p:cNvPr>
          <p:cNvSpPr/>
          <p:nvPr/>
        </p:nvSpPr>
        <p:spPr>
          <a:xfrm>
            <a:off x="295565" y="5216873"/>
            <a:ext cx="11600869" cy="984706"/>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13" name="TextBox 12">
            <a:extLst>
              <a:ext uri="{FF2B5EF4-FFF2-40B4-BE49-F238E27FC236}">
                <a16:creationId xmlns:a16="http://schemas.microsoft.com/office/drawing/2014/main" id="{ADB7C0D5-DF56-3243-881B-F22652804BB5}"/>
              </a:ext>
            </a:extLst>
          </p:cNvPr>
          <p:cNvSpPr txBox="1"/>
          <p:nvPr/>
        </p:nvSpPr>
        <p:spPr>
          <a:xfrm>
            <a:off x="1977545" y="5462915"/>
            <a:ext cx="8497352" cy="738664"/>
          </a:xfrm>
          <a:prstGeom prst="rect">
            <a:avLst/>
          </a:prstGeom>
          <a:noFill/>
        </p:spPr>
        <p:txBody>
          <a:bodyPr wrap="square" rtlCol="0">
            <a:spAutoFit/>
          </a:bodyPr>
          <a:lstStyle/>
          <a:p>
            <a:r>
              <a:rPr lang="en-US" sz="1400" i="1" dirty="0"/>
              <a:t>“The experience was smoother than we expected, we will showcase the ease of use of Nutanix Clusters on AWS  to other team members.”</a:t>
            </a:r>
            <a:endParaRPr lang="en-US" sz="1400" i="1" dirty="0">
              <a:solidFill>
                <a:srgbClr val="000000"/>
              </a:solidFill>
              <a:latin typeface="Calibri" panose="020F0502020204030204" pitchFamily="34" charset="0"/>
            </a:endParaRPr>
          </a:p>
          <a:p>
            <a:pPr marL="285750" indent="-285750">
              <a:buFont typeface="Arial" panose="020B0604020202020204" pitchFamily="34" charset="0"/>
              <a:buChar char="•"/>
            </a:pPr>
            <a:endParaRPr lang="en-US" sz="1400" i="1" dirty="0">
              <a:latin typeface="Gotham Rounded Book" charset="0"/>
              <a:ea typeface="Gotham Rounded Book" charset="0"/>
              <a:cs typeface="Gotham Rounded Book" charset="0"/>
            </a:endParaRPr>
          </a:p>
        </p:txBody>
      </p:sp>
      <p:pic>
        <p:nvPicPr>
          <p:cNvPr id="15" name="Graphic 14" descr="Customer review RTL">
            <a:extLst>
              <a:ext uri="{FF2B5EF4-FFF2-40B4-BE49-F238E27FC236}">
                <a16:creationId xmlns:a16="http://schemas.microsoft.com/office/drawing/2014/main" id="{DA1278E8-58F6-B446-B9AF-0F7AB7D4AC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5287179"/>
            <a:ext cx="914400" cy="914400"/>
          </a:xfrm>
          <a:prstGeom prst="rect">
            <a:avLst/>
          </a:prstGeom>
        </p:spPr>
      </p:pic>
      <p:sp>
        <p:nvSpPr>
          <p:cNvPr id="18" name="TextBox 17">
            <a:extLst>
              <a:ext uri="{FF2B5EF4-FFF2-40B4-BE49-F238E27FC236}">
                <a16:creationId xmlns:a16="http://schemas.microsoft.com/office/drawing/2014/main" id="{A8F1A456-1658-B044-B09A-585B6110DF73}"/>
              </a:ext>
            </a:extLst>
          </p:cNvPr>
          <p:cNvSpPr txBox="1"/>
          <p:nvPr/>
        </p:nvSpPr>
        <p:spPr>
          <a:xfrm>
            <a:off x="5308600" y="1635091"/>
            <a:ext cx="6587834" cy="3240118"/>
          </a:xfrm>
          <a:prstGeom prst="rect">
            <a:avLst/>
          </a:prstGeom>
          <a:solidFill>
            <a:schemeClr val="bg1">
              <a:lumMod val="95000"/>
            </a:schemeClr>
          </a:solidFill>
        </p:spPr>
        <p:txBody>
          <a:bodyPr wrap="square" rtlCol="0">
            <a:spAutoFit/>
          </a:bodyPr>
          <a:lstStyle/>
          <a:p>
            <a:pPr>
              <a:lnSpc>
                <a:spcPct val="150000"/>
              </a:lnSpc>
            </a:pPr>
            <a:r>
              <a:rPr lang="en-US" b="1" dirty="0"/>
              <a:t>Objective:</a:t>
            </a:r>
          </a:p>
          <a:p>
            <a:pPr marL="285750" indent="-285750">
              <a:lnSpc>
                <a:spcPct val="150000"/>
              </a:lnSpc>
              <a:buFont typeface="Arial" panose="020B0604020202020204" pitchFamily="34" charset="0"/>
              <a:buChar char="•"/>
            </a:pPr>
            <a:r>
              <a:rPr lang="en-US" sz="1400" dirty="0">
                <a:latin typeface="Gotham Rounded Book" charset="0"/>
                <a:ea typeface="Gotham Rounded Book" charset="0"/>
                <a:cs typeface="Gotham Rounded Book" charset="0"/>
              </a:rPr>
              <a:t>Launch Clusters on AWS on-demand for Citrix desktops. </a:t>
            </a:r>
          </a:p>
          <a:p>
            <a:pPr marL="285750" indent="-285750">
              <a:lnSpc>
                <a:spcPct val="150000"/>
              </a:lnSpc>
              <a:buFont typeface="Arial" panose="020B0604020202020204" pitchFamily="34" charset="0"/>
              <a:buChar char="•"/>
            </a:pPr>
            <a:r>
              <a:rPr lang="en-US" sz="1400" dirty="0">
                <a:latin typeface="Gotham Rounded Book" charset="0"/>
                <a:ea typeface="Gotham Rounded Book" charset="0"/>
                <a:cs typeface="Gotham Rounded Book" charset="0"/>
              </a:rPr>
              <a:t>Seamlessly move to on-premises after nodes are procured.</a:t>
            </a:r>
          </a:p>
          <a:p>
            <a:pPr marL="285750" indent="-285750">
              <a:lnSpc>
                <a:spcPct val="150000"/>
              </a:lnSpc>
              <a:buFont typeface="Arial" panose="020B0604020202020204" pitchFamily="34" charset="0"/>
              <a:buChar char="•"/>
            </a:pPr>
            <a:r>
              <a:rPr lang="en-US" sz="1400" dirty="0">
                <a:latin typeface="Gotham Rounded Book" charset="0"/>
                <a:ea typeface="Gotham Rounded Book" charset="0"/>
                <a:cs typeface="Gotham Rounded Book" charset="0"/>
              </a:rPr>
              <a:t>Need workaround for capital costs, lengthy procurement cycles.</a:t>
            </a:r>
          </a:p>
          <a:p>
            <a:pPr marL="285750" indent="-285750">
              <a:lnSpc>
                <a:spcPct val="150000"/>
              </a:lnSpc>
              <a:buFont typeface="Arial" panose="020B0604020202020204" pitchFamily="34" charset="0"/>
              <a:buChar char="•"/>
            </a:pPr>
            <a:endParaRPr lang="en-US" b="1" dirty="0"/>
          </a:p>
          <a:p>
            <a:pPr>
              <a:lnSpc>
                <a:spcPct val="150000"/>
              </a:lnSpc>
            </a:pPr>
            <a:r>
              <a:rPr lang="en-US" b="1" dirty="0"/>
              <a:t>Results:</a:t>
            </a:r>
          </a:p>
          <a:p>
            <a:pPr marL="285750" indent="-285750">
              <a:lnSpc>
                <a:spcPct val="150000"/>
              </a:lnSpc>
              <a:buFont typeface="Arial" panose="020B0604020202020204" pitchFamily="34" charset="0"/>
              <a:buChar char="•"/>
            </a:pPr>
            <a:r>
              <a:rPr lang="en-US" sz="1400" dirty="0">
                <a:latin typeface="Gotham Rounded Book" charset="0"/>
                <a:ea typeface="Gotham Rounded Book" charset="0"/>
                <a:cs typeface="Gotham Rounded Book" charset="0"/>
              </a:rPr>
              <a:t>Cluster creation within minutes with simplicity to leverage existing AWS networking setup.</a:t>
            </a:r>
          </a:p>
          <a:p>
            <a:pPr marL="285750" indent="-285750">
              <a:lnSpc>
                <a:spcPct val="150000"/>
              </a:lnSpc>
              <a:buFont typeface="Arial" panose="020B0604020202020204" pitchFamily="34" charset="0"/>
              <a:buChar char="•"/>
            </a:pPr>
            <a:r>
              <a:rPr lang="en-US" sz="1400" dirty="0">
                <a:latin typeface="Gotham Rounded Book" charset="0"/>
                <a:ea typeface="Gotham Rounded Book" charset="0"/>
                <a:cs typeface="Gotham Rounded Book" charset="0"/>
              </a:rPr>
              <a:t>Successful movement and start of instances on premises. </a:t>
            </a:r>
          </a:p>
        </p:txBody>
      </p:sp>
      <p:sp>
        <p:nvSpPr>
          <p:cNvPr id="22" name="TextBox 21">
            <a:extLst>
              <a:ext uri="{FF2B5EF4-FFF2-40B4-BE49-F238E27FC236}">
                <a16:creationId xmlns:a16="http://schemas.microsoft.com/office/drawing/2014/main" id="{7C098612-2B4C-9B47-B0E3-299283C2CD63}"/>
              </a:ext>
            </a:extLst>
          </p:cNvPr>
          <p:cNvSpPr txBox="1"/>
          <p:nvPr/>
        </p:nvSpPr>
        <p:spPr>
          <a:xfrm>
            <a:off x="1180562" y="374995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4D4D4E"/>
                </a:solidFill>
              </a:rPr>
              <a:t>On-Demand capacity for Citrix VDI</a:t>
            </a:r>
            <a:endParaRPr lang="en-US" b="1" dirty="0"/>
          </a:p>
        </p:txBody>
      </p:sp>
      <p:pic>
        <p:nvPicPr>
          <p:cNvPr id="23" name="Picture 22">
            <a:extLst>
              <a:ext uri="{FF2B5EF4-FFF2-40B4-BE49-F238E27FC236}">
                <a16:creationId xmlns:a16="http://schemas.microsoft.com/office/drawing/2014/main" id="{A9192EE6-2E5B-5E49-9ECF-EA1E40FB58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4007" y="2400681"/>
            <a:ext cx="2936310" cy="1297301"/>
          </a:xfrm>
          <a:prstGeom prst="rect">
            <a:avLst/>
          </a:prstGeom>
        </p:spPr>
      </p:pic>
      <p:sp>
        <p:nvSpPr>
          <p:cNvPr id="27" name="TextBox 26">
            <a:extLst>
              <a:ext uri="{FF2B5EF4-FFF2-40B4-BE49-F238E27FC236}">
                <a16:creationId xmlns:a16="http://schemas.microsoft.com/office/drawing/2014/main" id="{8209B997-C6AD-4047-A07C-81A96681E819}"/>
              </a:ext>
            </a:extLst>
          </p:cNvPr>
          <p:cNvSpPr txBox="1"/>
          <p:nvPr/>
        </p:nvSpPr>
        <p:spPr>
          <a:xfrm>
            <a:off x="295565" y="770203"/>
            <a:ext cx="9381835" cy="646331"/>
          </a:xfrm>
          <a:prstGeom prst="rect">
            <a:avLst/>
          </a:prstGeom>
          <a:noFill/>
        </p:spPr>
        <p:txBody>
          <a:bodyPr wrap="square" rtlCol="0">
            <a:spAutoFit/>
          </a:bodyPr>
          <a:lstStyle/>
          <a:p>
            <a:r>
              <a:rPr lang="en-US" i="1" dirty="0"/>
              <a:t>Large Healthcare org in Eastern US Early in cloud adoption and using temporary workloads for researchers </a:t>
            </a:r>
          </a:p>
        </p:txBody>
      </p:sp>
    </p:spTree>
    <p:extLst>
      <p:ext uri="{BB962C8B-B14F-4D97-AF65-F5344CB8AC3E}">
        <p14:creationId xmlns:p14="http://schemas.microsoft.com/office/powerpoint/2010/main" val="1108953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7C2689C-7ACE-1F4F-878D-52545B46D991}"/>
              </a:ext>
            </a:extLst>
          </p:cNvPr>
          <p:cNvSpPr>
            <a:spLocks noGrp="1"/>
          </p:cNvSpPr>
          <p:nvPr>
            <p:ph type="title"/>
          </p:nvPr>
        </p:nvSpPr>
        <p:spPr>
          <a:xfrm>
            <a:off x="295565" y="274647"/>
            <a:ext cx="10698480" cy="1046440"/>
          </a:xfrm>
        </p:spPr>
        <p:txBody>
          <a:bodyPr/>
          <a:lstStyle/>
          <a:p>
            <a:br>
              <a:rPr lang="en-US" sz="3400" dirty="0"/>
            </a:br>
            <a:endParaRPr lang="en-US" sz="3400" dirty="0"/>
          </a:p>
        </p:txBody>
      </p:sp>
      <p:sp>
        <p:nvSpPr>
          <p:cNvPr id="12" name="Rectangle 11">
            <a:extLst>
              <a:ext uri="{FF2B5EF4-FFF2-40B4-BE49-F238E27FC236}">
                <a16:creationId xmlns:a16="http://schemas.microsoft.com/office/drawing/2014/main" id="{4111992C-0D25-9C49-B838-812D19A96732}"/>
              </a:ext>
            </a:extLst>
          </p:cNvPr>
          <p:cNvSpPr/>
          <p:nvPr/>
        </p:nvSpPr>
        <p:spPr>
          <a:xfrm>
            <a:off x="295565" y="5216873"/>
            <a:ext cx="11600869" cy="984706"/>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sp>
        <p:nvSpPr>
          <p:cNvPr id="13" name="TextBox 12">
            <a:extLst>
              <a:ext uri="{FF2B5EF4-FFF2-40B4-BE49-F238E27FC236}">
                <a16:creationId xmlns:a16="http://schemas.microsoft.com/office/drawing/2014/main" id="{ADB7C0D5-DF56-3243-881B-F22652804BB5}"/>
              </a:ext>
            </a:extLst>
          </p:cNvPr>
          <p:cNvSpPr txBox="1"/>
          <p:nvPr/>
        </p:nvSpPr>
        <p:spPr>
          <a:xfrm>
            <a:off x="2012686" y="5346778"/>
            <a:ext cx="9699861" cy="738664"/>
          </a:xfrm>
          <a:prstGeom prst="rect">
            <a:avLst/>
          </a:prstGeom>
          <a:noFill/>
        </p:spPr>
        <p:txBody>
          <a:bodyPr wrap="square" rtlCol="0">
            <a:spAutoFit/>
          </a:bodyPr>
          <a:lstStyle/>
          <a:p>
            <a:r>
              <a:rPr lang="en-US" sz="1400" b="1" i="1" dirty="0"/>
              <a:t>"Team has done remarkable job of packaging complex functionality in this product. Nutanix Clusters seems well thought-out and we are interested in close collaboration with Nutanix to build a cloud agnostic solution"</a:t>
            </a:r>
            <a:endParaRPr lang="en-US" sz="1400" b="1" i="1" dirty="0">
              <a:latin typeface="Gotham Rounded Book" charset="0"/>
              <a:ea typeface="Gotham Rounded Book" charset="0"/>
              <a:cs typeface="Gotham Rounded Book" charset="0"/>
            </a:endParaRPr>
          </a:p>
        </p:txBody>
      </p:sp>
      <p:pic>
        <p:nvPicPr>
          <p:cNvPr id="15" name="Graphic 14" descr="Customer review RTL">
            <a:extLst>
              <a:ext uri="{FF2B5EF4-FFF2-40B4-BE49-F238E27FC236}">
                <a16:creationId xmlns:a16="http://schemas.microsoft.com/office/drawing/2014/main" id="{DA1278E8-58F6-B446-B9AF-0F7AB7D4AC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5287179"/>
            <a:ext cx="914400" cy="914400"/>
          </a:xfrm>
          <a:prstGeom prst="rect">
            <a:avLst/>
          </a:prstGeom>
        </p:spPr>
      </p:pic>
      <p:sp>
        <p:nvSpPr>
          <p:cNvPr id="18" name="TextBox 17">
            <a:extLst>
              <a:ext uri="{FF2B5EF4-FFF2-40B4-BE49-F238E27FC236}">
                <a16:creationId xmlns:a16="http://schemas.microsoft.com/office/drawing/2014/main" id="{A8F1A456-1658-B044-B09A-585B6110DF73}"/>
              </a:ext>
            </a:extLst>
          </p:cNvPr>
          <p:cNvSpPr txBox="1"/>
          <p:nvPr/>
        </p:nvSpPr>
        <p:spPr>
          <a:xfrm>
            <a:off x="5179247" y="1524225"/>
            <a:ext cx="6717187" cy="3563283"/>
          </a:xfrm>
          <a:prstGeom prst="rect">
            <a:avLst/>
          </a:prstGeom>
          <a:solidFill>
            <a:schemeClr val="bg1">
              <a:lumMod val="95000"/>
            </a:schemeClr>
          </a:solidFill>
        </p:spPr>
        <p:txBody>
          <a:bodyPr wrap="square" rtlCol="0">
            <a:spAutoFit/>
          </a:bodyPr>
          <a:lstStyle/>
          <a:p>
            <a:pPr>
              <a:lnSpc>
                <a:spcPct val="150000"/>
              </a:lnSpc>
            </a:pPr>
            <a:r>
              <a:rPr lang="en-US" b="1" dirty="0"/>
              <a:t>Objective:</a:t>
            </a:r>
          </a:p>
          <a:p>
            <a:pPr marL="285750" indent="-285750">
              <a:lnSpc>
                <a:spcPct val="150000"/>
              </a:lnSpc>
              <a:buFont typeface="Arial" panose="020B0604020202020204" pitchFamily="34" charset="0"/>
              <a:buChar char="•"/>
            </a:pPr>
            <a:r>
              <a:rPr lang="en-US" sz="1400" dirty="0">
                <a:latin typeface="Gotham Rounded Book" pitchFamily="2" charset="0"/>
              </a:rPr>
              <a:t>Hybrid cloud architecture that spans private and  public infrastructure.</a:t>
            </a:r>
            <a:endParaRPr lang="en-US" sz="1400" dirty="0">
              <a:latin typeface="Gotham Rounded Book" pitchFamily="2" charset="0"/>
              <a:ea typeface="Gotham Rounded Book" charset="0"/>
              <a:cs typeface="Gotham Rounded Book" charset="0"/>
            </a:endParaRPr>
          </a:p>
          <a:p>
            <a:pPr marL="285750" indent="-285750">
              <a:lnSpc>
                <a:spcPct val="150000"/>
              </a:lnSpc>
              <a:buFont typeface="Arial" panose="020B0604020202020204" pitchFamily="34" charset="0"/>
              <a:buChar char="•"/>
            </a:pPr>
            <a:r>
              <a:rPr lang="en-US" sz="1400" dirty="0">
                <a:latin typeface="Gotham Rounded Book" charset="0"/>
                <a:ea typeface="Gotham Rounded Book" charset="0"/>
                <a:cs typeface="Gotham Rounded Book" charset="0"/>
              </a:rPr>
              <a:t>Spin-up Clusters on AWS for burst capacity and DC failures. </a:t>
            </a:r>
          </a:p>
          <a:p>
            <a:pPr marL="285750" indent="-285750">
              <a:lnSpc>
                <a:spcPct val="150000"/>
              </a:lnSpc>
              <a:buFont typeface="Arial" panose="020B0604020202020204" pitchFamily="34" charset="0"/>
              <a:buChar char="•"/>
            </a:pPr>
            <a:r>
              <a:rPr lang="en-US" sz="1400" dirty="0">
                <a:latin typeface="Gotham Rounded Book" charset="0"/>
                <a:ea typeface="Gotham Rounded Book" charset="0"/>
                <a:cs typeface="Gotham Rounded Book" charset="0"/>
              </a:rPr>
              <a:t>Use AWS as tertiary DR for regional failures.</a:t>
            </a:r>
          </a:p>
          <a:p>
            <a:pPr marL="285750" indent="-285750">
              <a:lnSpc>
                <a:spcPct val="150000"/>
              </a:lnSpc>
              <a:buFont typeface="Wingdings" pitchFamily="2" charset="2"/>
              <a:buChar char="ü"/>
            </a:pPr>
            <a:endParaRPr lang="en-US" b="1" dirty="0"/>
          </a:p>
          <a:p>
            <a:pPr>
              <a:lnSpc>
                <a:spcPct val="150000"/>
              </a:lnSpc>
            </a:pPr>
            <a:r>
              <a:rPr lang="en-US" b="1" dirty="0"/>
              <a:t>Results:</a:t>
            </a:r>
          </a:p>
          <a:p>
            <a:pPr marL="285750" indent="-285750">
              <a:lnSpc>
                <a:spcPct val="150000"/>
              </a:lnSpc>
              <a:buFont typeface="Arial" panose="020B0604020202020204" pitchFamily="34" charset="0"/>
              <a:buChar char="•"/>
            </a:pPr>
            <a:r>
              <a:rPr lang="en-US" sz="1400" dirty="0">
                <a:latin typeface="Gotham Rounded Book" charset="0"/>
                <a:ea typeface="Gotham Rounded Book" charset="0"/>
                <a:cs typeface="Gotham Rounded Book" charset="0"/>
              </a:rPr>
              <a:t>Simplicity to leverage existing Nutanix/AWS accounts </a:t>
            </a:r>
          </a:p>
          <a:p>
            <a:pPr marL="285750" indent="-285750">
              <a:lnSpc>
                <a:spcPct val="150000"/>
              </a:lnSpc>
              <a:buFont typeface="Arial" panose="020B0604020202020204" pitchFamily="34" charset="0"/>
              <a:buChar char="•"/>
            </a:pPr>
            <a:r>
              <a:rPr lang="en-US" sz="1400" dirty="0">
                <a:latin typeface="Gotham Rounded Book" pitchFamily="2" charset="0"/>
              </a:rPr>
              <a:t>Single management plane for on-prem and cloud deployments. </a:t>
            </a:r>
            <a:endParaRPr lang="en-US" sz="1400" dirty="0">
              <a:latin typeface="Gotham Rounded Book" pitchFamily="2" charset="0"/>
              <a:ea typeface="Gotham Rounded Book" charset="0"/>
              <a:cs typeface="Gotham Rounded Book" charset="0"/>
            </a:endParaRPr>
          </a:p>
          <a:p>
            <a:pPr marL="285750" indent="-285750">
              <a:lnSpc>
                <a:spcPct val="150000"/>
              </a:lnSpc>
              <a:buFont typeface="Arial" panose="020B0604020202020204" pitchFamily="34" charset="0"/>
              <a:buChar char="•"/>
            </a:pPr>
            <a:r>
              <a:rPr lang="en-US" sz="1400" dirty="0">
                <a:latin typeface="Gotham Rounded Book" charset="0"/>
                <a:ea typeface="Gotham Rounded Book" charset="0"/>
                <a:cs typeface="Gotham Rounded Book" charset="0"/>
              </a:rPr>
              <a:t>Native integration enables seamless VM/app migration without retooling</a:t>
            </a:r>
          </a:p>
        </p:txBody>
      </p:sp>
      <p:sp>
        <p:nvSpPr>
          <p:cNvPr id="27" name="TextBox 26">
            <a:extLst>
              <a:ext uri="{FF2B5EF4-FFF2-40B4-BE49-F238E27FC236}">
                <a16:creationId xmlns:a16="http://schemas.microsoft.com/office/drawing/2014/main" id="{8209B997-C6AD-4047-A07C-81A96681E819}"/>
              </a:ext>
            </a:extLst>
          </p:cNvPr>
          <p:cNvSpPr txBox="1"/>
          <p:nvPr/>
        </p:nvSpPr>
        <p:spPr>
          <a:xfrm>
            <a:off x="206129" y="772558"/>
            <a:ext cx="10418941" cy="369332"/>
          </a:xfrm>
          <a:prstGeom prst="rect">
            <a:avLst/>
          </a:prstGeom>
          <a:noFill/>
        </p:spPr>
        <p:txBody>
          <a:bodyPr wrap="square" rtlCol="0">
            <a:spAutoFit/>
          </a:bodyPr>
          <a:lstStyle/>
          <a:p>
            <a:r>
              <a:rPr lang="en-US" i="1" dirty="0"/>
              <a:t>US medical research organization; early in cloud adoption journey.  </a:t>
            </a:r>
          </a:p>
        </p:txBody>
      </p:sp>
      <p:sp>
        <p:nvSpPr>
          <p:cNvPr id="21" name="Title 1">
            <a:extLst>
              <a:ext uri="{FF2B5EF4-FFF2-40B4-BE49-F238E27FC236}">
                <a16:creationId xmlns:a16="http://schemas.microsoft.com/office/drawing/2014/main" id="{F8AF81C9-60F4-0B40-ADD8-AFAA3B4A7A9B}"/>
              </a:ext>
            </a:extLst>
          </p:cNvPr>
          <p:cNvSpPr txBox="1">
            <a:spLocks/>
          </p:cNvSpPr>
          <p:nvPr/>
        </p:nvSpPr>
        <p:spPr>
          <a:xfrm>
            <a:off x="295565" y="223894"/>
            <a:ext cx="10698480" cy="523220"/>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4000" kern="1200">
                <a:solidFill>
                  <a:schemeClr val="bg2"/>
                </a:solidFill>
                <a:latin typeface="+mj-lt"/>
                <a:ea typeface="+mj-ea"/>
                <a:cs typeface="+mj-cs"/>
              </a:defRPr>
            </a:lvl1pPr>
          </a:lstStyle>
          <a:p>
            <a:r>
              <a:rPr lang="en-US" sz="3400" dirty="0"/>
              <a:t>Fred Hutchinson Cancer Research Center</a:t>
            </a:r>
          </a:p>
        </p:txBody>
      </p:sp>
      <p:sp>
        <p:nvSpPr>
          <p:cNvPr id="23" name="TextBox 22">
            <a:extLst>
              <a:ext uri="{FF2B5EF4-FFF2-40B4-BE49-F238E27FC236}">
                <a16:creationId xmlns:a16="http://schemas.microsoft.com/office/drawing/2014/main" id="{A61EF92E-E91B-BE4F-9C4C-5E79AD735921}"/>
              </a:ext>
            </a:extLst>
          </p:cNvPr>
          <p:cNvSpPr txBox="1"/>
          <p:nvPr/>
        </p:nvSpPr>
        <p:spPr>
          <a:xfrm>
            <a:off x="629756" y="280026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4D4D4E"/>
                </a:solidFill>
              </a:rPr>
              <a:t>On-Demand capacity</a:t>
            </a:r>
            <a:endParaRPr lang="en-US" b="1" dirty="0"/>
          </a:p>
        </p:txBody>
      </p:sp>
      <p:pic>
        <p:nvPicPr>
          <p:cNvPr id="24" name="Picture 23">
            <a:extLst>
              <a:ext uri="{FF2B5EF4-FFF2-40B4-BE49-F238E27FC236}">
                <a16:creationId xmlns:a16="http://schemas.microsoft.com/office/drawing/2014/main" id="{613ACBAA-91E1-F14E-92E6-BE12843201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3201" y="1450992"/>
            <a:ext cx="2936310" cy="1297301"/>
          </a:xfrm>
          <a:prstGeom prst="rect">
            <a:avLst/>
          </a:prstGeom>
        </p:spPr>
      </p:pic>
      <p:pic>
        <p:nvPicPr>
          <p:cNvPr id="2" name="Picture 1">
            <a:extLst>
              <a:ext uri="{FF2B5EF4-FFF2-40B4-BE49-F238E27FC236}">
                <a16:creationId xmlns:a16="http://schemas.microsoft.com/office/drawing/2014/main" id="{09EAC205-94F6-8A43-AD3A-C557B2D5043B}"/>
              </a:ext>
            </a:extLst>
          </p:cNvPr>
          <p:cNvPicPr>
            <a:picLocks noChangeAspect="1"/>
          </p:cNvPicPr>
          <p:nvPr/>
        </p:nvPicPr>
        <p:blipFill>
          <a:blip r:embed="rId6"/>
          <a:stretch>
            <a:fillRect/>
          </a:stretch>
        </p:blipFill>
        <p:spPr>
          <a:xfrm>
            <a:off x="2678807" y="3436110"/>
            <a:ext cx="2257680" cy="1359462"/>
          </a:xfrm>
          <a:prstGeom prst="rect">
            <a:avLst/>
          </a:prstGeom>
        </p:spPr>
      </p:pic>
      <p:sp>
        <p:nvSpPr>
          <p:cNvPr id="25" name="TextBox 24">
            <a:extLst>
              <a:ext uri="{FF2B5EF4-FFF2-40B4-BE49-F238E27FC236}">
                <a16:creationId xmlns:a16="http://schemas.microsoft.com/office/drawing/2014/main" id="{956A0150-4299-BD49-A296-CDF852716661}"/>
              </a:ext>
            </a:extLst>
          </p:cNvPr>
          <p:cNvSpPr txBox="1"/>
          <p:nvPr/>
        </p:nvSpPr>
        <p:spPr>
          <a:xfrm>
            <a:off x="2436047" y="472782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4D4D4E"/>
                </a:solidFill>
              </a:rPr>
              <a:t>Disaster Recovery</a:t>
            </a:r>
            <a:endParaRPr lang="en-US" b="1" dirty="0"/>
          </a:p>
        </p:txBody>
      </p:sp>
    </p:spTree>
    <p:extLst>
      <p:ext uri="{BB962C8B-B14F-4D97-AF65-F5344CB8AC3E}">
        <p14:creationId xmlns:p14="http://schemas.microsoft.com/office/powerpoint/2010/main" val="487541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FCF48-4A30-CC48-941B-957E4369E17C}"/>
              </a:ext>
            </a:extLst>
          </p:cNvPr>
          <p:cNvSpPr>
            <a:spLocks noGrp="1"/>
          </p:cNvSpPr>
          <p:nvPr>
            <p:ph type="title"/>
          </p:nvPr>
        </p:nvSpPr>
        <p:spPr/>
        <p:txBody>
          <a:bodyPr/>
          <a:lstStyle/>
          <a:p>
            <a:r>
              <a:rPr lang="en-US" dirty="0"/>
              <a:t>Our Three Guiding Principles</a:t>
            </a:r>
          </a:p>
        </p:txBody>
      </p:sp>
      <p:sp>
        <p:nvSpPr>
          <p:cNvPr id="3" name="Content Placeholder 2">
            <a:extLst>
              <a:ext uri="{FF2B5EF4-FFF2-40B4-BE49-F238E27FC236}">
                <a16:creationId xmlns:a16="http://schemas.microsoft.com/office/drawing/2014/main" id="{F4378584-E9F9-1D43-9266-CD56F0DFCD54}"/>
              </a:ext>
            </a:extLst>
          </p:cNvPr>
          <p:cNvSpPr>
            <a:spLocks noGrp="1"/>
          </p:cNvSpPr>
          <p:nvPr>
            <p:ph idx="1"/>
          </p:nvPr>
        </p:nvSpPr>
        <p:spPr>
          <a:xfrm>
            <a:off x="1073426" y="3368564"/>
            <a:ext cx="3453665" cy="2289991"/>
          </a:xfrm>
        </p:spPr>
        <p:txBody>
          <a:bodyPr/>
          <a:lstStyle/>
          <a:p>
            <a:pPr marL="0" indent="0">
              <a:buNone/>
            </a:pPr>
            <a:r>
              <a:rPr lang="en-US" sz="2800" dirty="0"/>
              <a:t>1. </a:t>
            </a:r>
            <a:r>
              <a:rPr lang="en-US" sz="3200" dirty="0">
                <a:solidFill>
                  <a:schemeClr val="bg2"/>
                </a:solidFill>
                <a:latin typeface="Gotham Medium" pitchFamily="2" charset="0"/>
                <a:cs typeface="Gotham Medium" pitchFamily="2" charset="0"/>
              </a:rPr>
              <a:t>Easy</a:t>
            </a:r>
            <a:r>
              <a:rPr lang="en-US" sz="3200" dirty="0"/>
              <a:t> </a:t>
            </a:r>
            <a:br>
              <a:rPr lang="en-US" sz="1800" dirty="0"/>
            </a:br>
            <a:endParaRPr lang="en-US" sz="1800" dirty="0"/>
          </a:p>
          <a:p>
            <a:pPr marL="0" indent="0">
              <a:buNone/>
            </a:pPr>
            <a:r>
              <a:rPr lang="en-US" sz="1800" dirty="0">
                <a:latin typeface="+mn-lt"/>
              </a:rPr>
              <a:t>One-click upgrades</a:t>
            </a:r>
          </a:p>
          <a:p>
            <a:pPr marL="0" indent="0">
              <a:buNone/>
            </a:pPr>
            <a:r>
              <a:rPr lang="en-US" sz="1800" dirty="0">
                <a:latin typeface="+mn-lt"/>
              </a:rPr>
              <a:t>One pane of glass</a:t>
            </a:r>
          </a:p>
        </p:txBody>
      </p:sp>
      <p:sp>
        <p:nvSpPr>
          <p:cNvPr id="5" name="Slide Number Placeholder 4">
            <a:extLst>
              <a:ext uri="{FF2B5EF4-FFF2-40B4-BE49-F238E27FC236}">
                <a16:creationId xmlns:a16="http://schemas.microsoft.com/office/drawing/2014/main" id="{9BCB4087-6675-5347-A112-B644C7A2F989}"/>
              </a:ext>
            </a:extLst>
          </p:cNvPr>
          <p:cNvSpPr>
            <a:spLocks noGrp="1"/>
          </p:cNvSpPr>
          <p:nvPr>
            <p:ph type="sldNum" sz="quarter" idx="4"/>
          </p:nvPr>
        </p:nvSpPr>
        <p:spPr/>
        <p:txBody>
          <a:bodyPr/>
          <a:lstStyle/>
          <a:p>
            <a:r>
              <a:rPr lang="en-US"/>
              <a:t>| </a:t>
            </a:r>
            <a:fld id="{2C8F94F2-79B1-4F8D-B2F0-3428BA660B51}" type="slidenum">
              <a:rPr lang="en-US" smtClean="0"/>
              <a:pPr/>
              <a:t>3</a:t>
            </a:fld>
            <a:endParaRPr lang="en-US" dirty="0"/>
          </a:p>
        </p:txBody>
      </p:sp>
      <p:sp>
        <p:nvSpPr>
          <p:cNvPr id="6" name="Content Placeholder 2">
            <a:extLst>
              <a:ext uri="{FF2B5EF4-FFF2-40B4-BE49-F238E27FC236}">
                <a16:creationId xmlns:a16="http://schemas.microsoft.com/office/drawing/2014/main" id="{574F82D4-1D6A-4D43-8F57-11D4EAF809C8}"/>
              </a:ext>
            </a:extLst>
          </p:cNvPr>
          <p:cNvSpPr txBox="1">
            <a:spLocks/>
          </p:cNvSpPr>
          <p:nvPr/>
        </p:nvSpPr>
        <p:spPr>
          <a:xfrm>
            <a:off x="4527091" y="3429000"/>
            <a:ext cx="3453665" cy="2289991"/>
          </a:xfrm>
          <a:prstGeom prst="rect">
            <a:avLst/>
          </a:prstGeom>
        </p:spPr>
        <p:txBody>
          <a:bodyPr vert="horz" lIns="0" tIns="0" rIns="0" bIns="0" rtlCol="0">
            <a:noAutofit/>
          </a:bodyPr>
          <a:lstStyle>
            <a:lvl1pPr marL="285750" indent="-285750" algn="l" defTabSz="914400" rtl="0" eaLnBrk="1" latinLnBrk="0" hangingPunct="1">
              <a:lnSpc>
                <a:spcPct val="120000"/>
              </a:lnSpc>
              <a:spcBef>
                <a:spcPts val="1200"/>
              </a:spcBef>
              <a:buClr>
                <a:schemeClr val="accent1"/>
              </a:buClr>
              <a:buFont typeface="+mj-lt"/>
              <a:buAutoNum type="arabicPeriod"/>
              <a:defRPr sz="1600" kern="1200">
                <a:solidFill>
                  <a:schemeClr val="tx2"/>
                </a:solidFill>
                <a:latin typeface="+mn-lt"/>
                <a:ea typeface="+mn-ea"/>
                <a:cs typeface="+mn-cs"/>
              </a:defRPr>
            </a:lvl1pPr>
            <a:lvl2pPr marL="685800" indent="-285750" algn="l" defTabSz="914400" rtl="0" eaLnBrk="1" latinLnBrk="0" hangingPunct="1">
              <a:lnSpc>
                <a:spcPct val="120000"/>
              </a:lnSpc>
              <a:spcBef>
                <a:spcPts val="600"/>
              </a:spcBef>
              <a:buClrTx/>
              <a:buFont typeface="+mj-lt"/>
              <a:buAutoNum type="arabicPeriod"/>
              <a:defRPr sz="1400" kern="1200">
                <a:solidFill>
                  <a:schemeClr val="tx2"/>
                </a:solidFill>
                <a:latin typeface="+mn-lt"/>
                <a:ea typeface="+mn-ea"/>
                <a:cs typeface="+mn-cs"/>
              </a:defRPr>
            </a:lvl2pPr>
            <a:lvl3pPr marL="1085850" indent="-285750" algn="l" defTabSz="914400" rtl="0" eaLnBrk="1" latinLnBrk="0" hangingPunct="1">
              <a:lnSpc>
                <a:spcPct val="120000"/>
              </a:lnSpc>
              <a:spcBef>
                <a:spcPts val="600"/>
              </a:spcBef>
              <a:buClrTx/>
              <a:buFont typeface="+mj-lt"/>
              <a:buAutoNum type="arabicPeriod"/>
              <a:defRPr sz="1400" kern="1200">
                <a:solidFill>
                  <a:schemeClr val="tx2"/>
                </a:solidFill>
                <a:latin typeface="+mn-lt"/>
                <a:ea typeface="+mn-ea"/>
                <a:cs typeface="+mn-cs"/>
              </a:defRPr>
            </a:lvl3pPr>
            <a:lvl4pPr marL="1714500" indent="-342900" algn="l" defTabSz="914400" rtl="0" eaLnBrk="1" latinLnBrk="0" hangingPunct="1">
              <a:lnSpc>
                <a:spcPct val="120000"/>
              </a:lnSpc>
              <a:spcBef>
                <a:spcPts val="600"/>
              </a:spcBef>
              <a:buClrTx/>
              <a:buFont typeface="+mj-lt"/>
              <a:buAutoNum type="arabicPeriod"/>
              <a:defRPr sz="1400" kern="1200">
                <a:solidFill>
                  <a:schemeClr val="tx2"/>
                </a:solidFill>
                <a:latin typeface="+mn-lt"/>
                <a:ea typeface="+mn-ea"/>
                <a:cs typeface="+mn-cs"/>
              </a:defRPr>
            </a:lvl4pPr>
            <a:lvl5pPr marL="2171700" indent="-342900" algn="l" defTabSz="914400" rtl="0" eaLnBrk="1" latinLnBrk="0" hangingPunct="1">
              <a:lnSpc>
                <a:spcPct val="120000"/>
              </a:lnSpc>
              <a:spcBef>
                <a:spcPts val="600"/>
              </a:spcBef>
              <a:buClrTx/>
              <a:buFont typeface="+mj-lt"/>
              <a:buAutoNum type="arabicPeriod"/>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2. </a:t>
            </a:r>
            <a:r>
              <a:rPr lang="en-US" sz="2800" dirty="0">
                <a:solidFill>
                  <a:schemeClr val="bg2"/>
                </a:solidFill>
                <a:latin typeface="Gotham Medium" pitchFamily="2" charset="0"/>
                <a:cs typeface="Gotham Medium" pitchFamily="2" charset="0"/>
              </a:rPr>
              <a:t>Intelligent</a:t>
            </a:r>
            <a:r>
              <a:rPr lang="en-US" sz="2800" dirty="0"/>
              <a:t> </a:t>
            </a:r>
            <a:br>
              <a:rPr lang="en-US" sz="1800" dirty="0"/>
            </a:br>
            <a:endParaRPr lang="en-US" sz="1800" dirty="0"/>
          </a:p>
          <a:p>
            <a:pPr marL="0" indent="0">
              <a:buNone/>
            </a:pPr>
            <a:r>
              <a:rPr lang="en-US" sz="1800" dirty="0"/>
              <a:t>Intelligent automation and operations to remove complexities</a:t>
            </a:r>
          </a:p>
        </p:txBody>
      </p:sp>
      <p:sp>
        <p:nvSpPr>
          <p:cNvPr id="7" name="Content Placeholder 2">
            <a:extLst>
              <a:ext uri="{FF2B5EF4-FFF2-40B4-BE49-F238E27FC236}">
                <a16:creationId xmlns:a16="http://schemas.microsoft.com/office/drawing/2014/main" id="{BC0E8E55-4A10-744D-AB13-C503F0EE7DE8}"/>
              </a:ext>
            </a:extLst>
          </p:cNvPr>
          <p:cNvSpPr txBox="1">
            <a:spLocks/>
          </p:cNvSpPr>
          <p:nvPr/>
        </p:nvSpPr>
        <p:spPr>
          <a:xfrm>
            <a:off x="8592560" y="3368564"/>
            <a:ext cx="3453665" cy="2289991"/>
          </a:xfrm>
          <a:prstGeom prst="rect">
            <a:avLst/>
          </a:prstGeom>
        </p:spPr>
        <p:txBody>
          <a:bodyPr vert="horz" lIns="0" tIns="0" rIns="0" bIns="0" rtlCol="0">
            <a:noAutofit/>
          </a:bodyPr>
          <a:lstStyle>
            <a:lvl1pPr marL="285750" indent="-285750" algn="l" defTabSz="914400" rtl="0" eaLnBrk="1" latinLnBrk="0" hangingPunct="1">
              <a:lnSpc>
                <a:spcPct val="120000"/>
              </a:lnSpc>
              <a:spcBef>
                <a:spcPts val="1200"/>
              </a:spcBef>
              <a:buClr>
                <a:schemeClr val="accent1"/>
              </a:buClr>
              <a:buFont typeface="+mj-lt"/>
              <a:buAutoNum type="arabicPeriod"/>
              <a:defRPr sz="1600" kern="1200">
                <a:solidFill>
                  <a:schemeClr val="tx2"/>
                </a:solidFill>
                <a:latin typeface="+mn-lt"/>
                <a:ea typeface="+mn-ea"/>
                <a:cs typeface="+mn-cs"/>
              </a:defRPr>
            </a:lvl1pPr>
            <a:lvl2pPr marL="685800" indent="-285750" algn="l" defTabSz="914400" rtl="0" eaLnBrk="1" latinLnBrk="0" hangingPunct="1">
              <a:lnSpc>
                <a:spcPct val="120000"/>
              </a:lnSpc>
              <a:spcBef>
                <a:spcPts val="600"/>
              </a:spcBef>
              <a:buClrTx/>
              <a:buFont typeface="+mj-lt"/>
              <a:buAutoNum type="arabicPeriod"/>
              <a:defRPr sz="1400" kern="1200">
                <a:solidFill>
                  <a:schemeClr val="tx2"/>
                </a:solidFill>
                <a:latin typeface="+mn-lt"/>
                <a:ea typeface="+mn-ea"/>
                <a:cs typeface="+mn-cs"/>
              </a:defRPr>
            </a:lvl2pPr>
            <a:lvl3pPr marL="1085850" indent="-285750" algn="l" defTabSz="914400" rtl="0" eaLnBrk="1" latinLnBrk="0" hangingPunct="1">
              <a:lnSpc>
                <a:spcPct val="120000"/>
              </a:lnSpc>
              <a:spcBef>
                <a:spcPts val="600"/>
              </a:spcBef>
              <a:buClrTx/>
              <a:buFont typeface="+mj-lt"/>
              <a:buAutoNum type="arabicPeriod"/>
              <a:defRPr sz="1400" kern="1200">
                <a:solidFill>
                  <a:schemeClr val="tx2"/>
                </a:solidFill>
                <a:latin typeface="+mn-lt"/>
                <a:ea typeface="+mn-ea"/>
                <a:cs typeface="+mn-cs"/>
              </a:defRPr>
            </a:lvl3pPr>
            <a:lvl4pPr marL="1714500" indent="-342900" algn="l" defTabSz="914400" rtl="0" eaLnBrk="1" latinLnBrk="0" hangingPunct="1">
              <a:lnSpc>
                <a:spcPct val="120000"/>
              </a:lnSpc>
              <a:spcBef>
                <a:spcPts val="600"/>
              </a:spcBef>
              <a:buClrTx/>
              <a:buFont typeface="+mj-lt"/>
              <a:buAutoNum type="arabicPeriod"/>
              <a:defRPr sz="1400" kern="1200">
                <a:solidFill>
                  <a:schemeClr val="tx2"/>
                </a:solidFill>
                <a:latin typeface="+mn-lt"/>
                <a:ea typeface="+mn-ea"/>
                <a:cs typeface="+mn-cs"/>
              </a:defRPr>
            </a:lvl4pPr>
            <a:lvl5pPr marL="2171700" indent="-342900" algn="l" defTabSz="914400" rtl="0" eaLnBrk="1" latinLnBrk="0" hangingPunct="1">
              <a:lnSpc>
                <a:spcPct val="120000"/>
              </a:lnSpc>
              <a:spcBef>
                <a:spcPts val="600"/>
              </a:spcBef>
              <a:buClrTx/>
              <a:buFont typeface="+mj-lt"/>
              <a:buAutoNum type="arabicPeriod"/>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3. </a:t>
            </a:r>
            <a:r>
              <a:rPr lang="en-US" sz="2800" dirty="0">
                <a:solidFill>
                  <a:schemeClr val="bg2"/>
                </a:solidFill>
                <a:latin typeface="Gotham Medium" pitchFamily="2" charset="0"/>
                <a:cs typeface="Gotham Medium" pitchFamily="2" charset="0"/>
              </a:rPr>
              <a:t>Resilient</a:t>
            </a:r>
          </a:p>
          <a:p>
            <a:pPr marL="0" indent="0">
              <a:buNone/>
            </a:pPr>
            <a:endParaRPr lang="en-US" sz="1800" dirty="0"/>
          </a:p>
          <a:p>
            <a:pPr marL="0" indent="0">
              <a:buNone/>
            </a:pPr>
            <a:r>
              <a:rPr lang="en-US" sz="1800" dirty="0"/>
              <a:t>Self healing and resilient infrastructure, security, network</a:t>
            </a:r>
            <a:br>
              <a:rPr lang="en-US" sz="1800" dirty="0">
                <a:solidFill>
                  <a:schemeClr val="bg2"/>
                </a:solidFill>
                <a:latin typeface="Gotham Medium" pitchFamily="2" charset="0"/>
                <a:cs typeface="Gotham Medium" pitchFamily="2" charset="0"/>
              </a:rPr>
            </a:br>
            <a:endParaRPr lang="en-US" sz="1800" dirty="0"/>
          </a:p>
        </p:txBody>
      </p:sp>
      <p:pic>
        <p:nvPicPr>
          <p:cNvPr id="13" name="Picture 12">
            <a:extLst>
              <a:ext uri="{FF2B5EF4-FFF2-40B4-BE49-F238E27FC236}">
                <a16:creationId xmlns:a16="http://schemas.microsoft.com/office/drawing/2014/main" id="{6B737E39-FCC2-3A44-9A45-1ED1BD80E927}"/>
              </a:ext>
            </a:extLst>
          </p:cNvPr>
          <p:cNvPicPr>
            <a:picLocks noChangeAspect="1"/>
          </p:cNvPicPr>
          <p:nvPr/>
        </p:nvPicPr>
        <p:blipFill>
          <a:blip r:embed="rId3"/>
          <a:stretch>
            <a:fillRect/>
          </a:stretch>
        </p:blipFill>
        <p:spPr>
          <a:xfrm>
            <a:off x="8699817" y="1469909"/>
            <a:ext cx="1697867" cy="1697867"/>
          </a:xfrm>
          <a:prstGeom prst="rect">
            <a:avLst/>
          </a:prstGeom>
        </p:spPr>
      </p:pic>
      <p:pic>
        <p:nvPicPr>
          <p:cNvPr id="14" name="Picture 13">
            <a:extLst>
              <a:ext uri="{FF2B5EF4-FFF2-40B4-BE49-F238E27FC236}">
                <a16:creationId xmlns:a16="http://schemas.microsoft.com/office/drawing/2014/main" id="{3D059054-6379-2E42-B35F-A66C7EB1CE0C}"/>
              </a:ext>
            </a:extLst>
          </p:cNvPr>
          <p:cNvPicPr>
            <a:picLocks noChangeAspect="1"/>
          </p:cNvPicPr>
          <p:nvPr/>
        </p:nvPicPr>
        <p:blipFill>
          <a:blip r:embed="rId4"/>
          <a:stretch>
            <a:fillRect/>
          </a:stretch>
        </p:blipFill>
        <p:spPr>
          <a:xfrm>
            <a:off x="1421306" y="1646215"/>
            <a:ext cx="1378952" cy="1378952"/>
          </a:xfrm>
          <a:prstGeom prst="rect">
            <a:avLst/>
          </a:prstGeom>
        </p:spPr>
      </p:pic>
      <p:pic>
        <p:nvPicPr>
          <p:cNvPr id="15" name="Picture 14">
            <a:extLst>
              <a:ext uri="{FF2B5EF4-FFF2-40B4-BE49-F238E27FC236}">
                <a16:creationId xmlns:a16="http://schemas.microsoft.com/office/drawing/2014/main" id="{4A4F29BC-A8EE-6D4F-81C3-296D9E8C968D}"/>
              </a:ext>
            </a:extLst>
          </p:cNvPr>
          <p:cNvPicPr>
            <a:picLocks noChangeAspect="1"/>
          </p:cNvPicPr>
          <p:nvPr/>
        </p:nvPicPr>
        <p:blipFill>
          <a:blip r:embed="rId5"/>
          <a:stretch>
            <a:fillRect/>
          </a:stretch>
        </p:blipFill>
        <p:spPr>
          <a:xfrm>
            <a:off x="5077409" y="1646215"/>
            <a:ext cx="1345257" cy="1345257"/>
          </a:xfrm>
          <a:prstGeom prst="rect">
            <a:avLst/>
          </a:prstGeom>
        </p:spPr>
      </p:pic>
    </p:spTree>
    <p:extLst>
      <p:ext uri="{BB962C8B-B14F-4D97-AF65-F5344CB8AC3E}">
        <p14:creationId xmlns:p14="http://schemas.microsoft.com/office/powerpoint/2010/main" val="2739719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22" descr="An empty road&#10;&#10;Description generated with very high confidence">
            <a:extLst>
              <a:ext uri="{FF2B5EF4-FFF2-40B4-BE49-F238E27FC236}">
                <a16:creationId xmlns:a16="http://schemas.microsoft.com/office/drawing/2014/main" id="{59CE4852-9B42-444F-A6A5-05C066213F9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96" y="1785"/>
            <a:ext cx="8700614" cy="6854430"/>
          </a:xfrm>
          <a:prstGeom prst="rect">
            <a:avLst/>
          </a:prstGeom>
        </p:spPr>
      </p:pic>
      <p:sp>
        <p:nvSpPr>
          <p:cNvPr id="224" name="Rectangle 223">
            <a:extLst>
              <a:ext uri="{FF2B5EF4-FFF2-40B4-BE49-F238E27FC236}">
                <a16:creationId xmlns:a16="http://schemas.microsoft.com/office/drawing/2014/main" id="{7E38E46B-081E-4BBA-AA0A-07E4985BE8D6}"/>
              </a:ext>
            </a:extLst>
          </p:cNvPr>
          <p:cNvSpPr/>
          <p:nvPr/>
        </p:nvSpPr>
        <p:spPr>
          <a:xfrm>
            <a:off x="-896" y="1785"/>
            <a:ext cx="8709288" cy="6854430"/>
          </a:xfrm>
          <a:prstGeom prst="rect">
            <a:avLst/>
          </a:prstGeom>
          <a:solidFill>
            <a:srgbClr val="1F1F1F">
              <a:alpha val="5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Gotham Light"/>
              <a:ea typeface="+mn-ea"/>
              <a:cs typeface="+mn-cs"/>
            </a:endParaRPr>
          </a:p>
        </p:txBody>
      </p:sp>
      <p:sp>
        <p:nvSpPr>
          <p:cNvPr id="277" name="Rectangle 276">
            <a:extLst>
              <a:ext uri="{FF2B5EF4-FFF2-40B4-BE49-F238E27FC236}">
                <a16:creationId xmlns:a16="http://schemas.microsoft.com/office/drawing/2014/main" id="{F6529BC0-B82C-483F-A80F-5E27EB37A60C}"/>
              </a:ext>
            </a:extLst>
          </p:cNvPr>
          <p:cNvSpPr/>
          <p:nvPr/>
        </p:nvSpPr>
        <p:spPr>
          <a:xfrm>
            <a:off x="376875" y="439615"/>
            <a:ext cx="12192000" cy="5844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98" b="0" i="0" u="none" strike="noStrike" kern="1200" cap="none" spc="0" normalizeH="0" baseline="0" noProof="0" dirty="0">
                <a:ln>
                  <a:noFill/>
                </a:ln>
                <a:solidFill>
                  <a:prstClr val="white"/>
                </a:solidFill>
                <a:effectLst/>
                <a:uLnTx/>
                <a:uFillTx/>
                <a:latin typeface="Gotham Rounded Light" pitchFamily="50" charset="0"/>
                <a:ea typeface="+mn-ea"/>
                <a:cs typeface="+mn-cs"/>
              </a:rPr>
              <a:t>Who is Nutanix?</a:t>
            </a:r>
          </a:p>
        </p:txBody>
      </p:sp>
      <p:grpSp>
        <p:nvGrpSpPr>
          <p:cNvPr id="221" name="Group 220">
            <a:extLst>
              <a:ext uri="{FF2B5EF4-FFF2-40B4-BE49-F238E27FC236}">
                <a16:creationId xmlns:a16="http://schemas.microsoft.com/office/drawing/2014/main" id="{4B19BF43-61E7-4ECB-9083-23F8FB34730A}"/>
              </a:ext>
            </a:extLst>
          </p:cNvPr>
          <p:cNvGrpSpPr/>
          <p:nvPr/>
        </p:nvGrpSpPr>
        <p:grpSpPr>
          <a:xfrm>
            <a:off x="652684" y="5233202"/>
            <a:ext cx="3278787" cy="837029"/>
            <a:chOff x="498475" y="5414444"/>
            <a:chExt cx="3280495" cy="837464"/>
          </a:xfrm>
        </p:grpSpPr>
        <p:sp>
          <p:nvSpPr>
            <p:cNvPr id="222" name="Shape 167">
              <a:extLst>
                <a:ext uri="{FF2B5EF4-FFF2-40B4-BE49-F238E27FC236}">
                  <a16:creationId xmlns:a16="http://schemas.microsoft.com/office/drawing/2014/main" id="{7D21AAAD-6781-46CF-9B2F-410DFEE1F319}"/>
                </a:ext>
              </a:extLst>
            </p:cNvPr>
            <p:cNvSpPr txBox="1"/>
            <p:nvPr/>
          </p:nvSpPr>
          <p:spPr>
            <a:xfrm>
              <a:off x="1422465" y="5439630"/>
              <a:ext cx="2356505" cy="787090"/>
            </a:xfrm>
            <a:prstGeom prst="rect">
              <a:avLst/>
            </a:pr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otham Medium" pitchFamily="2" charset="0"/>
                  <a:ea typeface="Gotham Book" charset="0"/>
                  <a:cs typeface="Gotham Medium" pitchFamily="2" charset="0"/>
                  <a:sym typeface="Arial"/>
                </a:rPr>
                <a:t>Modernize</a:t>
              </a:r>
              <a:r>
                <a:rPr kumimoji="0" lang="en-US" sz="2400" b="0" i="0" u="none" strike="noStrike" kern="1200" cap="none" spc="0" normalizeH="0" noProof="0" dirty="0">
                  <a:ln>
                    <a:noFill/>
                  </a:ln>
                  <a:solidFill>
                    <a:prstClr val="white"/>
                  </a:solidFill>
                  <a:effectLst/>
                  <a:uLnTx/>
                  <a:uFillTx/>
                  <a:latin typeface="Gotham Medium" pitchFamily="2" charset="0"/>
                  <a:ea typeface="Gotham Book" charset="0"/>
                  <a:cs typeface="Gotham Medium" pitchFamily="2" charset="0"/>
                  <a:sym typeface="Arial"/>
                </a:rPr>
                <a:t> </a:t>
              </a:r>
              <a:r>
                <a:rPr lang="en-US" sz="2400" dirty="0">
                  <a:solidFill>
                    <a:prstClr val="white"/>
                  </a:solidFill>
                  <a:latin typeface="Gotham Medium" pitchFamily="2" charset="0"/>
                  <a:ea typeface="Gotham Book" charset="0"/>
                  <a:cs typeface="Gotham Medium" pitchFamily="2" charset="0"/>
                  <a:sym typeface="Arial"/>
                </a:rPr>
                <a:t>IT with HCI</a:t>
              </a:r>
              <a:endParaRPr kumimoji="0" sz="2800" b="0" i="0" u="none" strike="noStrike" kern="1200" cap="none" spc="0" normalizeH="0" baseline="0" noProof="0" dirty="0">
                <a:ln>
                  <a:noFill/>
                </a:ln>
                <a:solidFill>
                  <a:prstClr val="white"/>
                </a:solidFill>
                <a:effectLst/>
                <a:uLnTx/>
                <a:uFillTx/>
                <a:latin typeface="Gotham Medium" pitchFamily="2" charset="0"/>
                <a:ea typeface="Gotham Book" charset="0"/>
                <a:cs typeface="Gotham Medium" pitchFamily="2" charset="0"/>
              </a:endParaRPr>
            </a:p>
          </p:txBody>
        </p:sp>
        <p:grpSp>
          <p:nvGrpSpPr>
            <p:cNvPr id="225" name="Group 224">
              <a:extLst>
                <a:ext uri="{FF2B5EF4-FFF2-40B4-BE49-F238E27FC236}">
                  <a16:creationId xmlns:a16="http://schemas.microsoft.com/office/drawing/2014/main" id="{6986E80B-8744-4984-8D4F-1DBF02A16EF7}"/>
                </a:ext>
              </a:extLst>
            </p:cNvPr>
            <p:cNvGrpSpPr/>
            <p:nvPr/>
          </p:nvGrpSpPr>
          <p:grpSpPr>
            <a:xfrm>
              <a:off x="498475" y="5414444"/>
              <a:ext cx="837464" cy="837464"/>
              <a:chOff x="880339" y="4612907"/>
              <a:chExt cx="837900" cy="837900"/>
            </a:xfrm>
          </p:grpSpPr>
          <p:sp>
            <p:nvSpPr>
              <p:cNvPr id="226" name="Shape 177">
                <a:extLst>
                  <a:ext uri="{FF2B5EF4-FFF2-40B4-BE49-F238E27FC236}">
                    <a16:creationId xmlns:a16="http://schemas.microsoft.com/office/drawing/2014/main" id="{B1595ABA-5C50-469C-9D8C-6D05A03E70DD}"/>
                  </a:ext>
                </a:extLst>
              </p:cNvPr>
              <p:cNvSpPr/>
              <p:nvPr/>
            </p:nvSpPr>
            <p:spPr>
              <a:xfrm>
                <a:off x="880339" y="4612907"/>
                <a:ext cx="837900" cy="837900"/>
              </a:xfrm>
              <a:prstGeom prst="ellipse">
                <a:avLst/>
              </a:prstGeom>
              <a:solidFill>
                <a:srgbClr val="FFFFFF"/>
              </a:solidFill>
              <a:ln w="9525" cap="flat" cmpd="sng">
                <a:solidFill>
                  <a:srgbClr val="B0D136"/>
                </a:solidFill>
                <a:prstDash val="solid"/>
                <a:round/>
                <a:headEnd type="none" w="sm" len="sm"/>
                <a:tailEnd type="none" w="sm" len="sm"/>
              </a:ln>
            </p:spPr>
            <p:txBody>
              <a:bodyPr spcFirstLastPara="1" wrap="square" lIns="91329" tIns="45652" rIns="91329" bIns="45652"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grpSp>
            <p:nvGrpSpPr>
              <p:cNvPr id="227" name="Shape 182">
                <a:extLst>
                  <a:ext uri="{FF2B5EF4-FFF2-40B4-BE49-F238E27FC236}">
                    <a16:creationId xmlns:a16="http://schemas.microsoft.com/office/drawing/2014/main" id="{D358ADAF-D30A-45CF-B3DB-1DA7A58E4FBC}"/>
                  </a:ext>
                </a:extLst>
              </p:cNvPr>
              <p:cNvGrpSpPr/>
              <p:nvPr/>
            </p:nvGrpSpPr>
            <p:grpSpPr>
              <a:xfrm>
                <a:off x="1039645" y="4753319"/>
                <a:ext cx="520529" cy="454779"/>
                <a:chOff x="5800764" y="4175861"/>
                <a:chExt cx="754063" cy="658813"/>
              </a:xfrm>
            </p:grpSpPr>
            <p:sp>
              <p:nvSpPr>
                <p:cNvPr id="228" name="Shape 183">
                  <a:extLst>
                    <a:ext uri="{FF2B5EF4-FFF2-40B4-BE49-F238E27FC236}">
                      <a16:creationId xmlns:a16="http://schemas.microsoft.com/office/drawing/2014/main" id="{AE275B37-AA4F-4E03-81EE-F22389CF733C}"/>
                    </a:ext>
                  </a:extLst>
                </p:cNvPr>
                <p:cNvSpPr/>
                <p:nvPr/>
              </p:nvSpPr>
              <p:spPr>
                <a:xfrm>
                  <a:off x="5802352" y="4669574"/>
                  <a:ext cx="750889" cy="163513"/>
                </a:xfrm>
                <a:custGeom>
                  <a:avLst/>
                  <a:gdLst/>
                  <a:ahLst/>
                  <a:cxnLst/>
                  <a:rect l="0" t="0" r="0" b="0"/>
                  <a:pathLst>
                    <a:path w="632" h="137" extrusionOk="0">
                      <a:moveTo>
                        <a:pt x="0" y="126"/>
                      </a:moveTo>
                      <a:cubicBezTo>
                        <a:pt x="0" y="132"/>
                        <a:pt x="5" y="137"/>
                        <a:pt x="11" y="137"/>
                      </a:cubicBezTo>
                      <a:cubicBezTo>
                        <a:pt x="620" y="137"/>
                        <a:pt x="620" y="137"/>
                        <a:pt x="620" y="137"/>
                      </a:cubicBezTo>
                      <a:cubicBezTo>
                        <a:pt x="626" y="137"/>
                        <a:pt x="632" y="132"/>
                        <a:pt x="632" y="126"/>
                      </a:cubicBezTo>
                      <a:cubicBezTo>
                        <a:pt x="632" y="11"/>
                        <a:pt x="632" y="11"/>
                        <a:pt x="632" y="11"/>
                      </a:cubicBezTo>
                      <a:cubicBezTo>
                        <a:pt x="632" y="5"/>
                        <a:pt x="626" y="0"/>
                        <a:pt x="620" y="0"/>
                      </a:cubicBezTo>
                      <a:cubicBezTo>
                        <a:pt x="11" y="0"/>
                        <a:pt x="11" y="0"/>
                        <a:pt x="11" y="0"/>
                      </a:cubicBezTo>
                      <a:cubicBezTo>
                        <a:pt x="5" y="0"/>
                        <a:pt x="0" y="5"/>
                        <a:pt x="0" y="11"/>
                      </a:cubicBezTo>
                      <a:lnTo>
                        <a:pt x="0" y="126"/>
                      </a:lnTo>
                      <a:close/>
                    </a:path>
                  </a:pathLst>
                </a:custGeom>
                <a:solidFill>
                  <a:srgbClr val="E2E9EC"/>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29" name="Shape 184">
                  <a:extLst>
                    <a:ext uri="{FF2B5EF4-FFF2-40B4-BE49-F238E27FC236}">
                      <a16:creationId xmlns:a16="http://schemas.microsoft.com/office/drawing/2014/main" id="{E3B5D5D4-2723-41A8-9FE7-B40B9DA593A4}"/>
                    </a:ext>
                  </a:extLst>
                </p:cNvPr>
                <p:cNvSpPr/>
                <p:nvPr/>
              </p:nvSpPr>
              <p:spPr>
                <a:xfrm>
                  <a:off x="5802352" y="4423511"/>
                  <a:ext cx="750889" cy="165100"/>
                </a:xfrm>
                <a:custGeom>
                  <a:avLst/>
                  <a:gdLst/>
                  <a:ahLst/>
                  <a:cxnLst/>
                  <a:rect l="0" t="0" r="0" b="0"/>
                  <a:pathLst>
                    <a:path w="632" h="138" extrusionOk="0">
                      <a:moveTo>
                        <a:pt x="0" y="126"/>
                      </a:moveTo>
                      <a:cubicBezTo>
                        <a:pt x="0" y="132"/>
                        <a:pt x="5" y="138"/>
                        <a:pt x="11" y="138"/>
                      </a:cubicBezTo>
                      <a:cubicBezTo>
                        <a:pt x="620" y="138"/>
                        <a:pt x="620" y="138"/>
                        <a:pt x="620" y="138"/>
                      </a:cubicBezTo>
                      <a:cubicBezTo>
                        <a:pt x="626" y="138"/>
                        <a:pt x="632" y="132"/>
                        <a:pt x="632" y="126"/>
                      </a:cubicBezTo>
                      <a:cubicBezTo>
                        <a:pt x="632" y="12"/>
                        <a:pt x="632" y="12"/>
                        <a:pt x="632" y="12"/>
                      </a:cubicBezTo>
                      <a:cubicBezTo>
                        <a:pt x="632" y="5"/>
                        <a:pt x="626" y="0"/>
                        <a:pt x="620" y="0"/>
                      </a:cubicBezTo>
                      <a:cubicBezTo>
                        <a:pt x="11" y="0"/>
                        <a:pt x="11" y="0"/>
                        <a:pt x="11" y="0"/>
                      </a:cubicBezTo>
                      <a:cubicBezTo>
                        <a:pt x="5" y="0"/>
                        <a:pt x="0" y="5"/>
                        <a:pt x="0" y="12"/>
                      </a:cubicBezTo>
                      <a:lnTo>
                        <a:pt x="0" y="126"/>
                      </a:lnTo>
                      <a:close/>
                    </a:path>
                  </a:pathLst>
                </a:custGeom>
                <a:solidFill>
                  <a:srgbClr val="E2E9EC"/>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000000"/>
                    </a:solidFill>
                    <a:effectLst/>
                    <a:uLnTx/>
                    <a:uFillTx/>
                    <a:latin typeface="Gotham Medium" pitchFamily="2" charset="0"/>
                    <a:ea typeface="Arial"/>
                    <a:cs typeface="Gotham Medium" pitchFamily="2" charset="0"/>
                    <a:sym typeface="Arial"/>
                  </a:endParaRPr>
                </a:p>
              </p:txBody>
            </p:sp>
            <p:sp>
              <p:nvSpPr>
                <p:cNvPr id="230" name="Shape 185">
                  <a:extLst>
                    <a:ext uri="{FF2B5EF4-FFF2-40B4-BE49-F238E27FC236}">
                      <a16:creationId xmlns:a16="http://schemas.microsoft.com/office/drawing/2014/main" id="{5357E485-A2F4-4701-B711-9DD303799AAD}"/>
                    </a:ext>
                  </a:extLst>
                </p:cNvPr>
                <p:cNvSpPr/>
                <p:nvPr/>
              </p:nvSpPr>
              <p:spPr>
                <a:xfrm>
                  <a:off x="5802352" y="4177449"/>
                  <a:ext cx="750889" cy="163513"/>
                </a:xfrm>
                <a:custGeom>
                  <a:avLst/>
                  <a:gdLst/>
                  <a:ahLst/>
                  <a:cxnLst/>
                  <a:rect l="0" t="0" r="0" b="0"/>
                  <a:pathLst>
                    <a:path w="632" h="138" extrusionOk="0">
                      <a:moveTo>
                        <a:pt x="0" y="126"/>
                      </a:moveTo>
                      <a:cubicBezTo>
                        <a:pt x="0" y="133"/>
                        <a:pt x="5" y="138"/>
                        <a:pt x="11" y="138"/>
                      </a:cubicBezTo>
                      <a:cubicBezTo>
                        <a:pt x="620" y="138"/>
                        <a:pt x="620" y="138"/>
                        <a:pt x="620" y="138"/>
                      </a:cubicBezTo>
                      <a:cubicBezTo>
                        <a:pt x="626" y="138"/>
                        <a:pt x="632" y="133"/>
                        <a:pt x="632" y="126"/>
                      </a:cubicBezTo>
                      <a:cubicBezTo>
                        <a:pt x="632" y="12"/>
                        <a:pt x="632" y="12"/>
                        <a:pt x="632" y="12"/>
                      </a:cubicBezTo>
                      <a:cubicBezTo>
                        <a:pt x="632" y="6"/>
                        <a:pt x="626" y="0"/>
                        <a:pt x="620" y="0"/>
                      </a:cubicBezTo>
                      <a:cubicBezTo>
                        <a:pt x="11" y="0"/>
                        <a:pt x="11" y="0"/>
                        <a:pt x="11" y="0"/>
                      </a:cubicBezTo>
                      <a:cubicBezTo>
                        <a:pt x="5" y="0"/>
                        <a:pt x="0" y="6"/>
                        <a:pt x="0" y="12"/>
                      </a:cubicBezTo>
                      <a:lnTo>
                        <a:pt x="0" y="126"/>
                      </a:lnTo>
                      <a:close/>
                    </a:path>
                  </a:pathLst>
                </a:custGeom>
                <a:solidFill>
                  <a:srgbClr val="E2E9EC"/>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31" name="Shape 186">
                  <a:extLst>
                    <a:ext uri="{FF2B5EF4-FFF2-40B4-BE49-F238E27FC236}">
                      <a16:creationId xmlns:a16="http://schemas.microsoft.com/office/drawing/2014/main" id="{AA3970CF-507A-4825-A895-BD9657D2534A}"/>
                    </a:ext>
                  </a:extLst>
                </p:cNvPr>
                <p:cNvSpPr/>
                <p:nvPr/>
              </p:nvSpPr>
              <p:spPr>
                <a:xfrm>
                  <a:off x="5927764" y="4177449"/>
                  <a:ext cx="52500" cy="163500"/>
                </a:xfrm>
                <a:prstGeom prst="rect">
                  <a:avLst/>
                </a:pr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35" name="Shape 187">
                  <a:extLst>
                    <a:ext uri="{FF2B5EF4-FFF2-40B4-BE49-F238E27FC236}">
                      <a16:creationId xmlns:a16="http://schemas.microsoft.com/office/drawing/2014/main" id="{B1E086F2-1965-4013-9B13-CF111D0BA84D}"/>
                    </a:ext>
                  </a:extLst>
                </p:cNvPr>
                <p:cNvSpPr/>
                <p:nvPr/>
              </p:nvSpPr>
              <p:spPr>
                <a:xfrm>
                  <a:off x="5927764" y="4423511"/>
                  <a:ext cx="52500" cy="165000"/>
                </a:xfrm>
                <a:prstGeom prst="rect">
                  <a:avLst/>
                </a:pr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36" name="Shape 188">
                  <a:extLst>
                    <a:ext uri="{FF2B5EF4-FFF2-40B4-BE49-F238E27FC236}">
                      <a16:creationId xmlns:a16="http://schemas.microsoft.com/office/drawing/2014/main" id="{8E5711D7-56D0-46BF-BD41-1845E648E49B}"/>
                    </a:ext>
                  </a:extLst>
                </p:cNvPr>
                <p:cNvSpPr/>
                <p:nvPr/>
              </p:nvSpPr>
              <p:spPr>
                <a:xfrm>
                  <a:off x="5927764" y="4669574"/>
                  <a:ext cx="52500" cy="163500"/>
                </a:xfrm>
                <a:prstGeom prst="rect">
                  <a:avLst/>
                </a:pr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37" name="Shape 189">
                  <a:extLst>
                    <a:ext uri="{FF2B5EF4-FFF2-40B4-BE49-F238E27FC236}">
                      <a16:creationId xmlns:a16="http://schemas.microsoft.com/office/drawing/2014/main" id="{C8E2BCC2-69C4-41DF-A3EC-B3BDF9DEF84F}"/>
                    </a:ext>
                  </a:extLst>
                </p:cNvPr>
                <p:cNvSpPr/>
                <p:nvPr/>
              </p:nvSpPr>
              <p:spPr>
                <a:xfrm>
                  <a:off x="5802352" y="4669574"/>
                  <a:ext cx="750889" cy="55563"/>
                </a:xfrm>
                <a:custGeom>
                  <a:avLst/>
                  <a:gdLst/>
                  <a:ahLst/>
                  <a:cxnLst/>
                  <a:rect l="0" t="0" r="0" b="0"/>
                  <a:pathLst>
                    <a:path w="632" h="46" extrusionOk="0">
                      <a:moveTo>
                        <a:pt x="11" y="0"/>
                      </a:moveTo>
                      <a:cubicBezTo>
                        <a:pt x="620" y="0"/>
                        <a:pt x="620" y="0"/>
                        <a:pt x="620" y="0"/>
                      </a:cubicBezTo>
                      <a:cubicBezTo>
                        <a:pt x="626" y="0"/>
                        <a:pt x="632" y="5"/>
                        <a:pt x="632" y="11"/>
                      </a:cubicBezTo>
                      <a:cubicBezTo>
                        <a:pt x="632" y="46"/>
                        <a:pt x="632" y="46"/>
                        <a:pt x="632" y="46"/>
                      </a:cubicBezTo>
                      <a:cubicBezTo>
                        <a:pt x="632" y="39"/>
                        <a:pt x="626" y="34"/>
                        <a:pt x="620" y="34"/>
                      </a:cubicBezTo>
                      <a:cubicBezTo>
                        <a:pt x="11" y="34"/>
                        <a:pt x="11" y="34"/>
                        <a:pt x="11" y="34"/>
                      </a:cubicBezTo>
                      <a:cubicBezTo>
                        <a:pt x="5" y="34"/>
                        <a:pt x="0" y="39"/>
                        <a:pt x="0" y="46"/>
                      </a:cubicBezTo>
                      <a:cubicBezTo>
                        <a:pt x="0" y="11"/>
                        <a:pt x="0" y="11"/>
                        <a:pt x="0" y="11"/>
                      </a:cubicBezTo>
                      <a:cubicBezTo>
                        <a:pt x="0" y="5"/>
                        <a:pt x="5" y="0"/>
                        <a:pt x="11" y="0"/>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38" name="Shape 190">
                  <a:extLst>
                    <a:ext uri="{FF2B5EF4-FFF2-40B4-BE49-F238E27FC236}">
                      <a16:creationId xmlns:a16="http://schemas.microsoft.com/office/drawing/2014/main" id="{6A343FBC-6F36-4932-8A6F-FA35DE4B448E}"/>
                    </a:ext>
                  </a:extLst>
                </p:cNvPr>
                <p:cNvSpPr/>
                <p:nvPr/>
              </p:nvSpPr>
              <p:spPr>
                <a:xfrm>
                  <a:off x="6311939" y="4423511"/>
                  <a:ext cx="133200" cy="165000"/>
                </a:xfrm>
                <a:prstGeom prst="rect">
                  <a:avLst/>
                </a:prstGeom>
                <a:solidFill>
                  <a:srgbClr val="BECBD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39" name="Shape 191">
                  <a:extLst>
                    <a:ext uri="{FF2B5EF4-FFF2-40B4-BE49-F238E27FC236}">
                      <a16:creationId xmlns:a16="http://schemas.microsoft.com/office/drawing/2014/main" id="{1C962EE6-4785-47C7-81FF-EA10B7ED5210}"/>
                    </a:ext>
                  </a:extLst>
                </p:cNvPr>
                <p:cNvSpPr/>
                <p:nvPr/>
              </p:nvSpPr>
              <p:spPr>
                <a:xfrm>
                  <a:off x="6311939" y="4669574"/>
                  <a:ext cx="133200" cy="163500"/>
                </a:xfrm>
                <a:prstGeom prst="rect">
                  <a:avLst/>
                </a:prstGeom>
                <a:solidFill>
                  <a:srgbClr val="BECBD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40" name="Shape 192">
                  <a:extLst>
                    <a:ext uri="{FF2B5EF4-FFF2-40B4-BE49-F238E27FC236}">
                      <a16:creationId xmlns:a16="http://schemas.microsoft.com/office/drawing/2014/main" id="{91F07F3F-DD07-4850-A4F8-2013651C4FF9}"/>
                    </a:ext>
                  </a:extLst>
                </p:cNvPr>
                <p:cNvSpPr/>
                <p:nvPr/>
              </p:nvSpPr>
              <p:spPr>
                <a:xfrm>
                  <a:off x="5802352" y="4423511"/>
                  <a:ext cx="750889" cy="55563"/>
                </a:xfrm>
                <a:custGeom>
                  <a:avLst/>
                  <a:gdLst/>
                  <a:ahLst/>
                  <a:cxnLst/>
                  <a:rect l="0" t="0" r="0" b="0"/>
                  <a:pathLst>
                    <a:path w="632" h="46" extrusionOk="0">
                      <a:moveTo>
                        <a:pt x="11" y="0"/>
                      </a:moveTo>
                      <a:cubicBezTo>
                        <a:pt x="620" y="0"/>
                        <a:pt x="620" y="0"/>
                        <a:pt x="620" y="0"/>
                      </a:cubicBezTo>
                      <a:cubicBezTo>
                        <a:pt x="626" y="0"/>
                        <a:pt x="632" y="5"/>
                        <a:pt x="632" y="12"/>
                      </a:cubicBezTo>
                      <a:cubicBezTo>
                        <a:pt x="632" y="46"/>
                        <a:pt x="632" y="46"/>
                        <a:pt x="632" y="46"/>
                      </a:cubicBezTo>
                      <a:cubicBezTo>
                        <a:pt x="632" y="40"/>
                        <a:pt x="626" y="34"/>
                        <a:pt x="620" y="34"/>
                      </a:cubicBezTo>
                      <a:cubicBezTo>
                        <a:pt x="11" y="34"/>
                        <a:pt x="11" y="34"/>
                        <a:pt x="11" y="34"/>
                      </a:cubicBezTo>
                      <a:cubicBezTo>
                        <a:pt x="5" y="34"/>
                        <a:pt x="0" y="40"/>
                        <a:pt x="0" y="46"/>
                      </a:cubicBezTo>
                      <a:cubicBezTo>
                        <a:pt x="0" y="12"/>
                        <a:pt x="0" y="12"/>
                        <a:pt x="0" y="12"/>
                      </a:cubicBezTo>
                      <a:cubicBezTo>
                        <a:pt x="0" y="5"/>
                        <a:pt x="5" y="0"/>
                        <a:pt x="11" y="0"/>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41" name="Shape 193">
                  <a:extLst>
                    <a:ext uri="{FF2B5EF4-FFF2-40B4-BE49-F238E27FC236}">
                      <a16:creationId xmlns:a16="http://schemas.microsoft.com/office/drawing/2014/main" id="{EFE0DEB1-E973-46D7-BA17-D3C90A7A23A0}"/>
                    </a:ext>
                  </a:extLst>
                </p:cNvPr>
                <p:cNvSpPr/>
                <p:nvPr/>
              </p:nvSpPr>
              <p:spPr>
                <a:xfrm>
                  <a:off x="6311939" y="4177449"/>
                  <a:ext cx="133200" cy="163500"/>
                </a:xfrm>
                <a:prstGeom prst="rect">
                  <a:avLst/>
                </a:prstGeom>
                <a:solidFill>
                  <a:srgbClr val="BECBD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42" name="Shape 194">
                  <a:extLst>
                    <a:ext uri="{FF2B5EF4-FFF2-40B4-BE49-F238E27FC236}">
                      <a16:creationId xmlns:a16="http://schemas.microsoft.com/office/drawing/2014/main" id="{05510546-385B-41DB-A176-AA9DDB166D04}"/>
                    </a:ext>
                  </a:extLst>
                </p:cNvPr>
                <p:cNvSpPr/>
                <p:nvPr/>
              </p:nvSpPr>
              <p:spPr>
                <a:xfrm>
                  <a:off x="5861089" y="4340961"/>
                  <a:ext cx="631800" cy="82500"/>
                </a:xfrm>
                <a:prstGeom prst="rect">
                  <a:avLst/>
                </a:prstGeom>
                <a:solidFill>
                  <a:srgbClr val="BECBD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43" name="Shape 195">
                  <a:extLst>
                    <a:ext uri="{FF2B5EF4-FFF2-40B4-BE49-F238E27FC236}">
                      <a16:creationId xmlns:a16="http://schemas.microsoft.com/office/drawing/2014/main" id="{BD690CCD-DB0D-4D15-B43B-B91FDF99C1C9}"/>
                    </a:ext>
                  </a:extLst>
                </p:cNvPr>
                <p:cNvSpPr/>
                <p:nvPr/>
              </p:nvSpPr>
              <p:spPr>
                <a:xfrm>
                  <a:off x="5861089" y="4588611"/>
                  <a:ext cx="631800" cy="81000"/>
                </a:xfrm>
                <a:prstGeom prst="rect">
                  <a:avLst/>
                </a:prstGeom>
                <a:solidFill>
                  <a:srgbClr val="BECBD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44" name="Shape 196">
                  <a:extLst>
                    <a:ext uri="{FF2B5EF4-FFF2-40B4-BE49-F238E27FC236}">
                      <a16:creationId xmlns:a16="http://schemas.microsoft.com/office/drawing/2014/main" id="{A55201E9-A533-443B-A2B2-7BACE7BA5DA8}"/>
                    </a:ext>
                  </a:extLst>
                </p:cNvPr>
                <p:cNvSpPr/>
                <p:nvPr/>
              </p:nvSpPr>
              <p:spPr>
                <a:xfrm>
                  <a:off x="5802352" y="4177449"/>
                  <a:ext cx="750889" cy="53975"/>
                </a:xfrm>
                <a:custGeom>
                  <a:avLst/>
                  <a:gdLst/>
                  <a:ahLst/>
                  <a:cxnLst/>
                  <a:rect l="0" t="0" r="0" b="0"/>
                  <a:pathLst>
                    <a:path w="632" h="46" extrusionOk="0">
                      <a:moveTo>
                        <a:pt x="11" y="0"/>
                      </a:moveTo>
                      <a:cubicBezTo>
                        <a:pt x="620" y="0"/>
                        <a:pt x="620" y="0"/>
                        <a:pt x="620" y="0"/>
                      </a:cubicBezTo>
                      <a:cubicBezTo>
                        <a:pt x="626" y="0"/>
                        <a:pt x="632" y="6"/>
                        <a:pt x="632" y="12"/>
                      </a:cubicBezTo>
                      <a:cubicBezTo>
                        <a:pt x="632" y="46"/>
                        <a:pt x="632" y="46"/>
                        <a:pt x="632" y="46"/>
                      </a:cubicBezTo>
                      <a:cubicBezTo>
                        <a:pt x="632" y="40"/>
                        <a:pt x="626" y="35"/>
                        <a:pt x="620" y="35"/>
                      </a:cubicBezTo>
                      <a:cubicBezTo>
                        <a:pt x="11" y="35"/>
                        <a:pt x="11" y="35"/>
                        <a:pt x="11" y="35"/>
                      </a:cubicBezTo>
                      <a:cubicBezTo>
                        <a:pt x="5" y="35"/>
                        <a:pt x="0" y="40"/>
                        <a:pt x="0" y="46"/>
                      </a:cubicBezTo>
                      <a:cubicBezTo>
                        <a:pt x="0" y="12"/>
                        <a:pt x="0" y="12"/>
                        <a:pt x="0" y="12"/>
                      </a:cubicBezTo>
                      <a:cubicBezTo>
                        <a:pt x="0" y="6"/>
                        <a:pt x="5" y="0"/>
                        <a:pt x="11" y="0"/>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45" name="Shape 197">
                  <a:extLst>
                    <a:ext uri="{FF2B5EF4-FFF2-40B4-BE49-F238E27FC236}">
                      <a16:creationId xmlns:a16="http://schemas.microsoft.com/office/drawing/2014/main" id="{5E2D5382-597A-4A01-BBEE-9AF334AF7838}"/>
                    </a:ext>
                  </a:extLst>
                </p:cNvPr>
                <p:cNvSpPr/>
                <p:nvPr/>
              </p:nvSpPr>
              <p:spPr>
                <a:xfrm>
                  <a:off x="6311939" y="4177449"/>
                  <a:ext cx="133200" cy="41400"/>
                </a:xfrm>
                <a:prstGeom prst="rect">
                  <a:avLst/>
                </a:prstGeom>
                <a:solidFill>
                  <a:srgbClr val="E2E9EC"/>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46" name="Shape 198">
                  <a:extLst>
                    <a:ext uri="{FF2B5EF4-FFF2-40B4-BE49-F238E27FC236}">
                      <a16:creationId xmlns:a16="http://schemas.microsoft.com/office/drawing/2014/main" id="{85982AFC-D7D3-4E71-A2F7-FAC7B0778B40}"/>
                    </a:ext>
                  </a:extLst>
                </p:cNvPr>
                <p:cNvSpPr/>
                <p:nvPr/>
              </p:nvSpPr>
              <p:spPr>
                <a:xfrm>
                  <a:off x="6311939" y="4423511"/>
                  <a:ext cx="133200" cy="41400"/>
                </a:xfrm>
                <a:prstGeom prst="rect">
                  <a:avLst/>
                </a:prstGeom>
                <a:solidFill>
                  <a:srgbClr val="E2E9EC"/>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47" name="Shape 199">
                  <a:extLst>
                    <a:ext uri="{FF2B5EF4-FFF2-40B4-BE49-F238E27FC236}">
                      <a16:creationId xmlns:a16="http://schemas.microsoft.com/office/drawing/2014/main" id="{94A5807B-5807-4400-9EEA-2752038525E4}"/>
                    </a:ext>
                  </a:extLst>
                </p:cNvPr>
                <p:cNvSpPr/>
                <p:nvPr/>
              </p:nvSpPr>
              <p:spPr>
                <a:xfrm>
                  <a:off x="6311939" y="4669574"/>
                  <a:ext cx="133200" cy="41400"/>
                </a:xfrm>
                <a:prstGeom prst="rect">
                  <a:avLst/>
                </a:prstGeom>
                <a:solidFill>
                  <a:srgbClr val="E2E9EC"/>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48" name="Shape 200">
                  <a:extLst>
                    <a:ext uri="{FF2B5EF4-FFF2-40B4-BE49-F238E27FC236}">
                      <a16:creationId xmlns:a16="http://schemas.microsoft.com/office/drawing/2014/main" id="{7D0C2EB2-99F8-42FF-AA03-304E2C62323B}"/>
                    </a:ext>
                  </a:extLst>
                </p:cNvPr>
                <p:cNvSpPr/>
                <p:nvPr/>
              </p:nvSpPr>
              <p:spPr>
                <a:xfrm>
                  <a:off x="5800764" y="4175861"/>
                  <a:ext cx="754063" cy="166688"/>
                </a:xfrm>
                <a:custGeom>
                  <a:avLst/>
                  <a:gdLst/>
                  <a:ahLst/>
                  <a:cxnLst/>
                  <a:rect l="0" t="0" r="0" b="0"/>
                  <a:pathLst>
                    <a:path w="635" h="140" extrusionOk="0">
                      <a:moveTo>
                        <a:pt x="61" y="0"/>
                      </a:moveTo>
                      <a:cubicBezTo>
                        <a:pt x="13" y="0"/>
                        <a:pt x="13" y="0"/>
                        <a:pt x="13" y="0"/>
                      </a:cubicBezTo>
                      <a:cubicBezTo>
                        <a:pt x="6" y="0"/>
                        <a:pt x="0" y="6"/>
                        <a:pt x="0" y="13"/>
                      </a:cubicBez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6"/>
                        <a:pt x="629" y="0"/>
                        <a:pt x="622" y="0"/>
                      </a:cubicBezTo>
                      <a:cubicBezTo>
                        <a:pt x="117" y="0"/>
                        <a:pt x="117" y="0"/>
                        <a:pt x="117" y="0"/>
                      </a:cubicBezTo>
                      <a:cubicBezTo>
                        <a:pt x="116" y="0"/>
                        <a:pt x="115" y="0"/>
                        <a:pt x="115" y="1"/>
                      </a:cubicBezTo>
                      <a:cubicBezTo>
                        <a:pt x="115" y="2"/>
                        <a:pt x="116" y="3"/>
                        <a:pt x="117" y="3"/>
                      </a:cubicBezTo>
                      <a:cubicBezTo>
                        <a:pt x="622" y="3"/>
                        <a:pt x="622" y="3"/>
                        <a:pt x="622" y="3"/>
                      </a:cubicBezTo>
                      <a:cubicBezTo>
                        <a:pt x="625" y="3"/>
                        <a:pt x="627" y="4"/>
                        <a:pt x="629" y="6"/>
                      </a:cubicBezTo>
                      <a:cubicBezTo>
                        <a:pt x="631" y="8"/>
                        <a:pt x="632" y="10"/>
                        <a:pt x="632" y="13"/>
                      </a:cubicBezTo>
                      <a:cubicBezTo>
                        <a:pt x="632" y="127"/>
                        <a:pt x="632" y="127"/>
                        <a:pt x="632" y="127"/>
                      </a:cubicBezTo>
                      <a:cubicBezTo>
                        <a:pt x="632" y="130"/>
                        <a:pt x="631" y="133"/>
                        <a:pt x="629" y="135"/>
                      </a:cubicBezTo>
                      <a:cubicBezTo>
                        <a:pt x="627" y="136"/>
                        <a:pt x="625" y="138"/>
                        <a:pt x="622" y="138"/>
                      </a:cubicBezTo>
                      <a:cubicBezTo>
                        <a:pt x="13" y="138"/>
                        <a:pt x="13" y="138"/>
                        <a:pt x="13" y="138"/>
                      </a:cubicBezTo>
                      <a:cubicBezTo>
                        <a:pt x="11" y="138"/>
                        <a:pt x="8" y="136"/>
                        <a:pt x="6" y="135"/>
                      </a:cubicBezTo>
                      <a:cubicBezTo>
                        <a:pt x="4" y="133"/>
                        <a:pt x="3" y="130"/>
                        <a:pt x="3" y="127"/>
                      </a:cubicBezTo>
                      <a:cubicBezTo>
                        <a:pt x="3" y="13"/>
                        <a:pt x="3" y="13"/>
                        <a:pt x="3" y="13"/>
                      </a:cubicBezTo>
                      <a:cubicBezTo>
                        <a:pt x="3" y="10"/>
                        <a:pt x="4" y="8"/>
                        <a:pt x="6" y="6"/>
                      </a:cubicBezTo>
                      <a:cubicBezTo>
                        <a:pt x="8" y="4"/>
                        <a:pt x="11" y="3"/>
                        <a:pt x="13" y="3"/>
                      </a:cubicBezTo>
                      <a:cubicBezTo>
                        <a:pt x="61" y="3"/>
                        <a:pt x="61" y="3"/>
                        <a:pt x="61" y="3"/>
                      </a:cubicBezTo>
                      <a:cubicBezTo>
                        <a:pt x="62" y="3"/>
                        <a:pt x="63" y="2"/>
                        <a:pt x="63" y="1"/>
                      </a:cubicBezTo>
                      <a:cubicBezTo>
                        <a:pt x="63" y="0"/>
                        <a:pt x="62" y="0"/>
                        <a:pt x="61" y="0"/>
                      </a:cubicBezTo>
                      <a:close/>
                    </a:path>
                  </a:pathLst>
                </a:custGeom>
                <a:solidFill>
                  <a:srgbClr val="4D4D4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49" name="Shape 201">
                  <a:extLst>
                    <a:ext uri="{FF2B5EF4-FFF2-40B4-BE49-F238E27FC236}">
                      <a16:creationId xmlns:a16="http://schemas.microsoft.com/office/drawing/2014/main" id="{06C67EE5-5900-4504-B260-FAB78FE71335}"/>
                    </a:ext>
                  </a:extLst>
                </p:cNvPr>
                <p:cNvSpPr/>
                <p:nvPr/>
              </p:nvSpPr>
              <p:spPr>
                <a:xfrm>
                  <a:off x="5800764" y="4421924"/>
                  <a:ext cx="754063" cy="166688"/>
                </a:xfrm>
                <a:custGeom>
                  <a:avLst/>
                  <a:gdLst/>
                  <a:ahLst/>
                  <a:cxnLst/>
                  <a:rect l="0" t="0" r="0" b="0"/>
                  <a:pathLst>
                    <a:path w="635" h="140" extrusionOk="0">
                      <a:moveTo>
                        <a:pt x="2" y="127"/>
                      </a:moveTo>
                      <a:cubicBezTo>
                        <a:pt x="0" y="127"/>
                        <a:pt x="0" y="127"/>
                        <a:pt x="0" y="127"/>
                      </a:cubicBezTo>
                      <a:cubicBezTo>
                        <a:pt x="0" y="134"/>
                        <a:pt x="6" y="140"/>
                        <a:pt x="13" y="140"/>
                      </a:cubicBezTo>
                      <a:cubicBezTo>
                        <a:pt x="622" y="140"/>
                        <a:pt x="622" y="140"/>
                        <a:pt x="622" y="140"/>
                      </a:cubicBezTo>
                      <a:cubicBezTo>
                        <a:pt x="629" y="140"/>
                        <a:pt x="635" y="134"/>
                        <a:pt x="635" y="127"/>
                      </a:cubicBezTo>
                      <a:cubicBezTo>
                        <a:pt x="635" y="13"/>
                        <a:pt x="635" y="13"/>
                        <a:pt x="635" y="13"/>
                      </a:cubicBezTo>
                      <a:cubicBezTo>
                        <a:pt x="635" y="5"/>
                        <a:pt x="629" y="0"/>
                        <a:pt x="622" y="0"/>
                      </a:cubicBezTo>
                      <a:cubicBezTo>
                        <a:pt x="13" y="0"/>
                        <a:pt x="13" y="0"/>
                        <a:pt x="13" y="0"/>
                      </a:cubicBezTo>
                      <a:cubicBezTo>
                        <a:pt x="6" y="0"/>
                        <a:pt x="0" y="5"/>
                        <a:pt x="0" y="13"/>
                      </a:cubicBezTo>
                      <a:cubicBezTo>
                        <a:pt x="0" y="127"/>
                        <a:pt x="0" y="127"/>
                        <a:pt x="0" y="127"/>
                      </a:cubicBezTo>
                      <a:cubicBezTo>
                        <a:pt x="2" y="127"/>
                        <a:pt x="2" y="127"/>
                        <a:pt x="2" y="127"/>
                      </a:cubicBezTo>
                      <a:cubicBezTo>
                        <a:pt x="3" y="127"/>
                        <a:pt x="3" y="127"/>
                        <a:pt x="3" y="127"/>
                      </a:cubicBezTo>
                      <a:cubicBezTo>
                        <a:pt x="3" y="13"/>
                        <a:pt x="3" y="13"/>
                        <a:pt x="3" y="13"/>
                      </a:cubicBezTo>
                      <a:cubicBezTo>
                        <a:pt x="3" y="10"/>
                        <a:pt x="4" y="7"/>
                        <a:pt x="6" y="5"/>
                      </a:cubicBezTo>
                      <a:cubicBezTo>
                        <a:pt x="8" y="3"/>
                        <a:pt x="11" y="2"/>
                        <a:pt x="13" y="2"/>
                      </a:cubicBezTo>
                      <a:cubicBezTo>
                        <a:pt x="622" y="2"/>
                        <a:pt x="622" y="2"/>
                        <a:pt x="622" y="2"/>
                      </a:cubicBezTo>
                      <a:cubicBezTo>
                        <a:pt x="625" y="2"/>
                        <a:pt x="627" y="3"/>
                        <a:pt x="629" y="5"/>
                      </a:cubicBezTo>
                      <a:cubicBezTo>
                        <a:pt x="631" y="7"/>
                        <a:pt x="632" y="10"/>
                        <a:pt x="632" y="13"/>
                      </a:cubicBezTo>
                      <a:cubicBezTo>
                        <a:pt x="632" y="127"/>
                        <a:pt x="632" y="127"/>
                        <a:pt x="632" y="127"/>
                      </a:cubicBezTo>
                      <a:cubicBezTo>
                        <a:pt x="632" y="130"/>
                        <a:pt x="631" y="132"/>
                        <a:pt x="629" y="134"/>
                      </a:cubicBezTo>
                      <a:cubicBezTo>
                        <a:pt x="627" y="136"/>
                        <a:pt x="625" y="137"/>
                        <a:pt x="622" y="137"/>
                      </a:cubicBezTo>
                      <a:cubicBezTo>
                        <a:pt x="13" y="137"/>
                        <a:pt x="13" y="137"/>
                        <a:pt x="13" y="137"/>
                      </a:cubicBezTo>
                      <a:cubicBezTo>
                        <a:pt x="11" y="137"/>
                        <a:pt x="8" y="136"/>
                        <a:pt x="6" y="134"/>
                      </a:cubicBezTo>
                      <a:cubicBezTo>
                        <a:pt x="4" y="132"/>
                        <a:pt x="3" y="130"/>
                        <a:pt x="3" y="127"/>
                      </a:cubicBezTo>
                      <a:lnTo>
                        <a:pt x="2" y="127"/>
                      </a:lnTo>
                      <a:close/>
                    </a:path>
                  </a:pathLst>
                </a:custGeom>
                <a:solidFill>
                  <a:srgbClr val="4D4D4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50" name="Shape 202">
                  <a:extLst>
                    <a:ext uri="{FF2B5EF4-FFF2-40B4-BE49-F238E27FC236}">
                      <a16:creationId xmlns:a16="http://schemas.microsoft.com/office/drawing/2014/main" id="{7A398AAB-5498-4E13-8D28-98CF80F27183}"/>
                    </a:ext>
                  </a:extLst>
                </p:cNvPr>
                <p:cNvSpPr/>
                <p:nvPr/>
              </p:nvSpPr>
              <p:spPr>
                <a:xfrm>
                  <a:off x="5800764" y="4667986"/>
                  <a:ext cx="754063" cy="166688"/>
                </a:xfrm>
                <a:custGeom>
                  <a:avLst/>
                  <a:gdLst/>
                  <a:ahLst/>
                  <a:cxnLst/>
                  <a:rect l="0" t="0" r="0" b="0"/>
                  <a:pathLst>
                    <a:path w="635" h="141" extrusionOk="0">
                      <a:moveTo>
                        <a:pt x="2" y="128"/>
                      </a:moveTo>
                      <a:cubicBezTo>
                        <a:pt x="0" y="128"/>
                        <a:pt x="0" y="128"/>
                        <a:pt x="0" y="128"/>
                      </a:cubicBezTo>
                      <a:cubicBezTo>
                        <a:pt x="0" y="135"/>
                        <a:pt x="6" y="141"/>
                        <a:pt x="13" y="141"/>
                      </a:cubicBezTo>
                      <a:cubicBezTo>
                        <a:pt x="622" y="141"/>
                        <a:pt x="622" y="141"/>
                        <a:pt x="622" y="141"/>
                      </a:cubicBezTo>
                      <a:cubicBezTo>
                        <a:pt x="629" y="141"/>
                        <a:pt x="635" y="135"/>
                        <a:pt x="635" y="128"/>
                      </a:cubicBezTo>
                      <a:cubicBezTo>
                        <a:pt x="635" y="13"/>
                        <a:pt x="635" y="13"/>
                        <a:pt x="635" y="13"/>
                      </a:cubicBezTo>
                      <a:cubicBezTo>
                        <a:pt x="635" y="6"/>
                        <a:pt x="629" y="0"/>
                        <a:pt x="622" y="0"/>
                      </a:cubicBezTo>
                      <a:cubicBezTo>
                        <a:pt x="13" y="0"/>
                        <a:pt x="13" y="0"/>
                        <a:pt x="13" y="0"/>
                      </a:cubicBezTo>
                      <a:cubicBezTo>
                        <a:pt x="6" y="0"/>
                        <a:pt x="0" y="6"/>
                        <a:pt x="0" y="13"/>
                      </a:cubicBezTo>
                      <a:cubicBezTo>
                        <a:pt x="0" y="128"/>
                        <a:pt x="0" y="128"/>
                        <a:pt x="0" y="128"/>
                      </a:cubicBezTo>
                      <a:cubicBezTo>
                        <a:pt x="2" y="128"/>
                        <a:pt x="2" y="128"/>
                        <a:pt x="2" y="128"/>
                      </a:cubicBezTo>
                      <a:cubicBezTo>
                        <a:pt x="3" y="128"/>
                        <a:pt x="3" y="128"/>
                        <a:pt x="3" y="128"/>
                      </a:cubicBezTo>
                      <a:cubicBezTo>
                        <a:pt x="3" y="13"/>
                        <a:pt x="3" y="13"/>
                        <a:pt x="3" y="13"/>
                      </a:cubicBezTo>
                      <a:cubicBezTo>
                        <a:pt x="3" y="11"/>
                        <a:pt x="4" y="8"/>
                        <a:pt x="6" y="6"/>
                      </a:cubicBezTo>
                      <a:cubicBezTo>
                        <a:pt x="8" y="4"/>
                        <a:pt x="11" y="3"/>
                        <a:pt x="13" y="3"/>
                      </a:cubicBezTo>
                      <a:cubicBezTo>
                        <a:pt x="622" y="3"/>
                        <a:pt x="622" y="3"/>
                        <a:pt x="622" y="3"/>
                      </a:cubicBezTo>
                      <a:cubicBezTo>
                        <a:pt x="625" y="3"/>
                        <a:pt x="627" y="4"/>
                        <a:pt x="629" y="6"/>
                      </a:cubicBezTo>
                      <a:cubicBezTo>
                        <a:pt x="631" y="8"/>
                        <a:pt x="632" y="11"/>
                        <a:pt x="632" y="13"/>
                      </a:cubicBezTo>
                      <a:cubicBezTo>
                        <a:pt x="632" y="128"/>
                        <a:pt x="632" y="128"/>
                        <a:pt x="632" y="128"/>
                      </a:cubicBezTo>
                      <a:cubicBezTo>
                        <a:pt x="632" y="130"/>
                        <a:pt x="631" y="133"/>
                        <a:pt x="629" y="135"/>
                      </a:cubicBezTo>
                      <a:cubicBezTo>
                        <a:pt x="627" y="137"/>
                        <a:pt x="625" y="138"/>
                        <a:pt x="622" y="138"/>
                      </a:cubicBezTo>
                      <a:cubicBezTo>
                        <a:pt x="13" y="138"/>
                        <a:pt x="13" y="138"/>
                        <a:pt x="13" y="138"/>
                      </a:cubicBezTo>
                      <a:cubicBezTo>
                        <a:pt x="11" y="138"/>
                        <a:pt x="8" y="137"/>
                        <a:pt x="6" y="135"/>
                      </a:cubicBezTo>
                      <a:cubicBezTo>
                        <a:pt x="4" y="133"/>
                        <a:pt x="3" y="130"/>
                        <a:pt x="3" y="128"/>
                      </a:cubicBezTo>
                      <a:lnTo>
                        <a:pt x="2" y="128"/>
                      </a:lnTo>
                      <a:close/>
                    </a:path>
                  </a:pathLst>
                </a:custGeom>
                <a:solidFill>
                  <a:srgbClr val="4D4D4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51" name="Shape 203">
                  <a:extLst>
                    <a:ext uri="{FF2B5EF4-FFF2-40B4-BE49-F238E27FC236}">
                      <a16:creationId xmlns:a16="http://schemas.microsoft.com/office/drawing/2014/main" id="{F7CC8F0A-F688-4C58-84F7-B23E7CF20B25}"/>
                    </a:ext>
                  </a:extLst>
                </p:cNvPr>
                <p:cNvSpPr/>
                <p:nvPr/>
              </p:nvSpPr>
              <p:spPr>
                <a:xfrm>
                  <a:off x="5861089" y="4340961"/>
                  <a:ext cx="633413" cy="84138"/>
                </a:xfrm>
                <a:custGeom>
                  <a:avLst/>
                  <a:gdLst/>
                  <a:ahLst/>
                  <a:cxnLst/>
                  <a:rect l="0" t="0" r="0" b="0"/>
                  <a:pathLst>
                    <a:path w="533" h="71" extrusionOk="0">
                      <a:moveTo>
                        <a:pt x="1" y="1"/>
                      </a:moveTo>
                      <a:cubicBezTo>
                        <a:pt x="1" y="2"/>
                        <a:pt x="1" y="2"/>
                        <a:pt x="1" y="2"/>
                      </a:cubicBezTo>
                      <a:cubicBezTo>
                        <a:pt x="531" y="2"/>
                        <a:pt x="531" y="2"/>
                        <a:pt x="531" y="2"/>
                      </a:cubicBezTo>
                      <a:cubicBezTo>
                        <a:pt x="531" y="69"/>
                        <a:pt x="531" y="69"/>
                        <a:pt x="531" y="69"/>
                      </a:cubicBezTo>
                      <a:cubicBezTo>
                        <a:pt x="3" y="69"/>
                        <a:pt x="3" y="69"/>
                        <a:pt x="3" y="69"/>
                      </a:cubicBezTo>
                      <a:cubicBezTo>
                        <a:pt x="3" y="1"/>
                        <a:pt x="3" y="1"/>
                        <a:pt x="3" y="1"/>
                      </a:cubicBezTo>
                      <a:cubicBezTo>
                        <a:pt x="1" y="1"/>
                        <a:pt x="1" y="1"/>
                        <a:pt x="1" y="1"/>
                      </a:cubicBezTo>
                      <a:cubicBezTo>
                        <a:pt x="1" y="2"/>
                        <a:pt x="1" y="2"/>
                        <a:pt x="1" y="2"/>
                      </a:cubicBezTo>
                      <a:cubicBezTo>
                        <a:pt x="1" y="1"/>
                        <a:pt x="1" y="1"/>
                        <a:pt x="1" y="1"/>
                      </a:cubicBezTo>
                      <a:cubicBezTo>
                        <a:pt x="0" y="1"/>
                        <a:pt x="0" y="1"/>
                        <a:pt x="0" y="1"/>
                      </a:cubicBezTo>
                      <a:cubicBezTo>
                        <a:pt x="0" y="70"/>
                        <a:pt x="0" y="70"/>
                        <a:pt x="0" y="70"/>
                      </a:cubicBezTo>
                      <a:cubicBezTo>
                        <a:pt x="0" y="70"/>
                        <a:pt x="0" y="71"/>
                        <a:pt x="0" y="71"/>
                      </a:cubicBezTo>
                      <a:cubicBezTo>
                        <a:pt x="1" y="71"/>
                        <a:pt x="1" y="71"/>
                        <a:pt x="1" y="71"/>
                      </a:cubicBezTo>
                      <a:cubicBezTo>
                        <a:pt x="532" y="71"/>
                        <a:pt x="532" y="71"/>
                        <a:pt x="532" y="71"/>
                      </a:cubicBezTo>
                      <a:cubicBezTo>
                        <a:pt x="532" y="71"/>
                        <a:pt x="533" y="71"/>
                        <a:pt x="533" y="71"/>
                      </a:cubicBezTo>
                      <a:cubicBezTo>
                        <a:pt x="533" y="71"/>
                        <a:pt x="533" y="70"/>
                        <a:pt x="533" y="70"/>
                      </a:cubicBezTo>
                      <a:cubicBezTo>
                        <a:pt x="533" y="1"/>
                        <a:pt x="533" y="1"/>
                        <a:pt x="533" y="1"/>
                      </a:cubicBezTo>
                      <a:cubicBezTo>
                        <a:pt x="533" y="1"/>
                        <a:pt x="533" y="0"/>
                        <a:pt x="533" y="0"/>
                      </a:cubicBezTo>
                      <a:cubicBezTo>
                        <a:pt x="533" y="0"/>
                        <a:pt x="532" y="0"/>
                        <a:pt x="532" y="0"/>
                      </a:cubicBezTo>
                      <a:cubicBezTo>
                        <a:pt x="1" y="0"/>
                        <a:pt x="1" y="0"/>
                        <a:pt x="1" y="0"/>
                      </a:cubicBezTo>
                      <a:cubicBezTo>
                        <a:pt x="1" y="0"/>
                        <a:pt x="1" y="0"/>
                        <a:pt x="0" y="0"/>
                      </a:cubicBezTo>
                      <a:cubicBezTo>
                        <a:pt x="0" y="0"/>
                        <a:pt x="0" y="1"/>
                        <a:pt x="0" y="1"/>
                      </a:cubicBezTo>
                      <a:lnTo>
                        <a:pt x="1" y="1"/>
                      </a:lnTo>
                      <a:close/>
                    </a:path>
                  </a:pathLst>
                </a:custGeom>
                <a:solidFill>
                  <a:srgbClr val="4D4D4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52" name="Shape 204">
                  <a:extLst>
                    <a:ext uri="{FF2B5EF4-FFF2-40B4-BE49-F238E27FC236}">
                      <a16:creationId xmlns:a16="http://schemas.microsoft.com/office/drawing/2014/main" id="{1750BE10-2864-4C57-930F-D3628AE1970D}"/>
                    </a:ext>
                  </a:extLst>
                </p:cNvPr>
                <p:cNvSpPr/>
                <p:nvPr/>
              </p:nvSpPr>
              <p:spPr>
                <a:xfrm>
                  <a:off x="5861089" y="4585436"/>
                  <a:ext cx="633413" cy="85725"/>
                </a:xfrm>
                <a:custGeom>
                  <a:avLst/>
                  <a:gdLst/>
                  <a:ahLst/>
                  <a:cxnLst/>
                  <a:rect l="0" t="0" r="0" b="0"/>
                  <a:pathLst>
                    <a:path w="533" h="72" extrusionOk="0">
                      <a:moveTo>
                        <a:pt x="1" y="2"/>
                      </a:moveTo>
                      <a:cubicBezTo>
                        <a:pt x="1" y="3"/>
                        <a:pt x="1" y="3"/>
                        <a:pt x="1" y="3"/>
                      </a:cubicBezTo>
                      <a:cubicBezTo>
                        <a:pt x="531" y="3"/>
                        <a:pt x="531" y="3"/>
                        <a:pt x="531" y="3"/>
                      </a:cubicBezTo>
                      <a:cubicBezTo>
                        <a:pt x="531" y="69"/>
                        <a:pt x="531" y="69"/>
                        <a:pt x="531" y="69"/>
                      </a:cubicBezTo>
                      <a:cubicBezTo>
                        <a:pt x="3" y="69"/>
                        <a:pt x="3" y="69"/>
                        <a:pt x="3" y="69"/>
                      </a:cubicBezTo>
                      <a:cubicBezTo>
                        <a:pt x="3" y="2"/>
                        <a:pt x="3" y="2"/>
                        <a:pt x="3" y="2"/>
                      </a:cubicBezTo>
                      <a:cubicBezTo>
                        <a:pt x="1" y="2"/>
                        <a:pt x="1" y="2"/>
                        <a:pt x="1" y="2"/>
                      </a:cubicBezTo>
                      <a:cubicBezTo>
                        <a:pt x="1" y="3"/>
                        <a:pt x="1" y="3"/>
                        <a:pt x="1" y="3"/>
                      </a:cubicBezTo>
                      <a:cubicBezTo>
                        <a:pt x="1" y="2"/>
                        <a:pt x="1" y="2"/>
                        <a:pt x="1" y="2"/>
                      </a:cubicBezTo>
                      <a:cubicBezTo>
                        <a:pt x="0" y="2"/>
                        <a:pt x="0" y="2"/>
                        <a:pt x="0" y="2"/>
                      </a:cubicBezTo>
                      <a:cubicBezTo>
                        <a:pt x="0" y="71"/>
                        <a:pt x="0" y="71"/>
                        <a:pt x="0" y="71"/>
                      </a:cubicBezTo>
                      <a:cubicBezTo>
                        <a:pt x="0" y="71"/>
                        <a:pt x="0" y="71"/>
                        <a:pt x="0" y="72"/>
                      </a:cubicBezTo>
                      <a:cubicBezTo>
                        <a:pt x="1" y="72"/>
                        <a:pt x="1" y="72"/>
                        <a:pt x="1" y="72"/>
                      </a:cubicBezTo>
                      <a:cubicBezTo>
                        <a:pt x="532" y="72"/>
                        <a:pt x="532" y="72"/>
                        <a:pt x="532" y="72"/>
                      </a:cubicBezTo>
                      <a:cubicBezTo>
                        <a:pt x="532" y="72"/>
                        <a:pt x="533" y="72"/>
                        <a:pt x="533" y="72"/>
                      </a:cubicBezTo>
                      <a:cubicBezTo>
                        <a:pt x="533" y="71"/>
                        <a:pt x="533" y="71"/>
                        <a:pt x="533" y="71"/>
                      </a:cubicBezTo>
                      <a:cubicBezTo>
                        <a:pt x="533" y="2"/>
                        <a:pt x="533" y="2"/>
                        <a:pt x="533" y="2"/>
                      </a:cubicBezTo>
                      <a:cubicBezTo>
                        <a:pt x="533" y="1"/>
                        <a:pt x="533" y="1"/>
                        <a:pt x="533" y="1"/>
                      </a:cubicBezTo>
                      <a:cubicBezTo>
                        <a:pt x="533" y="0"/>
                        <a:pt x="532" y="0"/>
                        <a:pt x="532" y="0"/>
                      </a:cubicBezTo>
                      <a:cubicBezTo>
                        <a:pt x="1" y="0"/>
                        <a:pt x="1" y="0"/>
                        <a:pt x="1" y="0"/>
                      </a:cubicBezTo>
                      <a:cubicBezTo>
                        <a:pt x="1" y="0"/>
                        <a:pt x="1" y="0"/>
                        <a:pt x="0" y="1"/>
                      </a:cubicBezTo>
                      <a:cubicBezTo>
                        <a:pt x="0" y="1"/>
                        <a:pt x="0" y="1"/>
                        <a:pt x="0" y="2"/>
                      </a:cubicBezTo>
                      <a:lnTo>
                        <a:pt x="1" y="2"/>
                      </a:lnTo>
                      <a:close/>
                    </a:path>
                  </a:pathLst>
                </a:custGeom>
                <a:solidFill>
                  <a:srgbClr val="4D4D4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grpSp>
        </p:grpSp>
      </p:grpSp>
      <p:sp>
        <p:nvSpPr>
          <p:cNvPr id="253" name="Shape 172">
            <a:extLst>
              <a:ext uri="{FF2B5EF4-FFF2-40B4-BE49-F238E27FC236}">
                <a16:creationId xmlns:a16="http://schemas.microsoft.com/office/drawing/2014/main" id="{F460B77D-B760-4ED6-8ACE-FE089978C292}"/>
              </a:ext>
            </a:extLst>
          </p:cNvPr>
          <p:cNvSpPr txBox="1"/>
          <p:nvPr/>
        </p:nvSpPr>
        <p:spPr>
          <a:xfrm>
            <a:off x="8895246" y="3631431"/>
            <a:ext cx="3254750" cy="852612"/>
          </a:xfrm>
          <a:prstGeom prst="rect">
            <a:avLst/>
          </a:prstGeom>
          <a:noFill/>
          <a:ln>
            <a:noFill/>
          </a:ln>
        </p:spPr>
        <p:txBody>
          <a:bodyPr spcFirstLastPara="1" wrap="square" lIns="91329" tIns="45652" rIns="91329" bIns="45652" anchor="t" anchorCtr="0">
            <a:noAutofit/>
          </a:bodyPr>
          <a:lstStyle/>
          <a:p>
            <a:pPr marL="0" marR="0" lvl="1" indent="0" algn="l" defTabSz="914400" rtl="0" eaLnBrk="1" fontAlgn="auto" latinLnBrk="0" hangingPunct="1">
              <a:lnSpc>
                <a:spcPct val="90000"/>
              </a:lnSpc>
              <a:spcBef>
                <a:spcPts val="600"/>
              </a:spcBef>
              <a:spcAft>
                <a:spcPts val="0"/>
              </a:spcAft>
              <a:buClrTx/>
              <a:buSzTx/>
              <a:buFontTx/>
              <a:buNone/>
              <a:tabLst/>
              <a:defRPr/>
            </a:pPr>
            <a:r>
              <a:rPr lang="en-US" sz="1999" dirty="0">
                <a:solidFill>
                  <a:prstClr val="white"/>
                </a:solidFill>
                <a:latin typeface="Gotham Book" pitchFamily="2" charset="0"/>
                <a:ea typeface="Gotham Book" charset="0"/>
                <a:cs typeface="Gotham Book" pitchFamily="2" charset="0"/>
                <a:sym typeface="Arial"/>
              </a:rPr>
              <a:t>Secure and automate applications, and consolidate storage</a:t>
            </a:r>
            <a:endParaRPr kumimoji="0" lang="en-US" sz="1999" b="0" i="0" u="none" strike="noStrike" kern="1200" cap="none" spc="0" normalizeH="0" baseline="0" noProof="0" dirty="0">
              <a:ln>
                <a:noFill/>
              </a:ln>
              <a:solidFill>
                <a:prstClr val="white"/>
              </a:solidFill>
              <a:effectLst/>
              <a:uLnTx/>
              <a:uFillTx/>
              <a:latin typeface="Gotham Book" pitchFamily="2" charset="0"/>
              <a:ea typeface="Gotham Book" charset="0"/>
              <a:cs typeface="Gotham Book" pitchFamily="2" charset="0"/>
              <a:sym typeface="Arial"/>
            </a:endParaRPr>
          </a:p>
        </p:txBody>
      </p:sp>
      <p:grpSp>
        <p:nvGrpSpPr>
          <p:cNvPr id="254" name="Group 253">
            <a:extLst>
              <a:ext uri="{FF2B5EF4-FFF2-40B4-BE49-F238E27FC236}">
                <a16:creationId xmlns:a16="http://schemas.microsoft.com/office/drawing/2014/main" id="{443ABF9B-8EB8-4540-9D68-061410BB4FA2}"/>
              </a:ext>
            </a:extLst>
          </p:cNvPr>
          <p:cNvGrpSpPr/>
          <p:nvPr/>
        </p:nvGrpSpPr>
        <p:grpSpPr>
          <a:xfrm>
            <a:off x="2753035" y="3656612"/>
            <a:ext cx="3925348" cy="837028"/>
            <a:chOff x="1891583" y="4377948"/>
            <a:chExt cx="3927392" cy="837464"/>
          </a:xfrm>
        </p:grpSpPr>
        <p:sp>
          <p:nvSpPr>
            <p:cNvPr id="255" name="Shape 167">
              <a:extLst>
                <a:ext uri="{FF2B5EF4-FFF2-40B4-BE49-F238E27FC236}">
                  <a16:creationId xmlns:a16="http://schemas.microsoft.com/office/drawing/2014/main" id="{6FC865FE-371F-4B01-9A08-EE87ACED7600}"/>
                </a:ext>
              </a:extLst>
            </p:cNvPr>
            <p:cNvSpPr txBox="1"/>
            <p:nvPr/>
          </p:nvSpPr>
          <p:spPr>
            <a:xfrm>
              <a:off x="2793048" y="4557684"/>
              <a:ext cx="3025927" cy="518518"/>
            </a:xfrm>
            <a:prstGeom prst="rect">
              <a:avLst/>
            </a:prstGeom>
            <a:noFill/>
            <a:ln>
              <a:noFill/>
            </a:ln>
          </p:spPr>
          <p:txBody>
            <a:bodyPr spcFirstLastPara="1" wrap="square" lIns="91329" tIns="45652" rIns="91329" bIns="45652" anchor="t" anchorCtr="0">
              <a:noAutofit/>
            </a:bodyPr>
            <a:lstStyle/>
            <a:p>
              <a:pPr lvl="0">
                <a:lnSpc>
                  <a:spcPct val="90000"/>
                </a:lnSpc>
              </a:pPr>
              <a:r>
                <a:rPr lang="en-US" sz="2400" dirty="0">
                  <a:solidFill>
                    <a:prstClr val="white"/>
                  </a:solidFill>
                  <a:latin typeface="Gotham Medium" pitchFamily="2" charset="0"/>
                  <a:cs typeface="Gotham Medium" pitchFamily="2" charset="0"/>
                </a:rPr>
                <a:t>Build a Private Cloud</a:t>
              </a:r>
              <a:endParaRPr sz="2400" dirty="0">
                <a:solidFill>
                  <a:prstClr val="white"/>
                </a:solidFill>
                <a:latin typeface="Gotham Medium" pitchFamily="2" charset="0"/>
                <a:cs typeface="Gotham Medium" pitchFamily="2" charset="0"/>
              </a:endParaRPr>
            </a:p>
          </p:txBody>
        </p:sp>
        <p:sp>
          <p:nvSpPr>
            <p:cNvPr id="256" name="Shape 177">
              <a:extLst>
                <a:ext uri="{FF2B5EF4-FFF2-40B4-BE49-F238E27FC236}">
                  <a16:creationId xmlns:a16="http://schemas.microsoft.com/office/drawing/2014/main" id="{A7B560F5-3BFB-48D7-BF43-B7CA3631D499}"/>
                </a:ext>
              </a:extLst>
            </p:cNvPr>
            <p:cNvSpPr/>
            <p:nvPr/>
          </p:nvSpPr>
          <p:spPr>
            <a:xfrm>
              <a:off x="1891583" y="4377948"/>
              <a:ext cx="837464" cy="837464"/>
            </a:xfrm>
            <a:prstGeom prst="ellipse">
              <a:avLst/>
            </a:prstGeom>
            <a:solidFill>
              <a:srgbClr val="FFFFFF"/>
            </a:solidFill>
            <a:ln w="9525" cap="flat" cmpd="sng">
              <a:solidFill>
                <a:srgbClr val="B0D136"/>
              </a:solidFill>
              <a:prstDash val="solid"/>
              <a:round/>
              <a:headEnd type="none" w="sm" len="sm"/>
              <a:tailEnd type="none" w="sm" len="sm"/>
            </a:ln>
          </p:spPr>
          <p:txBody>
            <a:bodyPr spcFirstLastPara="1" wrap="square" lIns="91329" tIns="45652" rIns="91329" bIns="45652"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grpSp>
          <p:nvGrpSpPr>
            <p:cNvPr id="257" name="Shape 249">
              <a:extLst>
                <a:ext uri="{FF2B5EF4-FFF2-40B4-BE49-F238E27FC236}">
                  <a16:creationId xmlns:a16="http://schemas.microsoft.com/office/drawing/2014/main" id="{7130FB1D-9EB1-4075-9DB8-B40D6E35F704}"/>
                </a:ext>
              </a:extLst>
            </p:cNvPr>
            <p:cNvGrpSpPr/>
            <p:nvPr/>
          </p:nvGrpSpPr>
          <p:grpSpPr>
            <a:xfrm>
              <a:off x="1985120" y="4408177"/>
              <a:ext cx="650390" cy="598131"/>
              <a:chOff x="-3311525" y="-460375"/>
              <a:chExt cx="1995488" cy="1835150"/>
            </a:xfrm>
          </p:grpSpPr>
          <p:sp>
            <p:nvSpPr>
              <p:cNvPr id="258" name="Shape 250">
                <a:extLst>
                  <a:ext uri="{FF2B5EF4-FFF2-40B4-BE49-F238E27FC236}">
                    <a16:creationId xmlns:a16="http://schemas.microsoft.com/office/drawing/2014/main" id="{1D3D5EB2-A8B5-45B8-BCB2-752031506DB8}"/>
                  </a:ext>
                </a:extLst>
              </p:cNvPr>
              <p:cNvSpPr/>
              <p:nvPr/>
            </p:nvSpPr>
            <p:spPr>
              <a:xfrm>
                <a:off x="-3195637" y="387350"/>
                <a:ext cx="501650" cy="368300"/>
              </a:xfrm>
              <a:custGeom>
                <a:avLst/>
                <a:gdLst/>
                <a:ahLst/>
                <a:cxnLst/>
                <a:rect l="0" t="0" r="0" b="0"/>
                <a:pathLst>
                  <a:path w="268" h="196" extrusionOk="0">
                    <a:moveTo>
                      <a:pt x="7" y="0"/>
                    </a:moveTo>
                    <a:cubicBezTo>
                      <a:pt x="3" y="0"/>
                      <a:pt x="0" y="3"/>
                      <a:pt x="0" y="7"/>
                    </a:cubicBezTo>
                    <a:cubicBezTo>
                      <a:pt x="0" y="111"/>
                      <a:pt x="73" y="196"/>
                      <a:pt x="162" y="196"/>
                    </a:cubicBezTo>
                    <a:cubicBezTo>
                      <a:pt x="268" y="196"/>
                      <a:pt x="268" y="196"/>
                      <a:pt x="268" y="196"/>
                    </a:cubicBezTo>
                    <a:cubicBezTo>
                      <a:pt x="268" y="182"/>
                      <a:pt x="268" y="182"/>
                      <a:pt x="268" y="182"/>
                    </a:cubicBezTo>
                    <a:cubicBezTo>
                      <a:pt x="162" y="182"/>
                      <a:pt x="162" y="182"/>
                      <a:pt x="162" y="182"/>
                    </a:cubicBezTo>
                    <a:cubicBezTo>
                      <a:pt x="80" y="182"/>
                      <a:pt x="14" y="104"/>
                      <a:pt x="14" y="7"/>
                    </a:cubicBezTo>
                    <a:cubicBezTo>
                      <a:pt x="14" y="3"/>
                      <a:pt x="11" y="0"/>
                      <a:pt x="7" y="0"/>
                    </a:cubicBezTo>
                  </a:path>
                </a:pathLst>
              </a:custGeom>
              <a:solidFill>
                <a:srgbClr val="D1D9DD"/>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59" name="Shape 251">
                <a:extLst>
                  <a:ext uri="{FF2B5EF4-FFF2-40B4-BE49-F238E27FC236}">
                    <a16:creationId xmlns:a16="http://schemas.microsoft.com/office/drawing/2014/main" id="{D2F17E40-443A-4CA3-B535-DEFE785F8DE9}"/>
                  </a:ext>
                </a:extLst>
              </p:cNvPr>
              <p:cNvSpPr/>
              <p:nvPr/>
            </p:nvSpPr>
            <p:spPr>
              <a:xfrm>
                <a:off x="-3311525" y="-460375"/>
                <a:ext cx="1995488" cy="1333499"/>
              </a:xfrm>
              <a:custGeom>
                <a:avLst/>
                <a:gdLst/>
                <a:ahLst/>
                <a:cxnLst/>
                <a:rect l="0" t="0" r="0" b="0"/>
                <a:pathLst>
                  <a:path w="1066" h="712" extrusionOk="0">
                    <a:moveTo>
                      <a:pt x="872" y="712"/>
                    </a:moveTo>
                    <a:cubicBezTo>
                      <a:pt x="194" y="712"/>
                      <a:pt x="194" y="712"/>
                      <a:pt x="194" y="712"/>
                    </a:cubicBezTo>
                    <a:cubicBezTo>
                      <a:pt x="87" y="712"/>
                      <a:pt x="0" y="610"/>
                      <a:pt x="0" y="485"/>
                    </a:cubicBezTo>
                    <a:cubicBezTo>
                      <a:pt x="0" y="359"/>
                      <a:pt x="87" y="257"/>
                      <a:pt x="194" y="257"/>
                    </a:cubicBezTo>
                    <a:cubicBezTo>
                      <a:pt x="195" y="257"/>
                      <a:pt x="197" y="257"/>
                      <a:pt x="198" y="257"/>
                    </a:cubicBezTo>
                    <a:cubicBezTo>
                      <a:pt x="198" y="258"/>
                      <a:pt x="198" y="258"/>
                      <a:pt x="198" y="258"/>
                    </a:cubicBezTo>
                    <a:cubicBezTo>
                      <a:pt x="198" y="251"/>
                      <a:pt x="197" y="246"/>
                      <a:pt x="197" y="240"/>
                    </a:cubicBezTo>
                    <a:cubicBezTo>
                      <a:pt x="197" y="179"/>
                      <a:pt x="240" y="129"/>
                      <a:pt x="292" y="129"/>
                    </a:cubicBezTo>
                    <a:cubicBezTo>
                      <a:pt x="310" y="129"/>
                      <a:pt x="328" y="135"/>
                      <a:pt x="343" y="146"/>
                    </a:cubicBezTo>
                    <a:cubicBezTo>
                      <a:pt x="370" y="102"/>
                      <a:pt x="407" y="65"/>
                      <a:pt x="447" y="40"/>
                    </a:cubicBezTo>
                    <a:cubicBezTo>
                      <a:pt x="490" y="14"/>
                      <a:pt x="539" y="0"/>
                      <a:pt x="588" y="0"/>
                    </a:cubicBezTo>
                    <a:cubicBezTo>
                      <a:pt x="655" y="0"/>
                      <a:pt x="719" y="25"/>
                      <a:pt x="772" y="73"/>
                    </a:cubicBezTo>
                    <a:cubicBezTo>
                      <a:pt x="824" y="120"/>
                      <a:pt x="861" y="185"/>
                      <a:pt x="879" y="258"/>
                    </a:cubicBezTo>
                    <a:cubicBezTo>
                      <a:pt x="929" y="260"/>
                      <a:pt x="976" y="284"/>
                      <a:pt x="1011" y="326"/>
                    </a:cubicBezTo>
                    <a:cubicBezTo>
                      <a:pt x="1047" y="369"/>
                      <a:pt x="1066" y="425"/>
                      <a:pt x="1066" y="485"/>
                    </a:cubicBezTo>
                    <a:cubicBezTo>
                      <a:pt x="1066" y="610"/>
                      <a:pt x="979" y="712"/>
                      <a:pt x="872" y="712"/>
                    </a:cubicBezTo>
                    <a:moveTo>
                      <a:pt x="194" y="261"/>
                    </a:moveTo>
                    <a:cubicBezTo>
                      <a:pt x="89" y="261"/>
                      <a:pt x="4" y="361"/>
                      <a:pt x="4" y="485"/>
                    </a:cubicBezTo>
                    <a:cubicBezTo>
                      <a:pt x="4" y="608"/>
                      <a:pt x="89" y="708"/>
                      <a:pt x="194" y="708"/>
                    </a:cubicBezTo>
                    <a:cubicBezTo>
                      <a:pt x="872" y="708"/>
                      <a:pt x="872" y="708"/>
                      <a:pt x="872" y="708"/>
                    </a:cubicBezTo>
                    <a:cubicBezTo>
                      <a:pt x="977" y="708"/>
                      <a:pt x="1062" y="608"/>
                      <a:pt x="1062" y="485"/>
                    </a:cubicBezTo>
                    <a:cubicBezTo>
                      <a:pt x="1062" y="426"/>
                      <a:pt x="1043" y="371"/>
                      <a:pt x="1008" y="329"/>
                    </a:cubicBezTo>
                    <a:cubicBezTo>
                      <a:pt x="973" y="287"/>
                      <a:pt x="927" y="263"/>
                      <a:pt x="877" y="262"/>
                    </a:cubicBezTo>
                    <a:cubicBezTo>
                      <a:pt x="877" y="262"/>
                      <a:pt x="876" y="261"/>
                      <a:pt x="876" y="260"/>
                    </a:cubicBezTo>
                    <a:cubicBezTo>
                      <a:pt x="858" y="188"/>
                      <a:pt x="821" y="122"/>
                      <a:pt x="770" y="76"/>
                    </a:cubicBezTo>
                    <a:cubicBezTo>
                      <a:pt x="717" y="29"/>
                      <a:pt x="654" y="4"/>
                      <a:pt x="588" y="4"/>
                    </a:cubicBezTo>
                    <a:cubicBezTo>
                      <a:pt x="540" y="4"/>
                      <a:pt x="492" y="18"/>
                      <a:pt x="450" y="44"/>
                    </a:cubicBezTo>
                    <a:cubicBezTo>
                      <a:pt x="409" y="69"/>
                      <a:pt x="373" y="106"/>
                      <a:pt x="345" y="150"/>
                    </a:cubicBezTo>
                    <a:cubicBezTo>
                      <a:pt x="345" y="150"/>
                      <a:pt x="345" y="151"/>
                      <a:pt x="344" y="151"/>
                    </a:cubicBezTo>
                    <a:cubicBezTo>
                      <a:pt x="343" y="151"/>
                      <a:pt x="343" y="151"/>
                      <a:pt x="342" y="150"/>
                    </a:cubicBezTo>
                    <a:cubicBezTo>
                      <a:pt x="327" y="139"/>
                      <a:pt x="310" y="133"/>
                      <a:pt x="292" y="133"/>
                    </a:cubicBezTo>
                    <a:cubicBezTo>
                      <a:pt x="242" y="133"/>
                      <a:pt x="201" y="181"/>
                      <a:pt x="201" y="240"/>
                    </a:cubicBezTo>
                    <a:cubicBezTo>
                      <a:pt x="201" y="246"/>
                      <a:pt x="202" y="253"/>
                      <a:pt x="203" y="259"/>
                    </a:cubicBezTo>
                    <a:cubicBezTo>
                      <a:pt x="203" y="260"/>
                      <a:pt x="203" y="261"/>
                      <a:pt x="202" y="261"/>
                    </a:cubicBezTo>
                    <a:cubicBezTo>
                      <a:pt x="202" y="261"/>
                      <a:pt x="201" y="262"/>
                      <a:pt x="201" y="262"/>
                    </a:cubicBezTo>
                    <a:cubicBezTo>
                      <a:pt x="200" y="262"/>
                      <a:pt x="199" y="262"/>
                      <a:pt x="198" y="261"/>
                    </a:cubicBezTo>
                    <a:cubicBezTo>
                      <a:pt x="196" y="261"/>
                      <a:pt x="195" y="261"/>
                      <a:pt x="194" y="261"/>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60" name="Shape 252">
                <a:extLst>
                  <a:ext uri="{FF2B5EF4-FFF2-40B4-BE49-F238E27FC236}">
                    <a16:creationId xmlns:a16="http://schemas.microsoft.com/office/drawing/2014/main" id="{1E3B3CDA-D38B-4B66-9F13-81CD2ADA2FC7}"/>
                  </a:ext>
                </a:extLst>
              </p:cNvPr>
              <p:cNvSpPr/>
              <p:nvPr/>
            </p:nvSpPr>
            <p:spPr>
              <a:xfrm>
                <a:off x="-2690812" y="511175"/>
                <a:ext cx="763588" cy="765175"/>
              </a:xfrm>
              <a:custGeom>
                <a:avLst/>
                <a:gdLst/>
                <a:ahLst/>
                <a:cxnLst/>
                <a:rect l="0" t="0" r="0" b="0"/>
                <a:pathLst>
                  <a:path w="408" h="408" extrusionOk="0">
                    <a:moveTo>
                      <a:pt x="364" y="408"/>
                    </a:moveTo>
                    <a:cubicBezTo>
                      <a:pt x="43" y="408"/>
                      <a:pt x="43" y="408"/>
                      <a:pt x="43" y="408"/>
                    </a:cubicBezTo>
                    <a:cubicBezTo>
                      <a:pt x="19" y="408"/>
                      <a:pt x="0" y="388"/>
                      <a:pt x="0" y="364"/>
                    </a:cubicBezTo>
                    <a:cubicBezTo>
                      <a:pt x="0" y="43"/>
                      <a:pt x="0" y="43"/>
                      <a:pt x="0" y="43"/>
                    </a:cubicBezTo>
                    <a:cubicBezTo>
                      <a:pt x="0" y="19"/>
                      <a:pt x="19" y="0"/>
                      <a:pt x="43" y="0"/>
                    </a:cubicBezTo>
                    <a:cubicBezTo>
                      <a:pt x="364" y="0"/>
                      <a:pt x="364" y="0"/>
                      <a:pt x="364" y="0"/>
                    </a:cubicBezTo>
                    <a:cubicBezTo>
                      <a:pt x="388" y="0"/>
                      <a:pt x="408" y="19"/>
                      <a:pt x="408" y="43"/>
                    </a:cubicBezTo>
                    <a:cubicBezTo>
                      <a:pt x="408" y="364"/>
                      <a:pt x="408" y="364"/>
                      <a:pt x="408" y="364"/>
                    </a:cubicBezTo>
                    <a:cubicBezTo>
                      <a:pt x="408" y="388"/>
                      <a:pt x="388" y="408"/>
                      <a:pt x="364" y="408"/>
                    </a:cubicBezTo>
                  </a:path>
                </a:pathLst>
              </a:custGeom>
              <a:solidFill>
                <a:srgbClr val="E0E7E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61" name="Shape 253">
                <a:extLst>
                  <a:ext uri="{FF2B5EF4-FFF2-40B4-BE49-F238E27FC236}">
                    <a16:creationId xmlns:a16="http://schemas.microsoft.com/office/drawing/2014/main" id="{C42314CC-373F-4BFB-8DAB-2B053BE77FC0}"/>
                  </a:ext>
                </a:extLst>
              </p:cNvPr>
              <p:cNvSpPr/>
              <p:nvPr/>
            </p:nvSpPr>
            <p:spPr>
              <a:xfrm>
                <a:off x="-2627312" y="574675"/>
                <a:ext cx="635000" cy="635000"/>
              </a:xfrm>
              <a:custGeom>
                <a:avLst/>
                <a:gdLst/>
                <a:ahLst/>
                <a:cxnLst/>
                <a:rect l="0" t="0" r="0" b="0"/>
                <a:pathLst>
                  <a:path w="339" h="339" extrusionOk="0">
                    <a:moveTo>
                      <a:pt x="303" y="0"/>
                    </a:moveTo>
                    <a:cubicBezTo>
                      <a:pt x="36" y="0"/>
                      <a:pt x="36" y="0"/>
                      <a:pt x="36" y="0"/>
                    </a:cubicBezTo>
                    <a:cubicBezTo>
                      <a:pt x="16" y="0"/>
                      <a:pt x="0" y="16"/>
                      <a:pt x="0" y="36"/>
                    </a:cubicBezTo>
                    <a:cubicBezTo>
                      <a:pt x="0" y="303"/>
                      <a:pt x="0" y="303"/>
                      <a:pt x="0" y="303"/>
                    </a:cubicBezTo>
                    <a:cubicBezTo>
                      <a:pt x="0" y="323"/>
                      <a:pt x="16" y="339"/>
                      <a:pt x="36" y="339"/>
                    </a:cubicBezTo>
                    <a:cubicBezTo>
                      <a:pt x="303" y="339"/>
                      <a:pt x="303" y="339"/>
                      <a:pt x="303" y="339"/>
                    </a:cubicBezTo>
                    <a:cubicBezTo>
                      <a:pt x="323" y="339"/>
                      <a:pt x="339" y="323"/>
                      <a:pt x="339" y="303"/>
                    </a:cubicBezTo>
                    <a:cubicBezTo>
                      <a:pt x="339" y="36"/>
                      <a:pt x="339" y="36"/>
                      <a:pt x="339" y="36"/>
                    </a:cubicBezTo>
                    <a:cubicBezTo>
                      <a:pt x="339" y="16"/>
                      <a:pt x="323" y="0"/>
                      <a:pt x="303" y="0"/>
                    </a:cubicBezTo>
                    <a:moveTo>
                      <a:pt x="324" y="291"/>
                    </a:moveTo>
                    <a:cubicBezTo>
                      <a:pt x="324" y="309"/>
                      <a:pt x="309" y="323"/>
                      <a:pt x="291" y="323"/>
                    </a:cubicBezTo>
                    <a:cubicBezTo>
                      <a:pt x="48" y="323"/>
                      <a:pt x="48" y="323"/>
                      <a:pt x="48" y="323"/>
                    </a:cubicBezTo>
                    <a:cubicBezTo>
                      <a:pt x="30" y="323"/>
                      <a:pt x="16" y="309"/>
                      <a:pt x="16" y="291"/>
                    </a:cubicBezTo>
                    <a:cubicBezTo>
                      <a:pt x="16" y="48"/>
                      <a:pt x="16" y="48"/>
                      <a:pt x="16" y="48"/>
                    </a:cubicBezTo>
                    <a:cubicBezTo>
                      <a:pt x="16" y="30"/>
                      <a:pt x="30" y="16"/>
                      <a:pt x="48" y="16"/>
                    </a:cubicBezTo>
                    <a:cubicBezTo>
                      <a:pt x="291" y="16"/>
                      <a:pt x="291" y="16"/>
                      <a:pt x="291" y="16"/>
                    </a:cubicBezTo>
                    <a:cubicBezTo>
                      <a:pt x="309" y="16"/>
                      <a:pt x="324" y="30"/>
                      <a:pt x="324" y="48"/>
                    </a:cubicBezTo>
                    <a:cubicBezTo>
                      <a:pt x="324" y="291"/>
                      <a:pt x="324" y="291"/>
                      <a:pt x="324" y="291"/>
                    </a:cubicBezTo>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62" name="Shape 254">
                <a:extLst>
                  <a:ext uri="{FF2B5EF4-FFF2-40B4-BE49-F238E27FC236}">
                    <a16:creationId xmlns:a16="http://schemas.microsoft.com/office/drawing/2014/main" id="{FBEE5EE8-FE21-49D7-A260-B1A473F0556D}"/>
                  </a:ext>
                </a:extLst>
              </p:cNvPr>
              <p:cNvSpPr/>
              <p:nvPr/>
            </p:nvSpPr>
            <p:spPr>
              <a:xfrm>
                <a:off x="-2595562" y="609600"/>
                <a:ext cx="561975" cy="566738"/>
              </a:xfrm>
              <a:custGeom>
                <a:avLst/>
                <a:gdLst/>
                <a:ahLst/>
                <a:cxnLst/>
                <a:rect l="0" t="0" r="0" b="0"/>
                <a:pathLst>
                  <a:path w="300" h="303" extrusionOk="0">
                    <a:moveTo>
                      <a:pt x="8" y="282"/>
                    </a:moveTo>
                    <a:cubicBezTo>
                      <a:pt x="8" y="39"/>
                      <a:pt x="8" y="39"/>
                      <a:pt x="8" y="39"/>
                    </a:cubicBezTo>
                    <a:cubicBezTo>
                      <a:pt x="8" y="21"/>
                      <a:pt x="22" y="7"/>
                      <a:pt x="40" y="7"/>
                    </a:cubicBezTo>
                    <a:cubicBezTo>
                      <a:pt x="283" y="7"/>
                      <a:pt x="283" y="7"/>
                      <a:pt x="283" y="7"/>
                    </a:cubicBezTo>
                    <a:cubicBezTo>
                      <a:pt x="289" y="7"/>
                      <a:pt x="295" y="8"/>
                      <a:pt x="300" y="11"/>
                    </a:cubicBezTo>
                    <a:cubicBezTo>
                      <a:pt x="294" y="4"/>
                      <a:pt x="285" y="0"/>
                      <a:pt x="275" y="0"/>
                    </a:cubicBezTo>
                    <a:cubicBezTo>
                      <a:pt x="33" y="0"/>
                      <a:pt x="33" y="0"/>
                      <a:pt x="33" y="0"/>
                    </a:cubicBezTo>
                    <a:cubicBezTo>
                      <a:pt x="15" y="0"/>
                      <a:pt x="0" y="15"/>
                      <a:pt x="0" y="33"/>
                    </a:cubicBezTo>
                    <a:cubicBezTo>
                      <a:pt x="0" y="275"/>
                      <a:pt x="0" y="275"/>
                      <a:pt x="0" y="275"/>
                    </a:cubicBezTo>
                    <a:cubicBezTo>
                      <a:pt x="0" y="287"/>
                      <a:pt x="6" y="298"/>
                      <a:pt x="16" y="303"/>
                    </a:cubicBezTo>
                    <a:cubicBezTo>
                      <a:pt x="11" y="298"/>
                      <a:pt x="8" y="290"/>
                      <a:pt x="8" y="282"/>
                    </a:cubicBezTo>
                    <a:close/>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65" name="Shape 255">
                <a:extLst>
                  <a:ext uri="{FF2B5EF4-FFF2-40B4-BE49-F238E27FC236}">
                    <a16:creationId xmlns:a16="http://schemas.microsoft.com/office/drawing/2014/main" id="{F2DECDC8-2E32-494B-8488-794C69C5F392}"/>
                  </a:ext>
                </a:extLst>
              </p:cNvPr>
              <p:cNvSpPr/>
              <p:nvPr/>
            </p:nvSpPr>
            <p:spPr>
              <a:xfrm>
                <a:off x="-2593975" y="601663"/>
                <a:ext cx="619125" cy="625475"/>
              </a:xfrm>
              <a:custGeom>
                <a:avLst/>
                <a:gdLst/>
                <a:ahLst/>
                <a:cxnLst/>
                <a:rect l="0" t="0" r="0" b="0"/>
                <a:pathLst>
                  <a:path w="330" h="334" extrusionOk="0">
                    <a:moveTo>
                      <a:pt x="27" y="334"/>
                    </a:moveTo>
                    <a:cubicBezTo>
                      <a:pt x="294" y="334"/>
                      <a:pt x="294" y="334"/>
                      <a:pt x="294" y="334"/>
                    </a:cubicBezTo>
                    <a:cubicBezTo>
                      <a:pt x="314" y="334"/>
                      <a:pt x="330" y="318"/>
                      <a:pt x="330" y="298"/>
                    </a:cubicBezTo>
                    <a:cubicBezTo>
                      <a:pt x="330" y="31"/>
                      <a:pt x="330" y="31"/>
                      <a:pt x="330" y="31"/>
                    </a:cubicBezTo>
                    <a:cubicBezTo>
                      <a:pt x="330" y="18"/>
                      <a:pt x="324" y="6"/>
                      <a:pt x="313" y="0"/>
                    </a:cubicBezTo>
                    <a:cubicBezTo>
                      <a:pt x="319" y="7"/>
                      <a:pt x="323" y="15"/>
                      <a:pt x="323" y="24"/>
                    </a:cubicBezTo>
                    <a:cubicBezTo>
                      <a:pt x="323" y="292"/>
                      <a:pt x="323" y="292"/>
                      <a:pt x="323" y="292"/>
                    </a:cubicBezTo>
                    <a:cubicBezTo>
                      <a:pt x="323" y="312"/>
                      <a:pt x="307" y="328"/>
                      <a:pt x="287" y="328"/>
                    </a:cubicBezTo>
                    <a:cubicBezTo>
                      <a:pt x="19" y="328"/>
                      <a:pt x="19" y="328"/>
                      <a:pt x="19" y="328"/>
                    </a:cubicBezTo>
                    <a:cubicBezTo>
                      <a:pt x="12" y="328"/>
                      <a:pt x="6" y="326"/>
                      <a:pt x="0" y="322"/>
                    </a:cubicBezTo>
                    <a:cubicBezTo>
                      <a:pt x="7" y="330"/>
                      <a:pt x="16" y="334"/>
                      <a:pt x="27" y="334"/>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66" name="Shape 256">
                <a:extLst>
                  <a:ext uri="{FF2B5EF4-FFF2-40B4-BE49-F238E27FC236}">
                    <a16:creationId xmlns:a16="http://schemas.microsoft.com/office/drawing/2014/main" id="{96213864-5697-4FDE-91AA-4DE4CBE688F9}"/>
                  </a:ext>
                </a:extLst>
              </p:cNvPr>
              <p:cNvSpPr/>
              <p:nvPr/>
            </p:nvSpPr>
            <p:spPr>
              <a:xfrm>
                <a:off x="-2689225" y="515938"/>
                <a:ext cx="741363" cy="750888"/>
              </a:xfrm>
              <a:custGeom>
                <a:avLst/>
                <a:gdLst/>
                <a:ahLst/>
                <a:cxnLst/>
                <a:rect l="0" t="0" r="0" b="0"/>
                <a:pathLst>
                  <a:path w="396" h="401" extrusionOk="0">
                    <a:moveTo>
                      <a:pt x="8" y="371"/>
                    </a:moveTo>
                    <a:cubicBezTo>
                      <a:pt x="8" y="50"/>
                      <a:pt x="8" y="50"/>
                      <a:pt x="8" y="50"/>
                    </a:cubicBezTo>
                    <a:cubicBezTo>
                      <a:pt x="8" y="26"/>
                      <a:pt x="27" y="6"/>
                      <a:pt x="51" y="6"/>
                    </a:cubicBezTo>
                    <a:cubicBezTo>
                      <a:pt x="372" y="6"/>
                      <a:pt x="372" y="6"/>
                      <a:pt x="372" y="6"/>
                    </a:cubicBezTo>
                    <a:cubicBezTo>
                      <a:pt x="381" y="6"/>
                      <a:pt x="389" y="9"/>
                      <a:pt x="396" y="14"/>
                    </a:cubicBezTo>
                    <a:cubicBezTo>
                      <a:pt x="388" y="5"/>
                      <a:pt x="377" y="0"/>
                      <a:pt x="365" y="0"/>
                    </a:cubicBezTo>
                    <a:cubicBezTo>
                      <a:pt x="43" y="0"/>
                      <a:pt x="43" y="0"/>
                      <a:pt x="43" y="0"/>
                    </a:cubicBezTo>
                    <a:cubicBezTo>
                      <a:pt x="19" y="0"/>
                      <a:pt x="0" y="20"/>
                      <a:pt x="0" y="43"/>
                    </a:cubicBezTo>
                    <a:cubicBezTo>
                      <a:pt x="0" y="365"/>
                      <a:pt x="0" y="365"/>
                      <a:pt x="0" y="365"/>
                    </a:cubicBezTo>
                    <a:cubicBezTo>
                      <a:pt x="0" y="380"/>
                      <a:pt x="8" y="393"/>
                      <a:pt x="20" y="401"/>
                    </a:cubicBezTo>
                    <a:cubicBezTo>
                      <a:pt x="12" y="393"/>
                      <a:pt x="8" y="383"/>
                      <a:pt x="8" y="371"/>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67" name="Shape 257">
                <a:extLst>
                  <a:ext uri="{FF2B5EF4-FFF2-40B4-BE49-F238E27FC236}">
                    <a16:creationId xmlns:a16="http://schemas.microsoft.com/office/drawing/2014/main" id="{73A72A4F-CC15-428D-A505-1BCA815C0AD9}"/>
                  </a:ext>
                </a:extLst>
              </p:cNvPr>
              <p:cNvSpPr/>
              <p:nvPr/>
            </p:nvSpPr>
            <p:spPr>
              <a:xfrm>
                <a:off x="-2630487" y="571500"/>
                <a:ext cx="641350" cy="642938"/>
              </a:xfrm>
              <a:custGeom>
                <a:avLst/>
                <a:gdLst/>
                <a:ahLst/>
                <a:cxnLst/>
                <a:rect l="0" t="0" r="0" b="0"/>
                <a:pathLst>
                  <a:path w="343" h="343" extrusionOk="0">
                    <a:moveTo>
                      <a:pt x="305" y="343"/>
                    </a:moveTo>
                    <a:cubicBezTo>
                      <a:pt x="38" y="343"/>
                      <a:pt x="38" y="343"/>
                      <a:pt x="38" y="343"/>
                    </a:cubicBezTo>
                    <a:cubicBezTo>
                      <a:pt x="17" y="343"/>
                      <a:pt x="0" y="326"/>
                      <a:pt x="0" y="305"/>
                    </a:cubicBezTo>
                    <a:cubicBezTo>
                      <a:pt x="0" y="38"/>
                      <a:pt x="0" y="38"/>
                      <a:pt x="0" y="38"/>
                    </a:cubicBezTo>
                    <a:cubicBezTo>
                      <a:pt x="0" y="17"/>
                      <a:pt x="17" y="0"/>
                      <a:pt x="38" y="0"/>
                    </a:cubicBezTo>
                    <a:cubicBezTo>
                      <a:pt x="305" y="0"/>
                      <a:pt x="305" y="0"/>
                      <a:pt x="305" y="0"/>
                    </a:cubicBezTo>
                    <a:cubicBezTo>
                      <a:pt x="326" y="0"/>
                      <a:pt x="343" y="17"/>
                      <a:pt x="343" y="38"/>
                    </a:cubicBezTo>
                    <a:cubicBezTo>
                      <a:pt x="343" y="305"/>
                      <a:pt x="343" y="305"/>
                      <a:pt x="343" y="305"/>
                    </a:cubicBezTo>
                    <a:cubicBezTo>
                      <a:pt x="343" y="326"/>
                      <a:pt x="326" y="343"/>
                      <a:pt x="305" y="343"/>
                    </a:cubicBezTo>
                    <a:moveTo>
                      <a:pt x="38" y="4"/>
                    </a:moveTo>
                    <a:cubicBezTo>
                      <a:pt x="19" y="4"/>
                      <a:pt x="4" y="19"/>
                      <a:pt x="4" y="38"/>
                    </a:cubicBezTo>
                    <a:cubicBezTo>
                      <a:pt x="4" y="305"/>
                      <a:pt x="4" y="305"/>
                      <a:pt x="4" y="305"/>
                    </a:cubicBezTo>
                    <a:cubicBezTo>
                      <a:pt x="4" y="324"/>
                      <a:pt x="19" y="339"/>
                      <a:pt x="38" y="339"/>
                    </a:cubicBezTo>
                    <a:cubicBezTo>
                      <a:pt x="305" y="339"/>
                      <a:pt x="305" y="339"/>
                      <a:pt x="305" y="339"/>
                    </a:cubicBezTo>
                    <a:cubicBezTo>
                      <a:pt x="324" y="339"/>
                      <a:pt x="339" y="324"/>
                      <a:pt x="339" y="305"/>
                    </a:cubicBezTo>
                    <a:cubicBezTo>
                      <a:pt x="339" y="38"/>
                      <a:pt x="339" y="38"/>
                      <a:pt x="339" y="38"/>
                    </a:cubicBezTo>
                    <a:cubicBezTo>
                      <a:pt x="339" y="19"/>
                      <a:pt x="324" y="4"/>
                      <a:pt x="305" y="4"/>
                    </a:cubicBezTo>
                    <a:cubicBezTo>
                      <a:pt x="38" y="4"/>
                      <a:pt x="38" y="4"/>
                      <a:pt x="38" y="4"/>
                    </a:cubicBezTo>
                    <a:moveTo>
                      <a:pt x="293" y="327"/>
                    </a:moveTo>
                    <a:cubicBezTo>
                      <a:pt x="50" y="327"/>
                      <a:pt x="50" y="327"/>
                      <a:pt x="50" y="327"/>
                    </a:cubicBezTo>
                    <a:cubicBezTo>
                      <a:pt x="31" y="327"/>
                      <a:pt x="16" y="312"/>
                      <a:pt x="16" y="293"/>
                    </a:cubicBezTo>
                    <a:cubicBezTo>
                      <a:pt x="16" y="50"/>
                      <a:pt x="16" y="50"/>
                      <a:pt x="16" y="50"/>
                    </a:cubicBezTo>
                    <a:cubicBezTo>
                      <a:pt x="16" y="31"/>
                      <a:pt x="31" y="16"/>
                      <a:pt x="50" y="16"/>
                    </a:cubicBezTo>
                    <a:cubicBezTo>
                      <a:pt x="293" y="16"/>
                      <a:pt x="293" y="16"/>
                      <a:pt x="293" y="16"/>
                    </a:cubicBezTo>
                    <a:cubicBezTo>
                      <a:pt x="312" y="16"/>
                      <a:pt x="328" y="31"/>
                      <a:pt x="328" y="50"/>
                    </a:cubicBezTo>
                    <a:cubicBezTo>
                      <a:pt x="328" y="293"/>
                      <a:pt x="328" y="293"/>
                      <a:pt x="328" y="293"/>
                    </a:cubicBezTo>
                    <a:cubicBezTo>
                      <a:pt x="328" y="312"/>
                      <a:pt x="312" y="327"/>
                      <a:pt x="293" y="327"/>
                    </a:cubicBezTo>
                    <a:moveTo>
                      <a:pt x="50" y="20"/>
                    </a:moveTo>
                    <a:cubicBezTo>
                      <a:pt x="33" y="20"/>
                      <a:pt x="20" y="33"/>
                      <a:pt x="20" y="50"/>
                    </a:cubicBezTo>
                    <a:cubicBezTo>
                      <a:pt x="20" y="293"/>
                      <a:pt x="20" y="293"/>
                      <a:pt x="20" y="293"/>
                    </a:cubicBezTo>
                    <a:cubicBezTo>
                      <a:pt x="20" y="310"/>
                      <a:pt x="33" y="323"/>
                      <a:pt x="50" y="323"/>
                    </a:cubicBezTo>
                    <a:cubicBezTo>
                      <a:pt x="293" y="323"/>
                      <a:pt x="293" y="323"/>
                      <a:pt x="293" y="323"/>
                    </a:cubicBezTo>
                    <a:cubicBezTo>
                      <a:pt x="310" y="323"/>
                      <a:pt x="324" y="310"/>
                      <a:pt x="324" y="293"/>
                    </a:cubicBezTo>
                    <a:cubicBezTo>
                      <a:pt x="324" y="50"/>
                      <a:pt x="324" y="50"/>
                      <a:pt x="324" y="50"/>
                    </a:cubicBezTo>
                    <a:cubicBezTo>
                      <a:pt x="324" y="33"/>
                      <a:pt x="310" y="20"/>
                      <a:pt x="293" y="20"/>
                    </a:cubicBezTo>
                    <a:cubicBezTo>
                      <a:pt x="50" y="20"/>
                      <a:pt x="50" y="20"/>
                      <a:pt x="50" y="20"/>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68" name="Shape 258">
                <a:extLst>
                  <a:ext uri="{FF2B5EF4-FFF2-40B4-BE49-F238E27FC236}">
                    <a16:creationId xmlns:a16="http://schemas.microsoft.com/office/drawing/2014/main" id="{85745594-B23A-47CA-8C8E-F5DB3B1C3EA9}"/>
                  </a:ext>
                </a:extLst>
              </p:cNvPr>
              <p:cNvSpPr/>
              <p:nvPr/>
            </p:nvSpPr>
            <p:spPr>
              <a:xfrm>
                <a:off x="-2693987" y="508000"/>
                <a:ext cx="771525" cy="771525"/>
              </a:xfrm>
              <a:custGeom>
                <a:avLst/>
                <a:gdLst/>
                <a:ahLst/>
                <a:cxnLst/>
                <a:rect l="0" t="0" r="0" b="0"/>
                <a:pathLst>
                  <a:path w="412" h="412" extrusionOk="0">
                    <a:moveTo>
                      <a:pt x="366" y="412"/>
                    </a:moveTo>
                    <a:cubicBezTo>
                      <a:pt x="45" y="412"/>
                      <a:pt x="45" y="412"/>
                      <a:pt x="45" y="412"/>
                    </a:cubicBezTo>
                    <a:cubicBezTo>
                      <a:pt x="20" y="412"/>
                      <a:pt x="0" y="391"/>
                      <a:pt x="0" y="366"/>
                    </a:cubicBezTo>
                    <a:cubicBezTo>
                      <a:pt x="0" y="45"/>
                      <a:pt x="0" y="45"/>
                      <a:pt x="0" y="45"/>
                    </a:cubicBezTo>
                    <a:cubicBezTo>
                      <a:pt x="0" y="20"/>
                      <a:pt x="20" y="0"/>
                      <a:pt x="45" y="0"/>
                    </a:cubicBezTo>
                    <a:cubicBezTo>
                      <a:pt x="366" y="0"/>
                      <a:pt x="366" y="0"/>
                      <a:pt x="366" y="0"/>
                    </a:cubicBezTo>
                    <a:cubicBezTo>
                      <a:pt x="391" y="0"/>
                      <a:pt x="412" y="20"/>
                      <a:pt x="412" y="45"/>
                    </a:cubicBezTo>
                    <a:cubicBezTo>
                      <a:pt x="412" y="366"/>
                      <a:pt x="412" y="366"/>
                      <a:pt x="412" y="366"/>
                    </a:cubicBezTo>
                    <a:cubicBezTo>
                      <a:pt x="412" y="391"/>
                      <a:pt x="391" y="412"/>
                      <a:pt x="366" y="412"/>
                    </a:cubicBezTo>
                    <a:moveTo>
                      <a:pt x="45" y="4"/>
                    </a:moveTo>
                    <a:cubicBezTo>
                      <a:pt x="22" y="4"/>
                      <a:pt x="4" y="22"/>
                      <a:pt x="4" y="45"/>
                    </a:cubicBezTo>
                    <a:cubicBezTo>
                      <a:pt x="4" y="366"/>
                      <a:pt x="4" y="366"/>
                      <a:pt x="4" y="366"/>
                    </a:cubicBezTo>
                    <a:cubicBezTo>
                      <a:pt x="4" y="389"/>
                      <a:pt x="22" y="408"/>
                      <a:pt x="45" y="408"/>
                    </a:cubicBezTo>
                    <a:cubicBezTo>
                      <a:pt x="366" y="408"/>
                      <a:pt x="366" y="408"/>
                      <a:pt x="366" y="408"/>
                    </a:cubicBezTo>
                    <a:cubicBezTo>
                      <a:pt x="389" y="408"/>
                      <a:pt x="408" y="389"/>
                      <a:pt x="408" y="366"/>
                    </a:cubicBezTo>
                    <a:cubicBezTo>
                      <a:pt x="408" y="45"/>
                      <a:pt x="408" y="45"/>
                      <a:pt x="408" y="45"/>
                    </a:cubicBezTo>
                    <a:cubicBezTo>
                      <a:pt x="408" y="22"/>
                      <a:pt x="389" y="4"/>
                      <a:pt x="366" y="4"/>
                    </a:cubicBezTo>
                    <a:cubicBezTo>
                      <a:pt x="45" y="4"/>
                      <a:pt x="45" y="4"/>
                      <a:pt x="45" y="4"/>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69" name="Shape 259">
                <a:extLst>
                  <a:ext uri="{FF2B5EF4-FFF2-40B4-BE49-F238E27FC236}">
                    <a16:creationId xmlns:a16="http://schemas.microsoft.com/office/drawing/2014/main" id="{79A37F4D-051C-49DA-8CD8-8A623CD084C5}"/>
                  </a:ext>
                </a:extLst>
              </p:cNvPr>
              <p:cNvSpPr/>
              <p:nvPr/>
            </p:nvSpPr>
            <p:spPr>
              <a:xfrm>
                <a:off x="-2487612" y="695325"/>
                <a:ext cx="344488" cy="395288"/>
              </a:xfrm>
              <a:custGeom>
                <a:avLst/>
                <a:gdLst/>
                <a:ahLst/>
                <a:cxnLst/>
                <a:rect l="0" t="0" r="0" b="0"/>
                <a:pathLst>
                  <a:path w="217" h="249" extrusionOk="0">
                    <a:moveTo>
                      <a:pt x="73" y="146"/>
                    </a:moveTo>
                    <a:lnTo>
                      <a:pt x="102" y="62"/>
                    </a:lnTo>
                    <a:lnTo>
                      <a:pt x="102" y="62"/>
                    </a:lnTo>
                    <a:lnTo>
                      <a:pt x="108" y="78"/>
                    </a:lnTo>
                    <a:lnTo>
                      <a:pt x="110" y="69"/>
                    </a:lnTo>
                    <a:lnTo>
                      <a:pt x="112" y="69"/>
                    </a:lnTo>
                    <a:lnTo>
                      <a:pt x="139" y="152"/>
                    </a:lnTo>
                    <a:lnTo>
                      <a:pt x="142" y="152"/>
                    </a:lnTo>
                    <a:lnTo>
                      <a:pt x="119" y="81"/>
                    </a:lnTo>
                    <a:lnTo>
                      <a:pt x="120" y="78"/>
                    </a:lnTo>
                    <a:lnTo>
                      <a:pt x="120" y="78"/>
                    </a:lnTo>
                    <a:lnTo>
                      <a:pt x="148" y="161"/>
                    </a:lnTo>
                    <a:lnTo>
                      <a:pt x="90" y="161"/>
                    </a:lnTo>
                    <a:lnTo>
                      <a:pt x="93" y="154"/>
                    </a:lnTo>
                    <a:lnTo>
                      <a:pt x="81" y="154"/>
                    </a:lnTo>
                    <a:lnTo>
                      <a:pt x="84" y="146"/>
                    </a:lnTo>
                    <a:lnTo>
                      <a:pt x="73" y="146"/>
                    </a:lnTo>
                    <a:close/>
                    <a:moveTo>
                      <a:pt x="135" y="8"/>
                    </a:moveTo>
                    <a:lnTo>
                      <a:pt x="95" y="8"/>
                    </a:lnTo>
                    <a:lnTo>
                      <a:pt x="14" y="240"/>
                    </a:lnTo>
                    <a:lnTo>
                      <a:pt x="41" y="240"/>
                    </a:lnTo>
                    <a:lnTo>
                      <a:pt x="60" y="185"/>
                    </a:lnTo>
                    <a:lnTo>
                      <a:pt x="143" y="185"/>
                    </a:lnTo>
                    <a:lnTo>
                      <a:pt x="146" y="193"/>
                    </a:lnTo>
                    <a:lnTo>
                      <a:pt x="152" y="193"/>
                    </a:lnTo>
                    <a:lnTo>
                      <a:pt x="171" y="249"/>
                    </a:lnTo>
                    <a:lnTo>
                      <a:pt x="172" y="249"/>
                    </a:lnTo>
                    <a:lnTo>
                      <a:pt x="169" y="240"/>
                    </a:lnTo>
                    <a:lnTo>
                      <a:pt x="172" y="240"/>
                    </a:lnTo>
                    <a:lnTo>
                      <a:pt x="159" y="200"/>
                    </a:lnTo>
                    <a:lnTo>
                      <a:pt x="161" y="200"/>
                    </a:lnTo>
                    <a:lnTo>
                      <a:pt x="174" y="240"/>
                    </a:lnTo>
                    <a:lnTo>
                      <a:pt x="217" y="240"/>
                    </a:lnTo>
                    <a:lnTo>
                      <a:pt x="135" y="8"/>
                    </a:lnTo>
                    <a:close/>
                    <a:moveTo>
                      <a:pt x="89" y="0"/>
                    </a:moveTo>
                    <a:lnTo>
                      <a:pt x="87" y="0"/>
                    </a:lnTo>
                    <a:lnTo>
                      <a:pt x="0" y="249"/>
                    </a:lnTo>
                    <a:lnTo>
                      <a:pt x="2" y="249"/>
                    </a:lnTo>
                    <a:lnTo>
                      <a:pt x="2" y="246"/>
                    </a:lnTo>
                    <a:lnTo>
                      <a:pt x="2" y="246"/>
                    </a:lnTo>
                    <a:lnTo>
                      <a:pt x="89"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70" name="Shape 260">
                <a:extLst>
                  <a:ext uri="{FF2B5EF4-FFF2-40B4-BE49-F238E27FC236}">
                    <a16:creationId xmlns:a16="http://schemas.microsoft.com/office/drawing/2014/main" id="{362BD0A4-3128-4D70-A3C8-F4AD8D3F4E06}"/>
                  </a:ext>
                </a:extLst>
              </p:cNvPr>
              <p:cNvSpPr/>
              <p:nvPr/>
            </p:nvSpPr>
            <p:spPr>
              <a:xfrm>
                <a:off x="-2487612" y="695325"/>
                <a:ext cx="344488" cy="395288"/>
              </a:xfrm>
              <a:custGeom>
                <a:avLst/>
                <a:gdLst/>
                <a:ahLst/>
                <a:cxnLst/>
                <a:rect l="0" t="0" r="0" b="0"/>
                <a:pathLst>
                  <a:path w="217" h="249" extrusionOk="0">
                    <a:moveTo>
                      <a:pt x="73" y="146"/>
                    </a:moveTo>
                    <a:lnTo>
                      <a:pt x="102" y="62"/>
                    </a:lnTo>
                    <a:lnTo>
                      <a:pt x="102" y="62"/>
                    </a:lnTo>
                    <a:lnTo>
                      <a:pt x="108" y="78"/>
                    </a:lnTo>
                    <a:lnTo>
                      <a:pt x="110" y="69"/>
                    </a:lnTo>
                    <a:lnTo>
                      <a:pt x="112" y="69"/>
                    </a:lnTo>
                    <a:lnTo>
                      <a:pt x="139" y="152"/>
                    </a:lnTo>
                    <a:lnTo>
                      <a:pt x="142" y="152"/>
                    </a:lnTo>
                    <a:lnTo>
                      <a:pt x="119" y="81"/>
                    </a:lnTo>
                    <a:lnTo>
                      <a:pt x="120" y="78"/>
                    </a:lnTo>
                    <a:lnTo>
                      <a:pt x="120" y="78"/>
                    </a:lnTo>
                    <a:lnTo>
                      <a:pt x="148" y="161"/>
                    </a:lnTo>
                    <a:lnTo>
                      <a:pt x="90" y="161"/>
                    </a:lnTo>
                    <a:lnTo>
                      <a:pt x="93" y="154"/>
                    </a:lnTo>
                    <a:lnTo>
                      <a:pt x="81" y="154"/>
                    </a:lnTo>
                    <a:lnTo>
                      <a:pt x="84" y="146"/>
                    </a:lnTo>
                    <a:lnTo>
                      <a:pt x="73" y="146"/>
                    </a:lnTo>
                    <a:moveTo>
                      <a:pt x="135" y="8"/>
                    </a:moveTo>
                    <a:lnTo>
                      <a:pt x="95" y="8"/>
                    </a:lnTo>
                    <a:lnTo>
                      <a:pt x="14" y="240"/>
                    </a:lnTo>
                    <a:lnTo>
                      <a:pt x="41" y="240"/>
                    </a:lnTo>
                    <a:lnTo>
                      <a:pt x="60" y="185"/>
                    </a:lnTo>
                    <a:lnTo>
                      <a:pt x="143" y="185"/>
                    </a:lnTo>
                    <a:lnTo>
                      <a:pt x="146" y="193"/>
                    </a:lnTo>
                    <a:lnTo>
                      <a:pt x="152" y="193"/>
                    </a:lnTo>
                    <a:lnTo>
                      <a:pt x="171" y="249"/>
                    </a:lnTo>
                    <a:lnTo>
                      <a:pt x="172" y="249"/>
                    </a:lnTo>
                    <a:lnTo>
                      <a:pt x="169" y="240"/>
                    </a:lnTo>
                    <a:lnTo>
                      <a:pt x="172" y="240"/>
                    </a:lnTo>
                    <a:lnTo>
                      <a:pt x="159" y="200"/>
                    </a:lnTo>
                    <a:lnTo>
                      <a:pt x="161" y="200"/>
                    </a:lnTo>
                    <a:lnTo>
                      <a:pt x="174" y="240"/>
                    </a:lnTo>
                    <a:lnTo>
                      <a:pt x="217" y="240"/>
                    </a:lnTo>
                    <a:lnTo>
                      <a:pt x="135" y="8"/>
                    </a:lnTo>
                    <a:moveTo>
                      <a:pt x="89" y="0"/>
                    </a:moveTo>
                    <a:lnTo>
                      <a:pt x="87" y="0"/>
                    </a:lnTo>
                    <a:lnTo>
                      <a:pt x="0" y="249"/>
                    </a:lnTo>
                    <a:lnTo>
                      <a:pt x="2" y="249"/>
                    </a:lnTo>
                    <a:lnTo>
                      <a:pt x="2" y="246"/>
                    </a:lnTo>
                    <a:lnTo>
                      <a:pt x="2" y="246"/>
                    </a:lnTo>
                    <a:lnTo>
                      <a:pt x="89"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72" name="Shape 261">
                <a:extLst>
                  <a:ext uri="{FF2B5EF4-FFF2-40B4-BE49-F238E27FC236}">
                    <a16:creationId xmlns:a16="http://schemas.microsoft.com/office/drawing/2014/main" id="{D577CC84-301B-4379-8AD1-77FA4CC21EF9}"/>
                  </a:ext>
                </a:extLst>
              </p:cNvPr>
              <p:cNvSpPr/>
              <p:nvPr/>
            </p:nvSpPr>
            <p:spPr>
              <a:xfrm>
                <a:off x="-2346325" y="693738"/>
                <a:ext cx="88900" cy="14288"/>
              </a:xfrm>
              <a:custGeom>
                <a:avLst/>
                <a:gdLst/>
                <a:ahLst/>
                <a:cxnLst/>
                <a:rect l="0" t="0" r="0" b="0"/>
                <a:pathLst>
                  <a:path w="56" h="9" extrusionOk="0">
                    <a:moveTo>
                      <a:pt x="52" y="0"/>
                    </a:moveTo>
                    <a:lnTo>
                      <a:pt x="0" y="0"/>
                    </a:lnTo>
                    <a:lnTo>
                      <a:pt x="0" y="1"/>
                    </a:lnTo>
                    <a:lnTo>
                      <a:pt x="50" y="1"/>
                    </a:lnTo>
                    <a:lnTo>
                      <a:pt x="50" y="4"/>
                    </a:lnTo>
                    <a:lnTo>
                      <a:pt x="51" y="4"/>
                    </a:lnTo>
                    <a:lnTo>
                      <a:pt x="53" y="9"/>
                    </a:lnTo>
                    <a:lnTo>
                      <a:pt x="56" y="9"/>
                    </a:lnTo>
                    <a:lnTo>
                      <a:pt x="52"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76" name="Shape 262">
                <a:extLst>
                  <a:ext uri="{FF2B5EF4-FFF2-40B4-BE49-F238E27FC236}">
                    <a16:creationId xmlns:a16="http://schemas.microsoft.com/office/drawing/2014/main" id="{879EF8AC-6BED-4AB6-9044-E36046A2D6BE}"/>
                  </a:ext>
                </a:extLst>
              </p:cNvPr>
              <p:cNvSpPr/>
              <p:nvPr/>
            </p:nvSpPr>
            <p:spPr>
              <a:xfrm>
                <a:off x="-2346325" y="693738"/>
                <a:ext cx="88900" cy="14288"/>
              </a:xfrm>
              <a:custGeom>
                <a:avLst/>
                <a:gdLst/>
                <a:ahLst/>
                <a:cxnLst/>
                <a:rect l="0" t="0" r="0" b="0"/>
                <a:pathLst>
                  <a:path w="56" h="9" extrusionOk="0">
                    <a:moveTo>
                      <a:pt x="52" y="0"/>
                    </a:moveTo>
                    <a:lnTo>
                      <a:pt x="0" y="0"/>
                    </a:lnTo>
                    <a:lnTo>
                      <a:pt x="0" y="1"/>
                    </a:lnTo>
                    <a:lnTo>
                      <a:pt x="50" y="1"/>
                    </a:lnTo>
                    <a:lnTo>
                      <a:pt x="50" y="4"/>
                    </a:lnTo>
                    <a:lnTo>
                      <a:pt x="51" y="4"/>
                    </a:lnTo>
                    <a:lnTo>
                      <a:pt x="53" y="9"/>
                    </a:lnTo>
                    <a:lnTo>
                      <a:pt x="56" y="9"/>
                    </a:lnTo>
                    <a:lnTo>
                      <a:pt x="5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78" name="Shape 263">
                <a:extLst>
                  <a:ext uri="{FF2B5EF4-FFF2-40B4-BE49-F238E27FC236}">
                    <a16:creationId xmlns:a16="http://schemas.microsoft.com/office/drawing/2014/main" id="{AB0C7AD4-0FD6-4F41-8905-BA65700D2BB6}"/>
                  </a:ext>
                </a:extLst>
              </p:cNvPr>
              <p:cNvSpPr/>
              <p:nvPr/>
            </p:nvSpPr>
            <p:spPr>
              <a:xfrm>
                <a:off x="-2484437" y="695325"/>
                <a:ext cx="217488" cy="390525"/>
              </a:xfrm>
              <a:custGeom>
                <a:avLst/>
                <a:gdLst/>
                <a:ahLst/>
                <a:cxnLst/>
                <a:rect l="0" t="0" r="0" b="0"/>
                <a:pathLst>
                  <a:path w="137" h="246" extrusionOk="0">
                    <a:moveTo>
                      <a:pt x="137" y="0"/>
                    </a:moveTo>
                    <a:lnTo>
                      <a:pt x="87" y="0"/>
                    </a:lnTo>
                    <a:lnTo>
                      <a:pt x="0" y="246"/>
                    </a:lnTo>
                    <a:lnTo>
                      <a:pt x="0" y="246"/>
                    </a:lnTo>
                    <a:lnTo>
                      <a:pt x="2" y="240"/>
                    </a:lnTo>
                    <a:lnTo>
                      <a:pt x="12" y="240"/>
                    </a:lnTo>
                    <a:lnTo>
                      <a:pt x="93" y="8"/>
                    </a:lnTo>
                    <a:lnTo>
                      <a:pt x="133" y="8"/>
                    </a:lnTo>
                    <a:lnTo>
                      <a:pt x="131" y="3"/>
                    </a:lnTo>
                    <a:lnTo>
                      <a:pt x="137" y="3"/>
                    </a:lnTo>
                    <a:lnTo>
                      <a:pt x="137"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79" name="Shape 264">
                <a:extLst>
                  <a:ext uri="{FF2B5EF4-FFF2-40B4-BE49-F238E27FC236}">
                    <a16:creationId xmlns:a16="http://schemas.microsoft.com/office/drawing/2014/main" id="{6CCB137F-5AA4-45B6-85CC-702923EAFF09}"/>
                  </a:ext>
                </a:extLst>
              </p:cNvPr>
              <p:cNvSpPr/>
              <p:nvPr/>
            </p:nvSpPr>
            <p:spPr>
              <a:xfrm>
                <a:off x="-2484437" y="695325"/>
                <a:ext cx="217488" cy="390525"/>
              </a:xfrm>
              <a:custGeom>
                <a:avLst/>
                <a:gdLst/>
                <a:ahLst/>
                <a:cxnLst/>
                <a:rect l="0" t="0" r="0" b="0"/>
                <a:pathLst>
                  <a:path w="137" h="246" extrusionOk="0">
                    <a:moveTo>
                      <a:pt x="137" y="0"/>
                    </a:moveTo>
                    <a:lnTo>
                      <a:pt x="87" y="0"/>
                    </a:lnTo>
                    <a:lnTo>
                      <a:pt x="0" y="246"/>
                    </a:lnTo>
                    <a:lnTo>
                      <a:pt x="0" y="246"/>
                    </a:lnTo>
                    <a:lnTo>
                      <a:pt x="2" y="240"/>
                    </a:lnTo>
                    <a:lnTo>
                      <a:pt x="12" y="240"/>
                    </a:lnTo>
                    <a:lnTo>
                      <a:pt x="93" y="8"/>
                    </a:lnTo>
                    <a:lnTo>
                      <a:pt x="133" y="8"/>
                    </a:lnTo>
                    <a:lnTo>
                      <a:pt x="131" y="3"/>
                    </a:lnTo>
                    <a:lnTo>
                      <a:pt x="137" y="3"/>
                    </a:lnTo>
                    <a:lnTo>
                      <a:pt x="137"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80" name="Shape 265">
                <a:extLst>
                  <a:ext uri="{FF2B5EF4-FFF2-40B4-BE49-F238E27FC236}">
                    <a16:creationId xmlns:a16="http://schemas.microsoft.com/office/drawing/2014/main" id="{551586BB-99E5-4B33-B428-68F0E497D926}"/>
                  </a:ext>
                </a:extLst>
              </p:cNvPr>
              <p:cNvSpPr/>
              <p:nvPr/>
            </p:nvSpPr>
            <p:spPr>
              <a:xfrm>
                <a:off x="-2339975" y="936625"/>
                <a:ext cx="74613" cy="3175"/>
              </a:xfrm>
              <a:custGeom>
                <a:avLst/>
                <a:gdLst/>
                <a:ahLst/>
                <a:cxnLst/>
                <a:rect l="0" t="0" r="0" b="0"/>
                <a:pathLst>
                  <a:path w="47" h="2" extrusionOk="0">
                    <a:moveTo>
                      <a:pt x="46" y="0"/>
                    </a:moveTo>
                    <a:lnTo>
                      <a:pt x="1" y="0"/>
                    </a:lnTo>
                    <a:lnTo>
                      <a:pt x="0" y="2"/>
                    </a:lnTo>
                    <a:lnTo>
                      <a:pt x="47" y="2"/>
                    </a:lnTo>
                    <a:lnTo>
                      <a:pt x="46"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81" name="Shape 266">
                <a:extLst>
                  <a:ext uri="{FF2B5EF4-FFF2-40B4-BE49-F238E27FC236}">
                    <a16:creationId xmlns:a16="http://schemas.microsoft.com/office/drawing/2014/main" id="{1805BD06-E676-4A87-8409-1FDF23CCBCC7}"/>
                  </a:ext>
                </a:extLst>
              </p:cNvPr>
              <p:cNvSpPr/>
              <p:nvPr/>
            </p:nvSpPr>
            <p:spPr>
              <a:xfrm>
                <a:off x="-2339975" y="936625"/>
                <a:ext cx="74613" cy="3175"/>
              </a:xfrm>
              <a:custGeom>
                <a:avLst/>
                <a:gdLst/>
                <a:ahLst/>
                <a:cxnLst/>
                <a:rect l="0" t="0" r="0" b="0"/>
                <a:pathLst>
                  <a:path w="47" h="2" extrusionOk="0">
                    <a:moveTo>
                      <a:pt x="46" y="0"/>
                    </a:moveTo>
                    <a:lnTo>
                      <a:pt x="1" y="0"/>
                    </a:lnTo>
                    <a:lnTo>
                      <a:pt x="0" y="2"/>
                    </a:lnTo>
                    <a:lnTo>
                      <a:pt x="47" y="2"/>
                    </a:lnTo>
                    <a:lnTo>
                      <a:pt x="46"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82" name="Shape 267">
                <a:extLst>
                  <a:ext uri="{FF2B5EF4-FFF2-40B4-BE49-F238E27FC236}">
                    <a16:creationId xmlns:a16="http://schemas.microsoft.com/office/drawing/2014/main" id="{90365D33-DDC5-484C-AD59-E681FFD55609}"/>
                  </a:ext>
                </a:extLst>
              </p:cNvPr>
              <p:cNvSpPr/>
              <p:nvPr/>
            </p:nvSpPr>
            <p:spPr>
              <a:xfrm>
                <a:off x="-2344737" y="819150"/>
                <a:ext cx="92075" cy="131763"/>
              </a:xfrm>
              <a:custGeom>
                <a:avLst/>
                <a:gdLst/>
                <a:ahLst/>
                <a:cxnLst/>
                <a:rect l="0" t="0" r="0" b="0"/>
                <a:pathLst>
                  <a:path w="58" h="83" extrusionOk="0">
                    <a:moveTo>
                      <a:pt x="30" y="0"/>
                    </a:moveTo>
                    <a:lnTo>
                      <a:pt x="30" y="0"/>
                    </a:lnTo>
                    <a:lnTo>
                      <a:pt x="29" y="3"/>
                    </a:lnTo>
                    <a:lnTo>
                      <a:pt x="52" y="74"/>
                    </a:lnTo>
                    <a:lnTo>
                      <a:pt x="49" y="74"/>
                    </a:lnTo>
                    <a:lnTo>
                      <a:pt x="50" y="76"/>
                    </a:lnTo>
                    <a:lnTo>
                      <a:pt x="3" y="76"/>
                    </a:lnTo>
                    <a:lnTo>
                      <a:pt x="0" y="83"/>
                    </a:lnTo>
                    <a:lnTo>
                      <a:pt x="58" y="83"/>
                    </a:lnTo>
                    <a:lnTo>
                      <a:pt x="30"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84" name="Shape 268">
                <a:extLst>
                  <a:ext uri="{FF2B5EF4-FFF2-40B4-BE49-F238E27FC236}">
                    <a16:creationId xmlns:a16="http://schemas.microsoft.com/office/drawing/2014/main" id="{0C8621E7-515D-4BDA-B530-AAE69556B4EB}"/>
                  </a:ext>
                </a:extLst>
              </p:cNvPr>
              <p:cNvSpPr/>
              <p:nvPr/>
            </p:nvSpPr>
            <p:spPr>
              <a:xfrm>
                <a:off x="-2344737" y="819150"/>
                <a:ext cx="92075" cy="131763"/>
              </a:xfrm>
              <a:custGeom>
                <a:avLst/>
                <a:gdLst/>
                <a:ahLst/>
                <a:cxnLst/>
                <a:rect l="0" t="0" r="0" b="0"/>
                <a:pathLst>
                  <a:path w="58" h="83" extrusionOk="0">
                    <a:moveTo>
                      <a:pt x="30" y="0"/>
                    </a:moveTo>
                    <a:lnTo>
                      <a:pt x="30" y="0"/>
                    </a:lnTo>
                    <a:lnTo>
                      <a:pt x="29" y="3"/>
                    </a:lnTo>
                    <a:lnTo>
                      <a:pt x="52" y="74"/>
                    </a:lnTo>
                    <a:lnTo>
                      <a:pt x="49" y="74"/>
                    </a:lnTo>
                    <a:lnTo>
                      <a:pt x="50" y="76"/>
                    </a:lnTo>
                    <a:lnTo>
                      <a:pt x="3" y="76"/>
                    </a:lnTo>
                    <a:lnTo>
                      <a:pt x="0" y="83"/>
                    </a:lnTo>
                    <a:lnTo>
                      <a:pt x="58" y="83"/>
                    </a:lnTo>
                    <a:lnTo>
                      <a:pt x="30"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85" name="Shape 269">
                <a:extLst>
                  <a:ext uri="{FF2B5EF4-FFF2-40B4-BE49-F238E27FC236}">
                    <a16:creationId xmlns:a16="http://schemas.microsoft.com/office/drawing/2014/main" id="{2E1B46CC-9DC4-47C0-948D-3E2397E28A21}"/>
                  </a:ext>
                </a:extLst>
              </p:cNvPr>
              <p:cNvSpPr/>
              <p:nvPr/>
            </p:nvSpPr>
            <p:spPr>
              <a:xfrm>
                <a:off x="-2235200" y="1012825"/>
                <a:ext cx="23813" cy="63500"/>
              </a:xfrm>
              <a:custGeom>
                <a:avLst/>
                <a:gdLst/>
                <a:ahLst/>
                <a:cxnLst/>
                <a:rect l="0" t="0" r="0" b="0"/>
                <a:pathLst>
                  <a:path w="15" h="40" extrusionOk="0">
                    <a:moveTo>
                      <a:pt x="2" y="0"/>
                    </a:moveTo>
                    <a:lnTo>
                      <a:pt x="0" y="0"/>
                    </a:lnTo>
                    <a:lnTo>
                      <a:pt x="13" y="40"/>
                    </a:lnTo>
                    <a:lnTo>
                      <a:pt x="15" y="40"/>
                    </a:lnTo>
                    <a:lnTo>
                      <a:pt x="2"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86" name="Shape 270">
                <a:extLst>
                  <a:ext uri="{FF2B5EF4-FFF2-40B4-BE49-F238E27FC236}">
                    <a16:creationId xmlns:a16="http://schemas.microsoft.com/office/drawing/2014/main" id="{9AF8FF64-968E-4C56-A39B-FF49EBB5D79B}"/>
                  </a:ext>
                </a:extLst>
              </p:cNvPr>
              <p:cNvSpPr/>
              <p:nvPr/>
            </p:nvSpPr>
            <p:spPr>
              <a:xfrm>
                <a:off x="-2235200" y="1012825"/>
                <a:ext cx="23813" cy="63500"/>
              </a:xfrm>
              <a:custGeom>
                <a:avLst/>
                <a:gdLst/>
                <a:ahLst/>
                <a:cxnLst/>
                <a:rect l="0" t="0" r="0" b="0"/>
                <a:pathLst>
                  <a:path w="15" h="40" extrusionOk="0">
                    <a:moveTo>
                      <a:pt x="2" y="0"/>
                    </a:moveTo>
                    <a:lnTo>
                      <a:pt x="0" y="0"/>
                    </a:lnTo>
                    <a:lnTo>
                      <a:pt x="13" y="40"/>
                    </a:lnTo>
                    <a:lnTo>
                      <a:pt x="15" y="40"/>
                    </a:lnTo>
                    <a:lnTo>
                      <a:pt x="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87" name="Shape 271">
                <a:extLst>
                  <a:ext uri="{FF2B5EF4-FFF2-40B4-BE49-F238E27FC236}">
                    <a16:creationId xmlns:a16="http://schemas.microsoft.com/office/drawing/2014/main" id="{DE5357F9-AEE1-4981-854C-41DEB3CBC013}"/>
                  </a:ext>
                </a:extLst>
              </p:cNvPr>
              <p:cNvSpPr/>
              <p:nvPr/>
            </p:nvSpPr>
            <p:spPr>
              <a:xfrm>
                <a:off x="-2354262" y="819150"/>
                <a:ext cx="39688" cy="107950"/>
              </a:xfrm>
              <a:custGeom>
                <a:avLst/>
                <a:gdLst/>
                <a:ahLst/>
                <a:cxnLst/>
                <a:rect l="0" t="0" r="0" b="0"/>
                <a:pathLst>
                  <a:path w="25" h="68" extrusionOk="0">
                    <a:moveTo>
                      <a:pt x="24" y="0"/>
                    </a:moveTo>
                    <a:lnTo>
                      <a:pt x="0" y="68"/>
                    </a:lnTo>
                    <a:lnTo>
                      <a:pt x="3" y="68"/>
                    </a:lnTo>
                    <a:lnTo>
                      <a:pt x="25" y="3"/>
                    </a:lnTo>
                    <a:lnTo>
                      <a:pt x="24"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88" name="Shape 272">
                <a:extLst>
                  <a:ext uri="{FF2B5EF4-FFF2-40B4-BE49-F238E27FC236}">
                    <a16:creationId xmlns:a16="http://schemas.microsoft.com/office/drawing/2014/main" id="{10EBF18F-591B-4C34-B620-B3BC05AB4631}"/>
                  </a:ext>
                </a:extLst>
              </p:cNvPr>
              <p:cNvSpPr/>
              <p:nvPr/>
            </p:nvSpPr>
            <p:spPr>
              <a:xfrm>
                <a:off x="-2354262" y="819150"/>
                <a:ext cx="39688" cy="107950"/>
              </a:xfrm>
              <a:custGeom>
                <a:avLst/>
                <a:gdLst/>
                <a:ahLst/>
                <a:cxnLst/>
                <a:rect l="0" t="0" r="0" b="0"/>
                <a:pathLst>
                  <a:path w="25" h="68" extrusionOk="0">
                    <a:moveTo>
                      <a:pt x="24" y="0"/>
                    </a:moveTo>
                    <a:lnTo>
                      <a:pt x="0" y="68"/>
                    </a:lnTo>
                    <a:lnTo>
                      <a:pt x="3" y="68"/>
                    </a:lnTo>
                    <a:lnTo>
                      <a:pt x="25" y="3"/>
                    </a:lnTo>
                    <a:lnTo>
                      <a:pt x="24"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89" name="Shape 273">
                <a:extLst>
                  <a:ext uri="{FF2B5EF4-FFF2-40B4-BE49-F238E27FC236}">
                    <a16:creationId xmlns:a16="http://schemas.microsoft.com/office/drawing/2014/main" id="{B42EC398-308B-44BE-8906-F72A0D96E989}"/>
                  </a:ext>
                </a:extLst>
              </p:cNvPr>
              <p:cNvSpPr/>
              <p:nvPr/>
            </p:nvSpPr>
            <p:spPr>
              <a:xfrm>
                <a:off x="-2371725" y="793750"/>
                <a:ext cx="55563" cy="133350"/>
              </a:xfrm>
              <a:custGeom>
                <a:avLst/>
                <a:gdLst/>
                <a:ahLst/>
                <a:cxnLst/>
                <a:rect l="0" t="0" r="0" b="0"/>
                <a:pathLst>
                  <a:path w="35" h="84" extrusionOk="0">
                    <a:moveTo>
                      <a:pt x="29" y="0"/>
                    </a:moveTo>
                    <a:lnTo>
                      <a:pt x="29" y="0"/>
                    </a:lnTo>
                    <a:lnTo>
                      <a:pt x="0" y="84"/>
                    </a:lnTo>
                    <a:lnTo>
                      <a:pt x="11" y="84"/>
                    </a:lnTo>
                    <a:lnTo>
                      <a:pt x="35" y="16"/>
                    </a:lnTo>
                    <a:lnTo>
                      <a:pt x="29"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90" name="Shape 274">
                <a:extLst>
                  <a:ext uri="{FF2B5EF4-FFF2-40B4-BE49-F238E27FC236}">
                    <a16:creationId xmlns:a16="http://schemas.microsoft.com/office/drawing/2014/main" id="{B0211299-5157-4383-882E-7BB2FD8962A9}"/>
                  </a:ext>
                </a:extLst>
              </p:cNvPr>
              <p:cNvSpPr/>
              <p:nvPr/>
            </p:nvSpPr>
            <p:spPr>
              <a:xfrm>
                <a:off x="-2371725" y="793750"/>
                <a:ext cx="55563" cy="133350"/>
              </a:xfrm>
              <a:custGeom>
                <a:avLst/>
                <a:gdLst/>
                <a:ahLst/>
                <a:cxnLst/>
                <a:rect l="0" t="0" r="0" b="0"/>
                <a:pathLst>
                  <a:path w="35" h="84" extrusionOk="0">
                    <a:moveTo>
                      <a:pt x="29" y="0"/>
                    </a:moveTo>
                    <a:lnTo>
                      <a:pt x="29" y="0"/>
                    </a:lnTo>
                    <a:lnTo>
                      <a:pt x="0" y="84"/>
                    </a:lnTo>
                    <a:lnTo>
                      <a:pt x="11" y="84"/>
                    </a:lnTo>
                    <a:lnTo>
                      <a:pt x="35" y="16"/>
                    </a:lnTo>
                    <a:lnTo>
                      <a:pt x="29"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91" name="Shape 275">
                <a:extLst>
                  <a:ext uri="{FF2B5EF4-FFF2-40B4-BE49-F238E27FC236}">
                    <a16:creationId xmlns:a16="http://schemas.microsoft.com/office/drawing/2014/main" id="{081F1A94-AFF5-4733-AF19-C184D4B8455A}"/>
                  </a:ext>
                </a:extLst>
              </p:cNvPr>
              <p:cNvSpPr/>
              <p:nvPr/>
            </p:nvSpPr>
            <p:spPr>
              <a:xfrm>
                <a:off x="-2486025" y="1001713"/>
                <a:ext cx="231775" cy="92075"/>
              </a:xfrm>
              <a:custGeom>
                <a:avLst/>
                <a:gdLst/>
                <a:ahLst/>
                <a:cxnLst/>
                <a:rect l="0" t="0" r="0" b="0"/>
                <a:pathLst>
                  <a:path w="146" h="58" extrusionOk="0">
                    <a:moveTo>
                      <a:pt x="145" y="0"/>
                    </a:moveTo>
                    <a:lnTo>
                      <a:pt x="67" y="0"/>
                    </a:lnTo>
                    <a:lnTo>
                      <a:pt x="48" y="56"/>
                    </a:lnTo>
                    <a:lnTo>
                      <a:pt x="1" y="56"/>
                    </a:lnTo>
                    <a:lnTo>
                      <a:pt x="0" y="58"/>
                    </a:lnTo>
                    <a:lnTo>
                      <a:pt x="50" y="58"/>
                    </a:lnTo>
                    <a:lnTo>
                      <a:pt x="69" y="3"/>
                    </a:lnTo>
                    <a:lnTo>
                      <a:pt x="146" y="3"/>
                    </a:lnTo>
                    <a:lnTo>
                      <a:pt x="145"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92" name="Shape 276">
                <a:extLst>
                  <a:ext uri="{FF2B5EF4-FFF2-40B4-BE49-F238E27FC236}">
                    <a16:creationId xmlns:a16="http://schemas.microsoft.com/office/drawing/2014/main" id="{D3B8C136-B45E-4610-906F-CBC9A3D09330}"/>
                  </a:ext>
                </a:extLst>
              </p:cNvPr>
              <p:cNvSpPr/>
              <p:nvPr/>
            </p:nvSpPr>
            <p:spPr>
              <a:xfrm>
                <a:off x="-2486025" y="1001713"/>
                <a:ext cx="231775" cy="92075"/>
              </a:xfrm>
              <a:custGeom>
                <a:avLst/>
                <a:gdLst/>
                <a:ahLst/>
                <a:cxnLst/>
                <a:rect l="0" t="0" r="0" b="0"/>
                <a:pathLst>
                  <a:path w="146" h="58" extrusionOk="0">
                    <a:moveTo>
                      <a:pt x="145" y="0"/>
                    </a:moveTo>
                    <a:lnTo>
                      <a:pt x="67" y="0"/>
                    </a:lnTo>
                    <a:lnTo>
                      <a:pt x="48" y="56"/>
                    </a:lnTo>
                    <a:lnTo>
                      <a:pt x="1" y="56"/>
                    </a:lnTo>
                    <a:lnTo>
                      <a:pt x="0" y="58"/>
                    </a:lnTo>
                    <a:lnTo>
                      <a:pt x="50" y="58"/>
                    </a:lnTo>
                    <a:lnTo>
                      <a:pt x="69" y="3"/>
                    </a:lnTo>
                    <a:lnTo>
                      <a:pt x="146" y="3"/>
                    </a:lnTo>
                    <a:lnTo>
                      <a:pt x="14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93" name="Shape 277">
                <a:extLst>
                  <a:ext uri="{FF2B5EF4-FFF2-40B4-BE49-F238E27FC236}">
                    <a16:creationId xmlns:a16="http://schemas.microsoft.com/office/drawing/2014/main" id="{F7100283-DED6-4434-9920-74049E689549}"/>
                  </a:ext>
                </a:extLst>
              </p:cNvPr>
              <p:cNvSpPr/>
              <p:nvPr/>
            </p:nvSpPr>
            <p:spPr>
              <a:xfrm>
                <a:off x="-2484437" y="989013"/>
                <a:ext cx="228600" cy="101600"/>
              </a:xfrm>
              <a:custGeom>
                <a:avLst/>
                <a:gdLst/>
                <a:ahLst/>
                <a:cxnLst/>
                <a:rect l="0" t="0" r="0" b="0"/>
                <a:pathLst>
                  <a:path w="144" h="64" extrusionOk="0">
                    <a:moveTo>
                      <a:pt x="141" y="0"/>
                    </a:moveTo>
                    <a:lnTo>
                      <a:pt x="58" y="0"/>
                    </a:lnTo>
                    <a:lnTo>
                      <a:pt x="39" y="55"/>
                    </a:lnTo>
                    <a:lnTo>
                      <a:pt x="12" y="55"/>
                    </a:lnTo>
                    <a:lnTo>
                      <a:pt x="9" y="61"/>
                    </a:lnTo>
                    <a:lnTo>
                      <a:pt x="0" y="61"/>
                    </a:lnTo>
                    <a:lnTo>
                      <a:pt x="0" y="64"/>
                    </a:lnTo>
                    <a:lnTo>
                      <a:pt x="47" y="64"/>
                    </a:lnTo>
                    <a:lnTo>
                      <a:pt x="66" y="8"/>
                    </a:lnTo>
                    <a:lnTo>
                      <a:pt x="144" y="8"/>
                    </a:lnTo>
                    <a:lnTo>
                      <a:pt x="141"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94" name="Shape 278">
                <a:extLst>
                  <a:ext uri="{FF2B5EF4-FFF2-40B4-BE49-F238E27FC236}">
                    <a16:creationId xmlns:a16="http://schemas.microsoft.com/office/drawing/2014/main" id="{74BF8D23-3A2D-4770-A346-467F013389E2}"/>
                  </a:ext>
                </a:extLst>
              </p:cNvPr>
              <p:cNvSpPr/>
              <p:nvPr/>
            </p:nvSpPr>
            <p:spPr>
              <a:xfrm>
                <a:off x="-2484437" y="989013"/>
                <a:ext cx="228600" cy="101600"/>
              </a:xfrm>
              <a:custGeom>
                <a:avLst/>
                <a:gdLst/>
                <a:ahLst/>
                <a:cxnLst/>
                <a:rect l="0" t="0" r="0" b="0"/>
                <a:pathLst>
                  <a:path w="144" h="64" extrusionOk="0">
                    <a:moveTo>
                      <a:pt x="141" y="0"/>
                    </a:moveTo>
                    <a:lnTo>
                      <a:pt x="58" y="0"/>
                    </a:lnTo>
                    <a:lnTo>
                      <a:pt x="39" y="55"/>
                    </a:lnTo>
                    <a:lnTo>
                      <a:pt x="12" y="55"/>
                    </a:lnTo>
                    <a:lnTo>
                      <a:pt x="9" y="61"/>
                    </a:lnTo>
                    <a:lnTo>
                      <a:pt x="0" y="61"/>
                    </a:lnTo>
                    <a:lnTo>
                      <a:pt x="0" y="64"/>
                    </a:lnTo>
                    <a:lnTo>
                      <a:pt x="47" y="64"/>
                    </a:lnTo>
                    <a:lnTo>
                      <a:pt x="66" y="8"/>
                    </a:lnTo>
                    <a:lnTo>
                      <a:pt x="144" y="8"/>
                    </a:lnTo>
                    <a:lnTo>
                      <a:pt x="14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95" name="Shape 279">
                <a:extLst>
                  <a:ext uri="{FF2B5EF4-FFF2-40B4-BE49-F238E27FC236}">
                    <a16:creationId xmlns:a16="http://schemas.microsoft.com/office/drawing/2014/main" id="{50DCAD93-ACD3-4086-99F0-6144B4640204}"/>
                  </a:ext>
                </a:extLst>
              </p:cNvPr>
              <p:cNvSpPr/>
              <p:nvPr/>
            </p:nvSpPr>
            <p:spPr>
              <a:xfrm>
                <a:off x="-2484438" y="1076325"/>
                <a:ext cx="19050" cy="9525"/>
              </a:xfrm>
              <a:custGeom>
                <a:avLst/>
                <a:gdLst/>
                <a:ahLst/>
                <a:cxnLst/>
                <a:rect l="0" t="0" r="0" b="0"/>
                <a:pathLst>
                  <a:path w="12" h="6" extrusionOk="0">
                    <a:moveTo>
                      <a:pt x="12" y="0"/>
                    </a:moveTo>
                    <a:lnTo>
                      <a:pt x="2" y="0"/>
                    </a:lnTo>
                    <a:lnTo>
                      <a:pt x="0" y="6"/>
                    </a:lnTo>
                    <a:lnTo>
                      <a:pt x="9" y="6"/>
                    </a:lnTo>
                    <a:lnTo>
                      <a:pt x="12" y="0"/>
                    </a:lnTo>
                    <a:close/>
                  </a:path>
                </a:pathLst>
              </a:custGeom>
              <a:solidFill>
                <a:srgbClr val="C4DB75"/>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96" name="Shape 280">
                <a:extLst>
                  <a:ext uri="{FF2B5EF4-FFF2-40B4-BE49-F238E27FC236}">
                    <a16:creationId xmlns:a16="http://schemas.microsoft.com/office/drawing/2014/main" id="{861665F3-475D-4AEC-9174-0037B0F90259}"/>
                  </a:ext>
                </a:extLst>
              </p:cNvPr>
              <p:cNvSpPr/>
              <p:nvPr/>
            </p:nvSpPr>
            <p:spPr>
              <a:xfrm>
                <a:off x="-2484438" y="1076325"/>
                <a:ext cx="19050" cy="9525"/>
              </a:xfrm>
              <a:custGeom>
                <a:avLst/>
                <a:gdLst/>
                <a:ahLst/>
                <a:cxnLst/>
                <a:rect l="0" t="0" r="0" b="0"/>
                <a:pathLst>
                  <a:path w="12" h="6" extrusionOk="0">
                    <a:moveTo>
                      <a:pt x="12" y="0"/>
                    </a:moveTo>
                    <a:lnTo>
                      <a:pt x="2" y="0"/>
                    </a:lnTo>
                    <a:lnTo>
                      <a:pt x="0" y="6"/>
                    </a:lnTo>
                    <a:lnTo>
                      <a:pt x="9" y="6"/>
                    </a:lnTo>
                    <a:lnTo>
                      <a:pt x="1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97" name="Shape 281">
                <a:extLst>
                  <a:ext uri="{FF2B5EF4-FFF2-40B4-BE49-F238E27FC236}">
                    <a16:creationId xmlns:a16="http://schemas.microsoft.com/office/drawing/2014/main" id="{5C6DE2C4-137C-4C4F-B3B6-000F324A404D}"/>
                  </a:ext>
                </a:extLst>
              </p:cNvPr>
              <p:cNvSpPr/>
              <p:nvPr/>
            </p:nvSpPr>
            <p:spPr>
              <a:xfrm>
                <a:off x="-2263775" y="708025"/>
                <a:ext cx="136525" cy="385763"/>
              </a:xfrm>
              <a:custGeom>
                <a:avLst/>
                <a:gdLst/>
                <a:ahLst/>
                <a:cxnLst/>
                <a:rect l="0" t="0" r="0" b="0"/>
                <a:pathLst>
                  <a:path w="86" h="243" extrusionOk="0">
                    <a:moveTo>
                      <a:pt x="1" y="0"/>
                    </a:moveTo>
                    <a:lnTo>
                      <a:pt x="0" y="0"/>
                    </a:lnTo>
                    <a:lnTo>
                      <a:pt x="85" y="241"/>
                    </a:lnTo>
                    <a:lnTo>
                      <a:pt x="31" y="241"/>
                    </a:lnTo>
                    <a:lnTo>
                      <a:pt x="32" y="243"/>
                    </a:lnTo>
                    <a:lnTo>
                      <a:pt x="86" y="243"/>
                    </a:lnTo>
                    <a:lnTo>
                      <a:pt x="1"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98" name="Shape 282">
                <a:extLst>
                  <a:ext uri="{FF2B5EF4-FFF2-40B4-BE49-F238E27FC236}">
                    <a16:creationId xmlns:a16="http://schemas.microsoft.com/office/drawing/2014/main" id="{8CA59888-176A-464C-85DA-E931FA4CA14A}"/>
                  </a:ext>
                </a:extLst>
              </p:cNvPr>
              <p:cNvSpPr/>
              <p:nvPr/>
            </p:nvSpPr>
            <p:spPr>
              <a:xfrm>
                <a:off x="-2263775" y="708025"/>
                <a:ext cx="136525" cy="385763"/>
              </a:xfrm>
              <a:custGeom>
                <a:avLst/>
                <a:gdLst/>
                <a:ahLst/>
                <a:cxnLst/>
                <a:rect l="0" t="0" r="0" b="0"/>
                <a:pathLst>
                  <a:path w="86" h="243" extrusionOk="0">
                    <a:moveTo>
                      <a:pt x="1" y="0"/>
                    </a:moveTo>
                    <a:lnTo>
                      <a:pt x="0" y="0"/>
                    </a:lnTo>
                    <a:lnTo>
                      <a:pt x="85" y="241"/>
                    </a:lnTo>
                    <a:lnTo>
                      <a:pt x="31" y="241"/>
                    </a:lnTo>
                    <a:lnTo>
                      <a:pt x="32" y="243"/>
                    </a:lnTo>
                    <a:lnTo>
                      <a:pt x="86" y="243"/>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299" name="Shape 283">
                <a:extLst>
                  <a:ext uri="{FF2B5EF4-FFF2-40B4-BE49-F238E27FC236}">
                    <a16:creationId xmlns:a16="http://schemas.microsoft.com/office/drawing/2014/main" id="{3DDF4BE0-0709-4734-9219-3B3EE91480EF}"/>
                  </a:ext>
                </a:extLst>
              </p:cNvPr>
              <p:cNvSpPr/>
              <p:nvPr/>
            </p:nvSpPr>
            <p:spPr>
              <a:xfrm>
                <a:off x="-2273300" y="708025"/>
                <a:ext cx="144463" cy="382588"/>
              </a:xfrm>
              <a:custGeom>
                <a:avLst/>
                <a:gdLst/>
                <a:ahLst/>
                <a:cxnLst/>
                <a:rect l="0" t="0" r="0" b="0"/>
                <a:pathLst>
                  <a:path w="91" h="241" extrusionOk="0">
                    <a:moveTo>
                      <a:pt x="6" y="0"/>
                    </a:moveTo>
                    <a:lnTo>
                      <a:pt x="0" y="0"/>
                    </a:lnTo>
                    <a:lnTo>
                      <a:pt x="82" y="232"/>
                    </a:lnTo>
                    <a:lnTo>
                      <a:pt x="39" y="232"/>
                    </a:lnTo>
                    <a:lnTo>
                      <a:pt x="41" y="238"/>
                    </a:lnTo>
                    <a:lnTo>
                      <a:pt x="39" y="238"/>
                    </a:lnTo>
                    <a:lnTo>
                      <a:pt x="37" y="232"/>
                    </a:lnTo>
                    <a:lnTo>
                      <a:pt x="34" y="232"/>
                    </a:lnTo>
                    <a:lnTo>
                      <a:pt x="37" y="241"/>
                    </a:lnTo>
                    <a:lnTo>
                      <a:pt x="91" y="241"/>
                    </a:lnTo>
                    <a:lnTo>
                      <a:pt x="6"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00" name="Shape 284">
                <a:extLst>
                  <a:ext uri="{FF2B5EF4-FFF2-40B4-BE49-F238E27FC236}">
                    <a16:creationId xmlns:a16="http://schemas.microsoft.com/office/drawing/2014/main" id="{6D00D90A-D250-4953-BEE9-69F0880B548E}"/>
                  </a:ext>
                </a:extLst>
              </p:cNvPr>
              <p:cNvSpPr/>
              <p:nvPr/>
            </p:nvSpPr>
            <p:spPr>
              <a:xfrm>
                <a:off x="-2273300" y="708025"/>
                <a:ext cx="144463" cy="382588"/>
              </a:xfrm>
              <a:custGeom>
                <a:avLst/>
                <a:gdLst/>
                <a:ahLst/>
                <a:cxnLst/>
                <a:rect l="0" t="0" r="0" b="0"/>
                <a:pathLst>
                  <a:path w="91" h="241" extrusionOk="0">
                    <a:moveTo>
                      <a:pt x="6" y="0"/>
                    </a:moveTo>
                    <a:lnTo>
                      <a:pt x="0" y="0"/>
                    </a:lnTo>
                    <a:lnTo>
                      <a:pt x="82" y="232"/>
                    </a:lnTo>
                    <a:lnTo>
                      <a:pt x="39" y="232"/>
                    </a:lnTo>
                    <a:lnTo>
                      <a:pt x="41" y="238"/>
                    </a:lnTo>
                    <a:lnTo>
                      <a:pt x="39" y="238"/>
                    </a:lnTo>
                    <a:lnTo>
                      <a:pt x="37" y="232"/>
                    </a:lnTo>
                    <a:lnTo>
                      <a:pt x="34" y="232"/>
                    </a:lnTo>
                    <a:lnTo>
                      <a:pt x="37" y="241"/>
                    </a:lnTo>
                    <a:lnTo>
                      <a:pt x="91" y="241"/>
                    </a:lnTo>
                    <a:lnTo>
                      <a:pt x="6"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01" name="Shape 285">
                <a:extLst>
                  <a:ext uri="{FF2B5EF4-FFF2-40B4-BE49-F238E27FC236}">
                    <a16:creationId xmlns:a16="http://schemas.microsoft.com/office/drawing/2014/main" id="{6DF2747E-13E6-4D39-91EE-466B20DAE7EF}"/>
                  </a:ext>
                </a:extLst>
              </p:cNvPr>
              <p:cNvSpPr/>
              <p:nvPr/>
            </p:nvSpPr>
            <p:spPr>
              <a:xfrm>
                <a:off x="-2266950" y="700088"/>
                <a:ext cx="4763" cy="7938"/>
              </a:xfrm>
              <a:custGeom>
                <a:avLst/>
                <a:gdLst/>
                <a:ahLst/>
                <a:cxnLst/>
                <a:rect l="0" t="0" r="0" b="0"/>
                <a:pathLst>
                  <a:path w="3" h="5" extrusionOk="0">
                    <a:moveTo>
                      <a:pt x="1" y="0"/>
                    </a:moveTo>
                    <a:lnTo>
                      <a:pt x="0" y="0"/>
                    </a:lnTo>
                    <a:lnTo>
                      <a:pt x="2" y="5"/>
                    </a:lnTo>
                    <a:lnTo>
                      <a:pt x="3" y="5"/>
                    </a:lnTo>
                    <a:lnTo>
                      <a:pt x="1" y="0"/>
                    </a:lnTo>
                    <a:close/>
                  </a:path>
                </a:pathLst>
              </a:custGeom>
              <a:solidFill>
                <a:srgbClr val="F8F9F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02" name="Shape 286">
                <a:extLst>
                  <a:ext uri="{FF2B5EF4-FFF2-40B4-BE49-F238E27FC236}">
                    <a16:creationId xmlns:a16="http://schemas.microsoft.com/office/drawing/2014/main" id="{B9DE2E5C-F360-431A-A4CE-958CB29055CF}"/>
                  </a:ext>
                </a:extLst>
              </p:cNvPr>
              <p:cNvSpPr/>
              <p:nvPr/>
            </p:nvSpPr>
            <p:spPr>
              <a:xfrm>
                <a:off x="-2266950" y="700088"/>
                <a:ext cx="4763" cy="7938"/>
              </a:xfrm>
              <a:custGeom>
                <a:avLst/>
                <a:gdLst/>
                <a:ahLst/>
                <a:cxnLst/>
                <a:rect l="0" t="0" r="0" b="0"/>
                <a:pathLst>
                  <a:path w="3" h="5" extrusionOk="0">
                    <a:moveTo>
                      <a:pt x="1" y="0"/>
                    </a:moveTo>
                    <a:lnTo>
                      <a:pt x="0" y="0"/>
                    </a:lnTo>
                    <a:lnTo>
                      <a:pt x="2" y="5"/>
                    </a:lnTo>
                    <a:lnTo>
                      <a:pt x="3" y="5"/>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03" name="Shape 287">
                <a:extLst>
                  <a:ext uri="{FF2B5EF4-FFF2-40B4-BE49-F238E27FC236}">
                    <a16:creationId xmlns:a16="http://schemas.microsoft.com/office/drawing/2014/main" id="{83342B59-7673-4B7F-B5AE-C203DB409FCA}"/>
                  </a:ext>
                </a:extLst>
              </p:cNvPr>
              <p:cNvSpPr/>
              <p:nvPr/>
            </p:nvSpPr>
            <p:spPr>
              <a:xfrm>
                <a:off x="-2276475" y="700088"/>
                <a:ext cx="12700" cy="7938"/>
              </a:xfrm>
              <a:custGeom>
                <a:avLst/>
                <a:gdLst/>
                <a:ahLst/>
                <a:cxnLst/>
                <a:rect l="0" t="0" r="0" b="0"/>
                <a:pathLst>
                  <a:path w="8" h="5" extrusionOk="0">
                    <a:moveTo>
                      <a:pt x="6" y="0"/>
                    </a:moveTo>
                    <a:lnTo>
                      <a:pt x="0" y="0"/>
                    </a:lnTo>
                    <a:lnTo>
                      <a:pt x="2" y="5"/>
                    </a:lnTo>
                    <a:lnTo>
                      <a:pt x="8" y="5"/>
                    </a:lnTo>
                    <a:lnTo>
                      <a:pt x="6" y="0"/>
                    </a:lnTo>
                    <a:close/>
                  </a:path>
                </a:pathLst>
              </a:custGeom>
              <a:solidFill>
                <a:srgbClr val="F2F6E7"/>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04" name="Shape 288">
                <a:extLst>
                  <a:ext uri="{FF2B5EF4-FFF2-40B4-BE49-F238E27FC236}">
                    <a16:creationId xmlns:a16="http://schemas.microsoft.com/office/drawing/2014/main" id="{B4D0D1AB-B0E8-4669-A498-B3E471B6F1EA}"/>
                  </a:ext>
                </a:extLst>
              </p:cNvPr>
              <p:cNvSpPr/>
              <p:nvPr/>
            </p:nvSpPr>
            <p:spPr>
              <a:xfrm>
                <a:off x="-2276475" y="700088"/>
                <a:ext cx="12700" cy="7938"/>
              </a:xfrm>
              <a:custGeom>
                <a:avLst/>
                <a:gdLst/>
                <a:ahLst/>
                <a:cxnLst/>
                <a:rect l="0" t="0" r="0" b="0"/>
                <a:pathLst>
                  <a:path w="8" h="5" extrusionOk="0">
                    <a:moveTo>
                      <a:pt x="6" y="0"/>
                    </a:moveTo>
                    <a:lnTo>
                      <a:pt x="0" y="0"/>
                    </a:lnTo>
                    <a:lnTo>
                      <a:pt x="2" y="5"/>
                    </a:lnTo>
                    <a:lnTo>
                      <a:pt x="8" y="5"/>
                    </a:lnTo>
                    <a:lnTo>
                      <a:pt x="6"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05" name="Shape 289">
                <a:extLst>
                  <a:ext uri="{FF2B5EF4-FFF2-40B4-BE49-F238E27FC236}">
                    <a16:creationId xmlns:a16="http://schemas.microsoft.com/office/drawing/2014/main" id="{47692590-F745-4A65-B203-422F3E10B5DB}"/>
                  </a:ext>
                </a:extLst>
              </p:cNvPr>
              <p:cNvSpPr/>
              <p:nvPr/>
            </p:nvSpPr>
            <p:spPr>
              <a:xfrm>
                <a:off x="-2214563" y="1076325"/>
                <a:ext cx="6350" cy="9525"/>
              </a:xfrm>
              <a:custGeom>
                <a:avLst/>
                <a:gdLst/>
                <a:ahLst/>
                <a:cxnLst/>
                <a:rect l="0" t="0" r="0" b="0"/>
                <a:pathLst>
                  <a:path w="4" h="6" extrusionOk="0">
                    <a:moveTo>
                      <a:pt x="2" y="0"/>
                    </a:moveTo>
                    <a:lnTo>
                      <a:pt x="0" y="0"/>
                    </a:lnTo>
                    <a:lnTo>
                      <a:pt x="2" y="6"/>
                    </a:lnTo>
                    <a:lnTo>
                      <a:pt x="4" y="6"/>
                    </a:lnTo>
                    <a:lnTo>
                      <a:pt x="2" y="0"/>
                    </a:lnTo>
                    <a:close/>
                  </a:path>
                </a:pathLst>
              </a:custGeom>
              <a:solidFill>
                <a:srgbClr val="E0EBB9"/>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06" name="Shape 290">
                <a:extLst>
                  <a:ext uri="{FF2B5EF4-FFF2-40B4-BE49-F238E27FC236}">
                    <a16:creationId xmlns:a16="http://schemas.microsoft.com/office/drawing/2014/main" id="{B6289D11-0A6D-4873-A58E-AA2998C99BF7}"/>
                  </a:ext>
                </a:extLst>
              </p:cNvPr>
              <p:cNvSpPr/>
              <p:nvPr/>
            </p:nvSpPr>
            <p:spPr>
              <a:xfrm>
                <a:off x="-2214563" y="1076325"/>
                <a:ext cx="6350" cy="9525"/>
              </a:xfrm>
              <a:custGeom>
                <a:avLst/>
                <a:gdLst/>
                <a:ahLst/>
                <a:cxnLst/>
                <a:rect l="0" t="0" r="0" b="0"/>
                <a:pathLst>
                  <a:path w="4" h="6" extrusionOk="0">
                    <a:moveTo>
                      <a:pt x="2" y="0"/>
                    </a:moveTo>
                    <a:lnTo>
                      <a:pt x="0" y="0"/>
                    </a:lnTo>
                    <a:lnTo>
                      <a:pt x="2" y="6"/>
                    </a:lnTo>
                    <a:lnTo>
                      <a:pt x="4" y="6"/>
                    </a:lnTo>
                    <a:lnTo>
                      <a:pt x="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07" name="Shape 291">
                <a:extLst>
                  <a:ext uri="{FF2B5EF4-FFF2-40B4-BE49-F238E27FC236}">
                    <a16:creationId xmlns:a16="http://schemas.microsoft.com/office/drawing/2014/main" id="{181B8722-4F3E-4F6D-908C-B6059BD171A4}"/>
                  </a:ext>
                </a:extLst>
              </p:cNvPr>
              <p:cNvSpPr/>
              <p:nvPr/>
            </p:nvSpPr>
            <p:spPr>
              <a:xfrm>
                <a:off x="-2493963" y="690563"/>
                <a:ext cx="368300" cy="403225"/>
              </a:xfrm>
              <a:custGeom>
                <a:avLst/>
                <a:gdLst/>
                <a:ahLst/>
                <a:cxnLst/>
                <a:rect l="0" t="0" r="0" b="0"/>
                <a:pathLst>
                  <a:path w="197" h="215" extrusionOk="0">
                    <a:moveTo>
                      <a:pt x="195" y="215"/>
                    </a:moveTo>
                    <a:cubicBezTo>
                      <a:pt x="148" y="215"/>
                      <a:pt x="148" y="215"/>
                      <a:pt x="148" y="215"/>
                    </a:cubicBezTo>
                    <a:cubicBezTo>
                      <a:pt x="147" y="215"/>
                      <a:pt x="146" y="214"/>
                      <a:pt x="146" y="213"/>
                    </a:cubicBezTo>
                    <a:cubicBezTo>
                      <a:pt x="131" y="168"/>
                      <a:pt x="131" y="168"/>
                      <a:pt x="131" y="168"/>
                    </a:cubicBezTo>
                    <a:cubicBezTo>
                      <a:pt x="63" y="168"/>
                      <a:pt x="63" y="168"/>
                      <a:pt x="63" y="168"/>
                    </a:cubicBezTo>
                    <a:cubicBezTo>
                      <a:pt x="47" y="213"/>
                      <a:pt x="47" y="213"/>
                      <a:pt x="47" y="213"/>
                    </a:cubicBezTo>
                    <a:cubicBezTo>
                      <a:pt x="47" y="214"/>
                      <a:pt x="46" y="215"/>
                      <a:pt x="45" y="215"/>
                    </a:cubicBezTo>
                    <a:cubicBezTo>
                      <a:pt x="3" y="215"/>
                      <a:pt x="3" y="215"/>
                      <a:pt x="3" y="215"/>
                    </a:cubicBezTo>
                    <a:cubicBezTo>
                      <a:pt x="2" y="215"/>
                      <a:pt x="1" y="214"/>
                      <a:pt x="1" y="214"/>
                    </a:cubicBezTo>
                    <a:cubicBezTo>
                      <a:pt x="1" y="213"/>
                      <a:pt x="0" y="213"/>
                      <a:pt x="1" y="212"/>
                    </a:cubicBezTo>
                    <a:cubicBezTo>
                      <a:pt x="75" y="2"/>
                      <a:pt x="75" y="2"/>
                      <a:pt x="75" y="2"/>
                    </a:cubicBezTo>
                    <a:cubicBezTo>
                      <a:pt x="75" y="1"/>
                      <a:pt x="76" y="0"/>
                      <a:pt x="77" y="0"/>
                    </a:cubicBezTo>
                    <a:cubicBezTo>
                      <a:pt x="121" y="0"/>
                      <a:pt x="121" y="0"/>
                      <a:pt x="121" y="0"/>
                    </a:cubicBezTo>
                    <a:cubicBezTo>
                      <a:pt x="121" y="0"/>
                      <a:pt x="122" y="1"/>
                      <a:pt x="122" y="2"/>
                    </a:cubicBezTo>
                    <a:cubicBezTo>
                      <a:pt x="197" y="212"/>
                      <a:pt x="197" y="212"/>
                      <a:pt x="197" y="212"/>
                    </a:cubicBezTo>
                    <a:cubicBezTo>
                      <a:pt x="197" y="213"/>
                      <a:pt x="197" y="213"/>
                      <a:pt x="196" y="214"/>
                    </a:cubicBezTo>
                    <a:cubicBezTo>
                      <a:pt x="196" y="214"/>
                      <a:pt x="195" y="215"/>
                      <a:pt x="195" y="215"/>
                    </a:cubicBezTo>
                    <a:close/>
                    <a:moveTo>
                      <a:pt x="149" y="211"/>
                    </a:moveTo>
                    <a:cubicBezTo>
                      <a:pt x="192" y="211"/>
                      <a:pt x="192" y="211"/>
                      <a:pt x="192" y="211"/>
                    </a:cubicBezTo>
                    <a:cubicBezTo>
                      <a:pt x="119" y="4"/>
                      <a:pt x="119" y="4"/>
                      <a:pt x="119" y="4"/>
                    </a:cubicBezTo>
                    <a:cubicBezTo>
                      <a:pt x="78" y="4"/>
                      <a:pt x="78" y="4"/>
                      <a:pt x="78" y="4"/>
                    </a:cubicBezTo>
                    <a:cubicBezTo>
                      <a:pt x="5" y="211"/>
                      <a:pt x="5" y="211"/>
                      <a:pt x="5" y="211"/>
                    </a:cubicBezTo>
                    <a:cubicBezTo>
                      <a:pt x="44" y="211"/>
                      <a:pt x="44" y="211"/>
                      <a:pt x="44" y="211"/>
                    </a:cubicBezTo>
                    <a:cubicBezTo>
                      <a:pt x="59" y="165"/>
                      <a:pt x="59" y="165"/>
                      <a:pt x="59" y="165"/>
                    </a:cubicBezTo>
                    <a:cubicBezTo>
                      <a:pt x="60" y="164"/>
                      <a:pt x="60" y="164"/>
                      <a:pt x="61" y="164"/>
                    </a:cubicBezTo>
                    <a:cubicBezTo>
                      <a:pt x="132" y="164"/>
                      <a:pt x="132" y="164"/>
                      <a:pt x="132" y="164"/>
                    </a:cubicBezTo>
                    <a:cubicBezTo>
                      <a:pt x="133" y="164"/>
                      <a:pt x="134" y="164"/>
                      <a:pt x="134" y="165"/>
                    </a:cubicBezTo>
                    <a:lnTo>
                      <a:pt x="149" y="211"/>
                    </a:lnTo>
                    <a:close/>
                    <a:moveTo>
                      <a:pt x="122" y="135"/>
                    </a:moveTo>
                    <a:cubicBezTo>
                      <a:pt x="72" y="135"/>
                      <a:pt x="72" y="135"/>
                      <a:pt x="72" y="135"/>
                    </a:cubicBezTo>
                    <a:cubicBezTo>
                      <a:pt x="72" y="135"/>
                      <a:pt x="71" y="134"/>
                      <a:pt x="71" y="134"/>
                    </a:cubicBezTo>
                    <a:cubicBezTo>
                      <a:pt x="70" y="133"/>
                      <a:pt x="70" y="133"/>
                      <a:pt x="71" y="132"/>
                    </a:cubicBezTo>
                    <a:cubicBezTo>
                      <a:pt x="95" y="61"/>
                      <a:pt x="95" y="61"/>
                      <a:pt x="95" y="61"/>
                    </a:cubicBezTo>
                    <a:cubicBezTo>
                      <a:pt x="95" y="60"/>
                      <a:pt x="96" y="59"/>
                      <a:pt x="97" y="59"/>
                    </a:cubicBezTo>
                    <a:cubicBezTo>
                      <a:pt x="98" y="59"/>
                      <a:pt x="98" y="59"/>
                      <a:pt x="98" y="59"/>
                    </a:cubicBezTo>
                    <a:cubicBezTo>
                      <a:pt x="99" y="59"/>
                      <a:pt x="99" y="60"/>
                      <a:pt x="100" y="61"/>
                    </a:cubicBezTo>
                    <a:cubicBezTo>
                      <a:pt x="124" y="132"/>
                      <a:pt x="124" y="132"/>
                      <a:pt x="124" y="132"/>
                    </a:cubicBezTo>
                    <a:cubicBezTo>
                      <a:pt x="124" y="133"/>
                      <a:pt x="124" y="133"/>
                      <a:pt x="123" y="134"/>
                    </a:cubicBezTo>
                    <a:cubicBezTo>
                      <a:pt x="123" y="134"/>
                      <a:pt x="122" y="135"/>
                      <a:pt x="122" y="135"/>
                    </a:cubicBezTo>
                    <a:close/>
                    <a:moveTo>
                      <a:pt x="75" y="131"/>
                    </a:moveTo>
                    <a:cubicBezTo>
                      <a:pt x="119" y="131"/>
                      <a:pt x="119" y="131"/>
                      <a:pt x="119" y="131"/>
                    </a:cubicBezTo>
                    <a:cubicBezTo>
                      <a:pt x="97" y="67"/>
                      <a:pt x="97" y="67"/>
                      <a:pt x="97" y="67"/>
                    </a:cubicBezTo>
                    <a:lnTo>
                      <a:pt x="75" y="131"/>
                    </a:lnTo>
                    <a:close/>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08" name="Shape 292">
                <a:extLst>
                  <a:ext uri="{FF2B5EF4-FFF2-40B4-BE49-F238E27FC236}">
                    <a16:creationId xmlns:a16="http://schemas.microsoft.com/office/drawing/2014/main" id="{3F1E9830-0860-48E3-A78A-F1662F8C72C0}"/>
                  </a:ext>
                </a:extLst>
              </p:cNvPr>
              <p:cNvSpPr/>
              <p:nvPr/>
            </p:nvSpPr>
            <p:spPr>
              <a:xfrm>
                <a:off x="-3127375" y="977900"/>
                <a:ext cx="395288" cy="393700"/>
              </a:xfrm>
              <a:custGeom>
                <a:avLst/>
                <a:gdLst/>
                <a:ahLst/>
                <a:cxnLst/>
                <a:rect l="0" t="0" r="0" b="0"/>
                <a:pathLst>
                  <a:path w="211" h="210" extrusionOk="0">
                    <a:moveTo>
                      <a:pt x="188" y="210"/>
                    </a:moveTo>
                    <a:cubicBezTo>
                      <a:pt x="22" y="210"/>
                      <a:pt x="22" y="210"/>
                      <a:pt x="22" y="210"/>
                    </a:cubicBezTo>
                    <a:cubicBezTo>
                      <a:pt x="10" y="210"/>
                      <a:pt x="0" y="200"/>
                      <a:pt x="0" y="188"/>
                    </a:cubicBezTo>
                    <a:cubicBezTo>
                      <a:pt x="0" y="22"/>
                      <a:pt x="0" y="22"/>
                      <a:pt x="0" y="22"/>
                    </a:cubicBezTo>
                    <a:cubicBezTo>
                      <a:pt x="0" y="10"/>
                      <a:pt x="10" y="0"/>
                      <a:pt x="22" y="0"/>
                    </a:cubicBezTo>
                    <a:cubicBezTo>
                      <a:pt x="188" y="0"/>
                      <a:pt x="188" y="0"/>
                      <a:pt x="188" y="0"/>
                    </a:cubicBezTo>
                    <a:cubicBezTo>
                      <a:pt x="201" y="0"/>
                      <a:pt x="211" y="10"/>
                      <a:pt x="211" y="22"/>
                    </a:cubicBezTo>
                    <a:cubicBezTo>
                      <a:pt x="211" y="188"/>
                      <a:pt x="211" y="188"/>
                      <a:pt x="211" y="188"/>
                    </a:cubicBezTo>
                    <a:cubicBezTo>
                      <a:pt x="211" y="200"/>
                      <a:pt x="201" y="210"/>
                      <a:pt x="188" y="210"/>
                    </a:cubicBezTo>
                  </a:path>
                </a:pathLst>
              </a:custGeom>
              <a:solidFill>
                <a:srgbClr val="E0E7E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09" name="Shape 293">
                <a:extLst>
                  <a:ext uri="{FF2B5EF4-FFF2-40B4-BE49-F238E27FC236}">
                    <a16:creationId xmlns:a16="http://schemas.microsoft.com/office/drawing/2014/main" id="{5100EF31-D6BF-4CE4-ADE8-7C70769059C5}"/>
                  </a:ext>
                </a:extLst>
              </p:cNvPr>
              <p:cNvSpPr/>
              <p:nvPr/>
            </p:nvSpPr>
            <p:spPr>
              <a:xfrm>
                <a:off x="-3092450" y="1011238"/>
                <a:ext cx="327025" cy="328613"/>
              </a:xfrm>
              <a:custGeom>
                <a:avLst/>
                <a:gdLst/>
                <a:ahLst/>
                <a:cxnLst/>
                <a:rect l="0" t="0" r="0" b="0"/>
                <a:pathLst>
                  <a:path w="175" h="175" extrusionOk="0">
                    <a:moveTo>
                      <a:pt x="156" y="0"/>
                    </a:moveTo>
                    <a:cubicBezTo>
                      <a:pt x="18" y="0"/>
                      <a:pt x="18" y="0"/>
                      <a:pt x="18" y="0"/>
                    </a:cubicBezTo>
                    <a:cubicBezTo>
                      <a:pt x="8" y="0"/>
                      <a:pt x="0" y="8"/>
                      <a:pt x="0" y="18"/>
                    </a:cubicBezTo>
                    <a:cubicBezTo>
                      <a:pt x="0" y="156"/>
                      <a:pt x="0" y="156"/>
                      <a:pt x="0" y="156"/>
                    </a:cubicBezTo>
                    <a:cubicBezTo>
                      <a:pt x="0" y="166"/>
                      <a:pt x="8" y="175"/>
                      <a:pt x="18" y="175"/>
                    </a:cubicBezTo>
                    <a:cubicBezTo>
                      <a:pt x="156" y="175"/>
                      <a:pt x="156" y="175"/>
                      <a:pt x="156" y="175"/>
                    </a:cubicBezTo>
                    <a:cubicBezTo>
                      <a:pt x="167" y="175"/>
                      <a:pt x="175" y="166"/>
                      <a:pt x="175" y="156"/>
                    </a:cubicBezTo>
                    <a:cubicBezTo>
                      <a:pt x="175" y="18"/>
                      <a:pt x="175" y="18"/>
                      <a:pt x="175" y="18"/>
                    </a:cubicBezTo>
                    <a:cubicBezTo>
                      <a:pt x="175" y="8"/>
                      <a:pt x="167" y="0"/>
                      <a:pt x="156" y="0"/>
                    </a:cubicBezTo>
                    <a:moveTo>
                      <a:pt x="167" y="150"/>
                    </a:moveTo>
                    <a:cubicBezTo>
                      <a:pt x="167" y="159"/>
                      <a:pt x="159" y="166"/>
                      <a:pt x="150" y="166"/>
                    </a:cubicBezTo>
                    <a:cubicBezTo>
                      <a:pt x="25" y="166"/>
                      <a:pt x="25" y="166"/>
                      <a:pt x="25" y="166"/>
                    </a:cubicBezTo>
                    <a:cubicBezTo>
                      <a:pt x="16" y="166"/>
                      <a:pt x="8" y="159"/>
                      <a:pt x="8" y="150"/>
                    </a:cubicBezTo>
                    <a:cubicBezTo>
                      <a:pt x="8" y="24"/>
                      <a:pt x="8" y="24"/>
                      <a:pt x="8" y="24"/>
                    </a:cubicBezTo>
                    <a:cubicBezTo>
                      <a:pt x="8" y="15"/>
                      <a:pt x="16" y="8"/>
                      <a:pt x="25" y="8"/>
                    </a:cubicBezTo>
                    <a:cubicBezTo>
                      <a:pt x="150" y="8"/>
                      <a:pt x="150" y="8"/>
                      <a:pt x="150" y="8"/>
                    </a:cubicBezTo>
                    <a:cubicBezTo>
                      <a:pt x="159" y="8"/>
                      <a:pt x="167" y="15"/>
                      <a:pt x="167" y="24"/>
                    </a:cubicBezTo>
                    <a:cubicBezTo>
                      <a:pt x="167" y="150"/>
                      <a:pt x="167" y="150"/>
                      <a:pt x="167" y="150"/>
                    </a:cubicBezTo>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10" name="Shape 294">
                <a:extLst>
                  <a:ext uri="{FF2B5EF4-FFF2-40B4-BE49-F238E27FC236}">
                    <a16:creationId xmlns:a16="http://schemas.microsoft.com/office/drawing/2014/main" id="{6BC1B4A2-818C-4192-8515-C667EE223977}"/>
                  </a:ext>
                </a:extLst>
              </p:cNvPr>
              <p:cNvSpPr/>
              <p:nvPr/>
            </p:nvSpPr>
            <p:spPr>
              <a:xfrm>
                <a:off x="-3076575" y="1028700"/>
                <a:ext cx="288925" cy="292100"/>
              </a:xfrm>
              <a:custGeom>
                <a:avLst/>
                <a:gdLst/>
                <a:ahLst/>
                <a:cxnLst/>
                <a:rect l="0" t="0" r="0" b="0"/>
                <a:pathLst>
                  <a:path w="154" h="156" extrusionOk="0">
                    <a:moveTo>
                      <a:pt x="4" y="145"/>
                    </a:moveTo>
                    <a:cubicBezTo>
                      <a:pt x="4" y="20"/>
                      <a:pt x="4" y="20"/>
                      <a:pt x="4" y="20"/>
                    </a:cubicBezTo>
                    <a:cubicBezTo>
                      <a:pt x="4" y="11"/>
                      <a:pt x="11" y="3"/>
                      <a:pt x="20" y="3"/>
                    </a:cubicBezTo>
                    <a:cubicBezTo>
                      <a:pt x="146" y="3"/>
                      <a:pt x="146" y="3"/>
                      <a:pt x="146" y="3"/>
                    </a:cubicBezTo>
                    <a:cubicBezTo>
                      <a:pt x="149" y="3"/>
                      <a:pt x="152" y="4"/>
                      <a:pt x="154" y="6"/>
                    </a:cubicBezTo>
                    <a:cubicBezTo>
                      <a:pt x="151" y="2"/>
                      <a:pt x="147" y="0"/>
                      <a:pt x="142" y="0"/>
                    </a:cubicBezTo>
                    <a:cubicBezTo>
                      <a:pt x="16" y="0"/>
                      <a:pt x="16" y="0"/>
                      <a:pt x="16" y="0"/>
                    </a:cubicBezTo>
                    <a:cubicBezTo>
                      <a:pt x="7" y="0"/>
                      <a:pt x="0" y="8"/>
                      <a:pt x="0" y="17"/>
                    </a:cubicBezTo>
                    <a:cubicBezTo>
                      <a:pt x="0" y="142"/>
                      <a:pt x="0" y="142"/>
                      <a:pt x="0" y="142"/>
                    </a:cubicBezTo>
                    <a:cubicBezTo>
                      <a:pt x="0" y="148"/>
                      <a:pt x="3" y="153"/>
                      <a:pt x="8" y="156"/>
                    </a:cubicBezTo>
                    <a:cubicBezTo>
                      <a:pt x="5" y="153"/>
                      <a:pt x="4" y="150"/>
                      <a:pt x="4" y="145"/>
                    </a:cubicBezTo>
                    <a:close/>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11" name="Shape 295">
                <a:extLst>
                  <a:ext uri="{FF2B5EF4-FFF2-40B4-BE49-F238E27FC236}">
                    <a16:creationId xmlns:a16="http://schemas.microsoft.com/office/drawing/2014/main" id="{260659BD-FF1E-4B6A-8DCB-95FD0C57BD4A}"/>
                  </a:ext>
                </a:extLst>
              </p:cNvPr>
              <p:cNvSpPr/>
              <p:nvPr/>
            </p:nvSpPr>
            <p:spPr>
              <a:xfrm>
                <a:off x="-3076575" y="1023938"/>
                <a:ext cx="320675" cy="322263"/>
              </a:xfrm>
              <a:custGeom>
                <a:avLst/>
                <a:gdLst/>
                <a:ahLst/>
                <a:cxnLst/>
                <a:rect l="0" t="0" r="0" b="0"/>
                <a:pathLst>
                  <a:path w="171" h="172" extrusionOk="0">
                    <a:moveTo>
                      <a:pt x="14" y="172"/>
                    </a:moveTo>
                    <a:cubicBezTo>
                      <a:pt x="152" y="172"/>
                      <a:pt x="152" y="172"/>
                      <a:pt x="152" y="172"/>
                    </a:cubicBezTo>
                    <a:cubicBezTo>
                      <a:pt x="162" y="172"/>
                      <a:pt x="171" y="164"/>
                      <a:pt x="171" y="154"/>
                    </a:cubicBezTo>
                    <a:cubicBezTo>
                      <a:pt x="171" y="16"/>
                      <a:pt x="171" y="16"/>
                      <a:pt x="171" y="16"/>
                    </a:cubicBezTo>
                    <a:cubicBezTo>
                      <a:pt x="171" y="9"/>
                      <a:pt x="167" y="3"/>
                      <a:pt x="162" y="0"/>
                    </a:cubicBezTo>
                    <a:cubicBezTo>
                      <a:pt x="165" y="3"/>
                      <a:pt x="167" y="8"/>
                      <a:pt x="167" y="12"/>
                    </a:cubicBezTo>
                    <a:cubicBezTo>
                      <a:pt x="167" y="150"/>
                      <a:pt x="167" y="150"/>
                      <a:pt x="167" y="150"/>
                    </a:cubicBezTo>
                    <a:cubicBezTo>
                      <a:pt x="167" y="161"/>
                      <a:pt x="158" y="169"/>
                      <a:pt x="148" y="169"/>
                    </a:cubicBezTo>
                    <a:cubicBezTo>
                      <a:pt x="10" y="169"/>
                      <a:pt x="10" y="169"/>
                      <a:pt x="10" y="169"/>
                    </a:cubicBezTo>
                    <a:cubicBezTo>
                      <a:pt x="6" y="169"/>
                      <a:pt x="3" y="168"/>
                      <a:pt x="0" y="166"/>
                    </a:cubicBezTo>
                    <a:cubicBezTo>
                      <a:pt x="4" y="170"/>
                      <a:pt x="9" y="172"/>
                      <a:pt x="14" y="172"/>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12" name="Shape 296">
                <a:extLst>
                  <a:ext uri="{FF2B5EF4-FFF2-40B4-BE49-F238E27FC236}">
                    <a16:creationId xmlns:a16="http://schemas.microsoft.com/office/drawing/2014/main" id="{2D144E4A-8679-4EFB-8B8A-F8B3544A0B0E}"/>
                  </a:ext>
                </a:extLst>
              </p:cNvPr>
              <p:cNvSpPr/>
              <p:nvPr/>
            </p:nvSpPr>
            <p:spPr>
              <a:xfrm>
                <a:off x="-3124200" y="979488"/>
                <a:ext cx="381000" cy="387350"/>
              </a:xfrm>
              <a:custGeom>
                <a:avLst/>
                <a:gdLst/>
                <a:ahLst/>
                <a:cxnLst/>
                <a:rect l="0" t="0" r="0" b="0"/>
                <a:pathLst>
                  <a:path w="204" h="207" extrusionOk="0">
                    <a:moveTo>
                      <a:pt x="4" y="192"/>
                    </a:moveTo>
                    <a:cubicBezTo>
                      <a:pt x="4" y="26"/>
                      <a:pt x="4" y="26"/>
                      <a:pt x="4" y="26"/>
                    </a:cubicBezTo>
                    <a:cubicBezTo>
                      <a:pt x="4" y="14"/>
                      <a:pt x="14" y="4"/>
                      <a:pt x="26" y="4"/>
                    </a:cubicBezTo>
                    <a:cubicBezTo>
                      <a:pt x="192" y="4"/>
                      <a:pt x="192" y="4"/>
                      <a:pt x="192" y="4"/>
                    </a:cubicBezTo>
                    <a:cubicBezTo>
                      <a:pt x="196" y="4"/>
                      <a:pt x="201" y="5"/>
                      <a:pt x="204" y="7"/>
                    </a:cubicBezTo>
                    <a:cubicBezTo>
                      <a:pt x="200" y="3"/>
                      <a:pt x="194" y="0"/>
                      <a:pt x="188" y="0"/>
                    </a:cubicBezTo>
                    <a:cubicBezTo>
                      <a:pt x="22" y="0"/>
                      <a:pt x="22" y="0"/>
                      <a:pt x="22" y="0"/>
                    </a:cubicBezTo>
                    <a:cubicBezTo>
                      <a:pt x="10" y="0"/>
                      <a:pt x="0" y="10"/>
                      <a:pt x="0" y="22"/>
                    </a:cubicBezTo>
                    <a:cubicBezTo>
                      <a:pt x="0" y="188"/>
                      <a:pt x="0" y="188"/>
                      <a:pt x="0" y="188"/>
                    </a:cubicBezTo>
                    <a:cubicBezTo>
                      <a:pt x="0" y="196"/>
                      <a:pt x="4" y="203"/>
                      <a:pt x="10" y="207"/>
                    </a:cubicBezTo>
                    <a:cubicBezTo>
                      <a:pt x="6" y="203"/>
                      <a:pt x="4" y="198"/>
                      <a:pt x="4" y="192"/>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13" name="Shape 297">
                <a:extLst>
                  <a:ext uri="{FF2B5EF4-FFF2-40B4-BE49-F238E27FC236}">
                    <a16:creationId xmlns:a16="http://schemas.microsoft.com/office/drawing/2014/main" id="{31CC9020-9D97-4456-AFC3-48D6A4C878C5}"/>
                  </a:ext>
                </a:extLst>
              </p:cNvPr>
              <p:cNvSpPr/>
              <p:nvPr/>
            </p:nvSpPr>
            <p:spPr>
              <a:xfrm>
                <a:off x="-3097213" y="1008063"/>
                <a:ext cx="334963" cy="334963"/>
              </a:xfrm>
              <a:custGeom>
                <a:avLst/>
                <a:gdLst/>
                <a:ahLst/>
                <a:cxnLst/>
                <a:rect l="0" t="0" r="0" b="0"/>
                <a:pathLst>
                  <a:path w="179" h="179" extrusionOk="0">
                    <a:moveTo>
                      <a:pt x="158" y="179"/>
                    </a:moveTo>
                    <a:cubicBezTo>
                      <a:pt x="20" y="179"/>
                      <a:pt x="20" y="179"/>
                      <a:pt x="20" y="179"/>
                    </a:cubicBezTo>
                    <a:cubicBezTo>
                      <a:pt x="9" y="179"/>
                      <a:pt x="0" y="169"/>
                      <a:pt x="0" y="158"/>
                    </a:cubicBezTo>
                    <a:cubicBezTo>
                      <a:pt x="0" y="20"/>
                      <a:pt x="0" y="20"/>
                      <a:pt x="0" y="20"/>
                    </a:cubicBezTo>
                    <a:cubicBezTo>
                      <a:pt x="0" y="9"/>
                      <a:pt x="9" y="0"/>
                      <a:pt x="20" y="0"/>
                    </a:cubicBezTo>
                    <a:cubicBezTo>
                      <a:pt x="158" y="0"/>
                      <a:pt x="158" y="0"/>
                      <a:pt x="158" y="0"/>
                    </a:cubicBezTo>
                    <a:cubicBezTo>
                      <a:pt x="170" y="0"/>
                      <a:pt x="179" y="9"/>
                      <a:pt x="179" y="20"/>
                    </a:cubicBezTo>
                    <a:cubicBezTo>
                      <a:pt x="179" y="158"/>
                      <a:pt x="179" y="158"/>
                      <a:pt x="179" y="158"/>
                    </a:cubicBezTo>
                    <a:cubicBezTo>
                      <a:pt x="179" y="169"/>
                      <a:pt x="170" y="179"/>
                      <a:pt x="158" y="179"/>
                    </a:cubicBezTo>
                    <a:moveTo>
                      <a:pt x="20" y="4"/>
                    </a:moveTo>
                    <a:cubicBezTo>
                      <a:pt x="11" y="4"/>
                      <a:pt x="4" y="11"/>
                      <a:pt x="4" y="20"/>
                    </a:cubicBezTo>
                    <a:cubicBezTo>
                      <a:pt x="4" y="158"/>
                      <a:pt x="4" y="158"/>
                      <a:pt x="4" y="158"/>
                    </a:cubicBezTo>
                    <a:cubicBezTo>
                      <a:pt x="4" y="167"/>
                      <a:pt x="11" y="175"/>
                      <a:pt x="20" y="175"/>
                    </a:cubicBezTo>
                    <a:cubicBezTo>
                      <a:pt x="158" y="175"/>
                      <a:pt x="158" y="175"/>
                      <a:pt x="158" y="175"/>
                    </a:cubicBezTo>
                    <a:cubicBezTo>
                      <a:pt x="168" y="175"/>
                      <a:pt x="175" y="167"/>
                      <a:pt x="175" y="158"/>
                    </a:cubicBezTo>
                    <a:cubicBezTo>
                      <a:pt x="175" y="20"/>
                      <a:pt x="175" y="20"/>
                      <a:pt x="175" y="20"/>
                    </a:cubicBezTo>
                    <a:cubicBezTo>
                      <a:pt x="175" y="11"/>
                      <a:pt x="168" y="4"/>
                      <a:pt x="158" y="4"/>
                    </a:cubicBezTo>
                    <a:cubicBezTo>
                      <a:pt x="20" y="4"/>
                      <a:pt x="20" y="4"/>
                      <a:pt x="20" y="4"/>
                    </a:cubicBezTo>
                    <a:moveTo>
                      <a:pt x="152" y="170"/>
                    </a:moveTo>
                    <a:cubicBezTo>
                      <a:pt x="27" y="170"/>
                      <a:pt x="27" y="170"/>
                      <a:pt x="27" y="170"/>
                    </a:cubicBezTo>
                    <a:cubicBezTo>
                      <a:pt x="16" y="170"/>
                      <a:pt x="8" y="162"/>
                      <a:pt x="8" y="152"/>
                    </a:cubicBezTo>
                    <a:cubicBezTo>
                      <a:pt x="8" y="26"/>
                      <a:pt x="8" y="26"/>
                      <a:pt x="8" y="26"/>
                    </a:cubicBezTo>
                    <a:cubicBezTo>
                      <a:pt x="8" y="16"/>
                      <a:pt x="16" y="8"/>
                      <a:pt x="27" y="8"/>
                    </a:cubicBezTo>
                    <a:cubicBezTo>
                      <a:pt x="152" y="8"/>
                      <a:pt x="152" y="8"/>
                      <a:pt x="152" y="8"/>
                    </a:cubicBezTo>
                    <a:cubicBezTo>
                      <a:pt x="162" y="8"/>
                      <a:pt x="171" y="16"/>
                      <a:pt x="171" y="26"/>
                    </a:cubicBezTo>
                    <a:cubicBezTo>
                      <a:pt x="171" y="152"/>
                      <a:pt x="171" y="152"/>
                      <a:pt x="171" y="152"/>
                    </a:cubicBezTo>
                    <a:cubicBezTo>
                      <a:pt x="171" y="162"/>
                      <a:pt x="162" y="170"/>
                      <a:pt x="152" y="170"/>
                    </a:cubicBezTo>
                    <a:moveTo>
                      <a:pt x="27" y="12"/>
                    </a:moveTo>
                    <a:cubicBezTo>
                      <a:pt x="19" y="12"/>
                      <a:pt x="12" y="18"/>
                      <a:pt x="12" y="26"/>
                    </a:cubicBezTo>
                    <a:cubicBezTo>
                      <a:pt x="12" y="152"/>
                      <a:pt x="12" y="152"/>
                      <a:pt x="12" y="152"/>
                    </a:cubicBezTo>
                    <a:cubicBezTo>
                      <a:pt x="12" y="160"/>
                      <a:pt x="19" y="166"/>
                      <a:pt x="27" y="166"/>
                    </a:cubicBezTo>
                    <a:cubicBezTo>
                      <a:pt x="152" y="166"/>
                      <a:pt x="152" y="166"/>
                      <a:pt x="152" y="166"/>
                    </a:cubicBezTo>
                    <a:cubicBezTo>
                      <a:pt x="160" y="166"/>
                      <a:pt x="167" y="160"/>
                      <a:pt x="167" y="152"/>
                    </a:cubicBezTo>
                    <a:cubicBezTo>
                      <a:pt x="167" y="26"/>
                      <a:pt x="167" y="26"/>
                      <a:pt x="167" y="26"/>
                    </a:cubicBezTo>
                    <a:cubicBezTo>
                      <a:pt x="167" y="18"/>
                      <a:pt x="160" y="12"/>
                      <a:pt x="152" y="12"/>
                    </a:cubicBezTo>
                    <a:cubicBezTo>
                      <a:pt x="27" y="12"/>
                      <a:pt x="27" y="12"/>
                      <a:pt x="27" y="12"/>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14" name="Shape 298">
                <a:extLst>
                  <a:ext uri="{FF2B5EF4-FFF2-40B4-BE49-F238E27FC236}">
                    <a16:creationId xmlns:a16="http://schemas.microsoft.com/office/drawing/2014/main" id="{5AA8C1CF-8994-4CCF-820A-206CEFB0A80C}"/>
                  </a:ext>
                </a:extLst>
              </p:cNvPr>
              <p:cNvSpPr/>
              <p:nvPr/>
            </p:nvSpPr>
            <p:spPr>
              <a:xfrm>
                <a:off x="-3130550" y="974725"/>
                <a:ext cx="403225" cy="400050"/>
              </a:xfrm>
              <a:custGeom>
                <a:avLst/>
                <a:gdLst/>
                <a:ahLst/>
                <a:cxnLst/>
                <a:rect l="0" t="0" r="0" b="0"/>
                <a:pathLst>
                  <a:path w="215" h="214" extrusionOk="0">
                    <a:moveTo>
                      <a:pt x="190" y="214"/>
                    </a:moveTo>
                    <a:cubicBezTo>
                      <a:pt x="24" y="214"/>
                      <a:pt x="24" y="214"/>
                      <a:pt x="24" y="214"/>
                    </a:cubicBezTo>
                    <a:cubicBezTo>
                      <a:pt x="11" y="214"/>
                      <a:pt x="0" y="203"/>
                      <a:pt x="0" y="190"/>
                    </a:cubicBezTo>
                    <a:cubicBezTo>
                      <a:pt x="0" y="24"/>
                      <a:pt x="0" y="24"/>
                      <a:pt x="0" y="24"/>
                    </a:cubicBezTo>
                    <a:cubicBezTo>
                      <a:pt x="0" y="11"/>
                      <a:pt x="11" y="0"/>
                      <a:pt x="24" y="0"/>
                    </a:cubicBezTo>
                    <a:cubicBezTo>
                      <a:pt x="190" y="0"/>
                      <a:pt x="190" y="0"/>
                      <a:pt x="190" y="0"/>
                    </a:cubicBezTo>
                    <a:cubicBezTo>
                      <a:pt x="204" y="0"/>
                      <a:pt x="215" y="11"/>
                      <a:pt x="215" y="24"/>
                    </a:cubicBezTo>
                    <a:cubicBezTo>
                      <a:pt x="215" y="190"/>
                      <a:pt x="215" y="190"/>
                      <a:pt x="215" y="190"/>
                    </a:cubicBezTo>
                    <a:cubicBezTo>
                      <a:pt x="215" y="203"/>
                      <a:pt x="204" y="214"/>
                      <a:pt x="190" y="214"/>
                    </a:cubicBezTo>
                    <a:moveTo>
                      <a:pt x="24" y="4"/>
                    </a:moveTo>
                    <a:cubicBezTo>
                      <a:pt x="13" y="4"/>
                      <a:pt x="4" y="13"/>
                      <a:pt x="4" y="24"/>
                    </a:cubicBezTo>
                    <a:cubicBezTo>
                      <a:pt x="4" y="190"/>
                      <a:pt x="4" y="190"/>
                      <a:pt x="4" y="190"/>
                    </a:cubicBezTo>
                    <a:cubicBezTo>
                      <a:pt x="4" y="201"/>
                      <a:pt x="13" y="210"/>
                      <a:pt x="24" y="210"/>
                    </a:cubicBezTo>
                    <a:cubicBezTo>
                      <a:pt x="190" y="210"/>
                      <a:pt x="190" y="210"/>
                      <a:pt x="190" y="210"/>
                    </a:cubicBezTo>
                    <a:cubicBezTo>
                      <a:pt x="202" y="210"/>
                      <a:pt x="211" y="201"/>
                      <a:pt x="211" y="190"/>
                    </a:cubicBezTo>
                    <a:cubicBezTo>
                      <a:pt x="211" y="24"/>
                      <a:pt x="211" y="24"/>
                      <a:pt x="211" y="24"/>
                    </a:cubicBezTo>
                    <a:cubicBezTo>
                      <a:pt x="211" y="13"/>
                      <a:pt x="202" y="4"/>
                      <a:pt x="190" y="4"/>
                    </a:cubicBezTo>
                    <a:cubicBezTo>
                      <a:pt x="24" y="4"/>
                      <a:pt x="24" y="4"/>
                      <a:pt x="24" y="4"/>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15" name="Shape 299">
                <a:extLst>
                  <a:ext uri="{FF2B5EF4-FFF2-40B4-BE49-F238E27FC236}">
                    <a16:creationId xmlns:a16="http://schemas.microsoft.com/office/drawing/2014/main" id="{8DA5C7DC-D7FF-4AC2-8D36-67F91BFFC0BD}"/>
                  </a:ext>
                </a:extLst>
              </p:cNvPr>
              <p:cNvSpPr/>
              <p:nvPr/>
            </p:nvSpPr>
            <p:spPr>
              <a:xfrm>
                <a:off x="-3022600" y="1073150"/>
                <a:ext cx="177800" cy="203200"/>
              </a:xfrm>
              <a:custGeom>
                <a:avLst/>
                <a:gdLst/>
                <a:ahLst/>
                <a:cxnLst/>
                <a:rect l="0" t="0" r="0" b="0"/>
                <a:pathLst>
                  <a:path w="112" h="128" extrusionOk="0">
                    <a:moveTo>
                      <a:pt x="38" y="76"/>
                    </a:moveTo>
                    <a:lnTo>
                      <a:pt x="53" y="32"/>
                    </a:lnTo>
                    <a:lnTo>
                      <a:pt x="53" y="32"/>
                    </a:lnTo>
                    <a:lnTo>
                      <a:pt x="56" y="40"/>
                    </a:lnTo>
                    <a:lnTo>
                      <a:pt x="58" y="36"/>
                    </a:lnTo>
                    <a:lnTo>
                      <a:pt x="58" y="36"/>
                    </a:lnTo>
                    <a:lnTo>
                      <a:pt x="72" y="78"/>
                    </a:lnTo>
                    <a:lnTo>
                      <a:pt x="75" y="78"/>
                    </a:lnTo>
                    <a:lnTo>
                      <a:pt x="62" y="41"/>
                    </a:lnTo>
                    <a:lnTo>
                      <a:pt x="63" y="40"/>
                    </a:lnTo>
                    <a:lnTo>
                      <a:pt x="63" y="40"/>
                    </a:lnTo>
                    <a:lnTo>
                      <a:pt x="77" y="83"/>
                    </a:lnTo>
                    <a:lnTo>
                      <a:pt x="48" y="83"/>
                    </a:lnTo>
                    <a:lnTo>
                      <a:pt x="49" y="79"/>
                    </a:lnTo>
                    <a:lnTo>
                      <a:pt x="43" y="79"/>
                    </a:lnTo>
                    <a:lnTo>
                      <a:pt x="44" y="76"/>
                    </a:lnTo>
                    <a:lnTo>
                      <a:pt x="38" y="76"/>
                    </a:lnTo>
                    <a:close/>
                    <a:moveTo>
                      <a:pt x="70" y="4"/>
                    </a:moveTo>
                    <a:lnTo>
                      <a:pt x="50" y="4"/>
                    </a:lnTo>
                    <a:lnTo>
                      <a:pt x="7" y="124"/>
                    </a:lnTo>
                    <a:lnTo>
                      <a:pt x="22" y="124"/>
                    </a:lnTo>
                    <a:lnTo>
                      <a:pt x="31" y="96"/>
                    </a:lnTo>
                    <a:lnTo>
                      <a:pt x="75" y="96"/>
                    </a:lnTo>
                    <a:lnTo>
                      <a:pt x="76" y="99"/>
                    </a:lnTo>
                    <a:lnTo>
                      <a:pt x="79" y="99"/>
                    </a:lnTo>
                    <a:lnTo>
                      <a:pt x="89" y="128"/>
                    </a:lnTo>
                    <a:lnTo>
                      <a:pt x="89" y="128"/>
                    </a:lnTo>
                    <a:lnTo>
                      <a:pt x="88" y="124"/>
                    </a:lnTo>
                    <a:lnTo>
                      <a:pt x="89" y="124"/>
                    </a:lnTo>
                    <a:lnTo>
                      <a:pt x="82" y="103"/>
                    </a:lnTo>
                    <a:lnTo>
                      <a:pt x="84" y="103"/>
                    </a:lnTo>
                    <a:lnTo>
                      <a:pt x="91" y="124"/>
                    </a:lnTo>
                    <a:lnTo>
                      <a:pt x="112" y="124"/>
                    </a:lnTo>
                    <a:lnTo>
                      <a:pt x="70" y="4"/>
                    </a:lnTo>
                    <a:close/>
                    <a:moveTo>
                      <a:pt x="46" y="0"/>
                    </a:moveTo>
                    <a:lnTo>
                      <a:pt x="45" y="0"/>
                    </a:lnTo>
                    <a:lnTo>
                      <a:pt x="0" y="128"/>
                    </a:lnTo>
                    <a:lnTo>
                      <a:pt x="2" y="128"/>
                    </a:lnTo>
                    <a:lnTo>
                      <a:pt x="2" y="128"/>
                    </a:lnTo>
                    <a:lnTo>
                      <a:pt x="2" y="128"/>
                    </a:lnTo>
                    <a:lnTo>
                      <a:pt x="46"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16" name="Shape 300">
                <a:extLst>
                  <a:ext uri="{FF2B5EF4-FFF2-40B4-BE49-F238E27FC236}">
                    <a16:creationId xmlns:a16="http://schemas.microsoft.com/office/drawing/2014/main" id="{3CCAC4CB-CE71-4957-94F0-024C4B57F77E}"/>
                  </a:ext>
                </a:extLst>
              </p:cNvPr>
              <p:cNvSpPr/>
              <p:nvPr/>
            </p:nvSpPr>
            <p:spPr>
              <a:xfrm>
                <a:off x="-3022600" y="1073150"/>
                <a:ext cx="177800" cy="203200"/>
              </a:xfrm>
              <a:custGeom>
                <a:avLst/>
                <a:gdLst/>
                <a:ahLst/>
                <a:cxnLst/>
                <a:rect l="0" t="0" r="0" b="0"/>
                <a:pathLst>
                  <a:path w="112" h="128" extrusionOk="0">
                    <a:moveTo>
                      <a:pt x="38" y="76"/>
                    </a:moveTo>
                    <a:lnTo>
                      <a:pt x="53" y="32"/>
                    </a:lnTo>
                    <a:lnTo>
                      <a:pt x="53" y="32"/>
                    </a:lnTo>
                    <a:lnTo>
                      <a:pt x="56" y="40"/>
                    </a:lnTo>
                    <a:lnTo>
                      <a:pt x="58" y="36"/>
                    </a:lnTo>
                    <a:lnTo>
                      <a:pt x="58" y="36"/>
                    </a:lnTo>
                    <a:lnTo>
                      <a:pt x="72" y="78"/>
                    </a:lnTo>
                    <a:lnTo>
                      <a:pt x="75" y="78"/>
                    </a:lnTo>
                    <a:lnTo>
                      <a:pt x="62" y="41"/>
                    </a:lnTo>
                    <a:lnTo>
                      <a:pt x="63" y="40"/>
                    </a:lnTo>
                    <a:lnTo>
                      <a:pt x="63" y="40"/>
                    </a:lnTo>
                    <a:lnTo>
                      <a:pt x="77" y="83"/>
                    </a:lnTo>
                    <a:lnTo>
                      <a:pt x="48" y="83"/>
                    </a:lnTo>
                    <a:lnTo>
                      <a:pt x="49" y="79"/>
                    </a:lnTo>
                    <a:lnTo>
                      <a:pt x="43" y="79"/>
                    </a:lnTo>
                    <a:lnTo>
                      <a:pt x="44" y="76"/>
                    </a:lnTo>
                    <a:lnTo>
                      <a:pt x="38" y="76"/>
                    </a:lnTo>
                    <a:moveTo>
                      <a:pt x="70" y="4"/>
                    </a:moveTo>
                    <a:lnTo>
                      <a:pt x="50" y="4"/>
                    </a:lnTo>
                    <a:lnTo>
                      <a:pt x="7" y="124"/>
                    </a:lnTo>
                    <a:lnTo>
                      <a:pt x="22" y="124"/>
                    </a:lnTo>
                    <a:lnTo>
                      <a:pt x="31" y="96"/>
                    </a:lnTo>
                    <a:lnTo>
                      <a:pt x="75" y="96"/>
                    </a:lnTo>
                    <a:lnTo>
                      <a:pt x="76" y="99"/>
                    </a:lnTo>
                    <a:lnTo>
                      <a:pt x="79" y="99"/>
                    </a:lnTo>
                    <a:lnTo>
                      <a:pt x="89" y="128"/>
                    </a:lnTo>
                    <a:lnTo>
                      <a:pt x="89" y="128"/>
                    </a:lnTo>
                    <a:lnTo>
                      <a:pt x="88" y="124"/>
                    </a:lnTo>
                    <a:lnTo>
                      <a:pt x="89" y="124"/>
                    </a:lnTo>
                    <a:lnTo>
                      <a:pt x="82" y="103"/>
                    </a:lnTo>
                    <a:lnTo>
                      <a:pt x="84" y="103"/>
                    </a:lnTo>
                    <a:lnTo>
                      <a:pt x="91" y="124"/>
                    </a:lnTo>
                    <a:lnTo>
                      <a:pt x="112" y="124"/>
                    </a:lnTo>
                    <a:lnTo>
                      <a:pt x="70" y="4"/>
                    </a:lnTo>
                    <a:moveTo>
                      <a:pt x="46" y="0"/>
                    </a:moveTo>
                    <a:lnTo>
                      <a:pt x="45" y="0"/>
                    </a:lnTo>
                    <a:lnTo>
                      <a:pt x="0" y="128"/>
                    </a:lnTo>
                    <a:lnTo>
                      <a:pt x="2" y="128"/>
                    </a:lnTo>
                    <a:lnTo>
                      <a:pt x="2" y="128"/>
                    </a:lnTo>
                    <a:lnTo>
                      <a:pt x="2" y="128"/>
                    </a:lnTo>
                    <a:lnTo>
                      <a:pt x="46"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17" name="Shape 301">
                <a:extLst>
                  <a:ext uri="{FF2B5EF4-FFF2-40B4-BE49-F238E27FC236}">
                    <a16:creationId xmlns:a16="http://schemas.microsoft.com/office/drawing/2014/main" id="{DF0BE8D7-F847-473E-81D2-00A84359FC4A}"/>
                  </a:ext>
                </a:extLst>
              </p:cNvPr>
              <p:cNvSpPr/>
              <p:nvPr/>
            </p:nvSpPr>
            <p:spPr>
              <a:xfrm>
                <a:off x="-2949575" y="1071563"/>
                <a:ext cx="46038" cy="7938"/>
              </a:xfrm>
              <a:custGeom>
                <a:avLst/>
                <a:gdLst/>
                <a:ahLst/>
                <a:cxnLst/>
                <a:rect l="0" t="0" r="0" b="0"/>
                <a:pathLst>
                  <a:path w="29" h="5" extrusionOk="0">
                    <a:moveTo>
                      <a:pt x="28" y="0"/>
                    </a:moveTo>
                    <a:lnTo>
                      <a:pt x="0" y="0"/>
                    </a:lnTo>
                    <a:lnTo>
                      <a:pt x="0" y="1"/>
                    </a:lnTo>
                    <a:lnTo>
                      <a:pt x="26" y="1"/>
                    </a:lnTo>
                    <a:lnTo>
                      <a:pt x="26" y="2"/>
                    </a:lnTo>
                    <a:lnTo>
                      <a:pt x="28" y="2"/>
                    </a:lnTo>
                    <a:lnTo>
                      <a:pt x="28" y="5"/>
                    </a:lnTo>
                    <a:lnTo>
                      <a:pt x="29" y="5"/>
                    </a:lnTo>
                    <a:lnTo>
                      <a:pt x="28"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18" name="Shape 302">
                <a:extLst>
                  <a:ext uri="{FF2B5EF4-FFF2-40B4-BE49-F238E27FC236}">
                    <a16:creationId xmlns:a16="http://schemas.microsoft.com/office/drawing/2014/main" id="{6A2889CB-55E5-4AC3-8C07-A22644E57039}"/>
                  </a:ext>
                </a:extLst>
              </p:cNvPr>
              <p:cNvSpPr/>
              <p:nvPr/>
            </p:nvSpPr>
            <p:spPr>
              <a:xfrm>
                <a:off x="-2949575" y="1071563"/>
                <a:ext cx="46038" cy="7938"/>
              </a:xfrm>
              <a:custGeom>
                <a:avLst/>
                <a:gdLst/>
                <a:ahLst/>
                <a:cxnLst/>
                <a:rect l="0" t="0" r="0" b="0"/>
                <a:pathLst>
                  <a:path w="29" h="5" extrusionOk="0">
                    <a:moveTo>
                      <a:pt x="28" y="0"/>
                    </a:moveTo>
                    <a:lnTo>
                      <a:pt x="0" y="0"/>
                    </a:lnTo>
                    <a:lnTo>
                      <a:pt x="0" y="1"/>
                    </a:lnTo>
                    <a:lnTo>
                      <a:pt x="26" y="1"/>
                    </a:lnTo>
                    <a:lnTo>
                      <a:pt x="26" y="2"/>
                    </a:lnTo>
                    <a:lnTo>
                      <a:pt x="28" y="2"/>
                    </a:lnTo>
                    <a:lnTo>
                      <a:pt x="28" y="5"/>
                    </a:lnTo>
                    <a:lnTo>
                      <a:pt x="29" y="5"/>
                    </a:lnTo>
                    <a:lnTo>
                      <a:pt x="28"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19" name="Shape 303">
                <a:extLst>
                  <a:ext uri="{FF2B5EF4-FFF2-40B4-BE49-F238E27FC236}">
                    <a16:creationId xmlns:a16="http://schemas.microsoft.com/office/drawing/2014/main" id="{3A463667-B62B-4950-82F4-D289A8334B66}"/>
                  </a:ext>
                </a:extLst>
              </p:cNvPr>
              <p:cNvSpPr/>
              <p:nvPr/>
            </p:nvSpPr>
            <p:spPr>
              <a:xfrm>
                <a:off x="-3019425" y="1073150"/>
                <a:ext cx="111125" cy="203200"/>
              </a:xfrm>
              <a:custGeom>
                <a:avLst/>
                <a:gdLst/>
                <a:ahLst/>
                <a:cxnLst/>
                <a:rect l="0" t="0" r="0" b="0"/>
                <a:pathLst>
                  <a:path w="70" h="128" extrusionOk="0">
                    <a:moveTo>
                      <a:pt x="70" y="0"/>
                    </a:moveTo>
                    <a:lnTo>
                      <a:pt x="44" y="0"/>
                    </a:lnTo>
                    <a:lnTo>
                      <a:pt x="0" y="128"/>
                    </a:lnTo>
                    <a:lnTo>
                      <a:pt x="0" y="128"/>
                    </a:lnTo>
                    <a:lnTo>
                      <a:pt x="1" y="124"/>
                    </a:lnTo>
                    <a:lnTo>
                      <a:pt x="5" y="124"/>
                    </a:lnTo>
                    <a:lnTo>
                      <a:pt x="48" y="4"/>
                    </a:lnTo>
                    <a:lnTo>
                      <a:pt x="68" y="4"/>
                    </a:lnTo>
                    <a:lnTo>
                      <a:pt x="68" y="1"/>
                    </a:lnTo>
                    <a:lnTo>
                      <a:pt x="70" y="1"/>
                    </a:lnTo>
                    <a:lnTo>
                      <a:pt x="70"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20" name="Shape 304">
                <a:extLst>
                  <a:ext uri="{FF2B5EF4-FFF2-40B4-BE49-F238E27FC236}">
                    <a16:creationId xmlns:a16="http://schemas.microsoft.com/office/drawing/2014/main" id="{AA5D24F5-A59A-4B29-93A3-2BF554C79D3B}"/>
                  </a:ext>
                </a:extLst>
              </p:cNvPr>
              <p:cNvSpPr/>
              <p:nvPr/>
            </p:nvSpPr>
            <p:spPr>
              <a:xfrm>
                <a:off x="-3019425" y="1073150"/>
                <a:ext cx="111125" cy="203200"/>
              </a:xfrm>
              <a:custGeom>
                <a:avLst/>
                <a:gdLst/>
                <a:ahLst/>
                <a:cxnLst/>
                <a:rect l="0" t="0" r="0" b="0"/>
                <a:pathLst>
                  <a:path w="70" h="128" extrusionOk="0">
                    <a:moveTo>
                      <a:pt x="70" y="0"/>
                    </a:moveTo>
                    <a:lnTo>
                      <a:pt x="44" y="0"/>
                    </a:lnTo>
                    <a:lnTo>
                      <a:pt x="0" y="128"/>
                    </a:lnTo>
                    <a:lnTo>
                      <a:pt x="0" y="128"/>
                    </a:lnTo>
                    <a:lnTo>
                      <a:pt x="1" y="124"/>
                    </a:lnTo>
                    <a:lnTo>
                      <a:pt x="5" y="124"/>
                    </a:lnTo>
                    <a:lnTo>
                      <a:pt x="48" y="4"/>
                    </a:lnTo>
                    <a:lnTo>
                      <a:pt x="68" y="4"/>
                    </a:lnTo>
                    <a:lnTo>
                      <a:pt x="68" y="1"/>
                    </a:lnTo>
                    <a:lnTo>
                      <a:pt x="70" y="1"/>
                    </a:lnTo>
                    <a:lnTo>
                      <a:pt x="70"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21" name="Shape 305">
                <a:extLst>
                  <a:ext uri="{FF2B5EF4-FFF2-40B4-BE49-F238E27FC236}">
                    <a16:creationId xmlns:a16="http://schemas.microsoft.com/office/drawing/2014/main" id="{05250178-6AA7-4C30-93C7-22A975DAC629}"/>
                  </a:ext>
                </a:extLst>
              </p:cNvPr>
              <p:cNvSpPr/>
              <p:nvPr/>
            </p:nvSpPr>
            <p:spPr>
              <a:xfrm>
                <a:off x="-2944813" y="1196975"/>
                <a:ext cx="36600" cy="1500"/>
              </a:xfrm>
              <a:prstGeom prst="rect">
                <a:avLst/>
              </a:pr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22" name="Shape 306">
                <a:extLst>
                  <a:ext uri="{FF2B5EF4-FFF2-40B4-BE49-F238E27FC236}">
                    <a16:creationId xmlns:a16="http://schemas.microsoft.com/office/drawing/2014/main" id="{A8C97EA0-99AB-4605-9775-2A03BF103A37}"/>
                  </a:ext>
                </a:extLst>
              </p:cNvPr>
              <p:cNvSpPr/>
              <p:nvPr/>
            </p:nvSpPr>
            <p:spPr>
              <a:xfrm>
                <a:off x="-2944813" y="1196975"/>
                <a:ext cx="36600" cy="1500"/>
              </a:xfrm>
              <a:prstGeom prst="rect">
                <a:avLst/>
              </a:pr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23" name="Shape 307">
                <a:extLst>
                  <a:ext uri="{FF2B5EF4-FFF2-40B4-BE49-F238E27FC236}">
                    <a16:creationId xmlns:a16="http://schemas.microsoft.com/office/drawing/2014/main" id="{801BB138-4DD9-484D-BB86-8771CDED6016}"/>
                  </a:ext>
                </a:extLst>
              </p:cNvPr>
              <p:cNvSpPr/>
              <p:nvPr/>
            </p:nvSpPr>
            <p:spPr>
              <a:xfrm>
                <a:off x="-2946400" y="1136650"/>
                <a:ext cx="46038" cy="68263"/>
              </a:xfrm>
              <a:custGeom>
                <a:avLst/>
                <a:gdLst/>
                <a:ahLst/>
                <a:cxnLst/>
                <a:rect l="0" t="0" r="0" b="0"/>
                <a:pathLst>
                  <a:path w="29" h="43" extrusionOk="0">
                    <a:moveTo>
                      <a:pt x="15" y="0"/>
                    </a:moveTo>
                    <a:lnTo>
                      <a:pt x="15" y="0"/>
                    </a:lnTo>
                    <a:lnTo>
                      <a:pt x="14" y="1"/>
                    </a:lnTo>
                    <a:lnTo>
                      <a:pt x="27" y="38"/>
                    </a:lnTo>
                    <a:lnTo>
                      <a:pt x="24" y="38"/>
                    </a:lnTo>
                    <a:lnTo>
                      <a:pt x="24" y="39"/>
                    </a:lnTo>
                    <a:lnTo>
                      <a:pt x="1" y="39"/>
                    </a:lnTo>
                    <a:lnTo>
                      <a:pt x="0" y="43"/>
                    </a:lnTo>
                    <a:lnTo>
                      <a:pt x="29" y="43"/>
                    </a:lnTo>
                    <a:lnTo>
                      <a:pt x="15"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24" name="Shape 308">
                <a:extLst>
                  <a:ext uri="{FF2B5EF4-FFF2-40B4-BE49-F238E27FC236}">
                    <a16:creationId xmlns:a16="http://schemas.microsoft.com/office/drawing/2014/main" id="{783EBD77-E23F-466C-A03D-ADFDFC1F21CE}"/>
                  </a:ext>
                </a:extLst>
              </p:cNvPr>
              <p:cNvSpPr/>
              <p:nvPr/>
            </p:nvSpPr>
            <p:spPr>
              <a:xfrm>
                <a:off x="-2946400" y="1136650"/>
                <a:ext cx="46038" cy="68263"/>
              </a:xfrm>
              <a:custGeom>
                <a:avLst/>
                <a:gdLst/>
                <a:ahLst/>
                <a:cxnLst/>
                <a:rect l="0" t="0" r="0" b="0"/>
                <a:pathLst>
                  <a:path w="29" h="43" extrusionOk="0">
                    <a:moveTo>
                      <a:pt x="15" y="0"/>
                    </a:moveTo>
                    <a:lnTo>
                      <a:pt x="15" y="0"/>
                    </a:lnTo>
                    <a:lnTo>
                      <a:pt x="14" y="1"/>
                    </a:lnTo>
                    <a:lnTo>
                      <a:pt x="27" y="38"/>
                    </a:lnTo>
                    <a:lnTo>
                      <a:pt x="24" y="38"/>
                    </a:lnTo>
                    <a:lnTo>
                      <a:pt x="24" y="39"/>
                    </a:lnTo>
                    <a:lnTo>
                      <a:pt x="1" y="39"/>
                    </a:lnTo>
                    <a:lnTo>
                      <a:pt x="0" y="43"/>
                    </a:lnTo>
                    <a:lnTo>
                      <a:pt x="29" y="43"/>
                    </a:lnTo>
                    <a:lnTo>
                      <a:pt x="1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25" name="Shape 309">
                <a:extLst>
                  <a:ext uri="{FF2B5EF4-FFF2-40B4-BE49-F238E27FC236}">
                    <a16:creationId xmlns:a16="http://schemas.microsoft.com/office/drawing/2014/main" id="{F8989A78-941A-48D3-A7E1-389A9098D8B7}"/>
                  </a:ext>
                </a:extLst>
              </p:cNvPr>
              <p:cNvSpPr/>
              <p:nvPr/>
            </p:nvSpPr>
            <p:spPr>
              <a:xfrm>
                <a:off x="-2892425" y="1236663"/>
                <a:ext cx="14288" cy="33338"/>
              </a:xfrm>
              <a:custGeom>
                <a:avLst/>
                <a:gdLst/>
                <a:ahLst/>
                <a:cxnLst/>
                <a:rect l="0" t="0" r="0" b="0"/>
                <a:pathLst>
                  <a:path w="9" h="21" extrusionOk="0">
                    <a:moveTo>
                      <a:pt x="2" y="0"/>
                    </a:moveTo>
                    <a:lnTo>
                      <a:pt x="0" y="0"/>
                    </a:lnTo>
                    <a:lnTo>
                      <a:pt x="7" y="21"/>
                    </a:lnTo>
                    <a:lnTo>
                      <a:pt x="9" y="21"/>
                    </a:lnTo>
                    <a:lnTo>
                      <a:pt x="2"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26" name="Shape 310">
                <a:extLst>
                  <a:ext uri="{FF2B5EF4-FFF2-40B4-BE49-F238E27FC236}">
                    <a16:creationId xmlns:a16="http://schemas.microsoft.com/office/drawing/2014/main" id="{F982E78C-F825-4671-9D13-9FF60116E7DE}"/>
                  </a:ext>
                </a:extLst>
              </p:cNvPr>
              <p:cNvSpPr/>
              <p:nvPr/>
            </p:nvSpPr>
            <p:spPr>
              <a:xfrm>
                <a:off x="-2892425" y="1236663"/>
                <a:ext cx="14288" cy="33338"/>
              </a:xfrm>
              <a:custGeom>
                <a:avLst/>
                <a:gdLst/>
                <a:ahLst/>
                <a:cxnLst/>
                <a:rect l="0" t="0" r="0" b="0"/>
                <a:pathLst>
                  <a:path w="9" h="21" extrusionOk="0">
                    <a:moveTo>
                      <a:pt x="2" y="0"/>
                    </a:moveTo>
                    <a:lnTo>
                      <a:pt x="0" y="0"/>
                    </a:lnTo>
                    <a:lnTo>
                      <a:pt x="7" y="21"/>
                    </a:lnTo>
                    <a:lnTo>
                      <a:pt x="9" y="21"/>
                    </a:lnTo>
                    <a:lnTo>
                      <a:pt x="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27" name="Shape 311">
                <a:extLst>
                  <a:ext uri="{FF2B5EF4-FFF2-40B4-BE49-F238E27FC236}">
                    <a16:creationId xmlns:a16="http://schemas.microsoft.com/office/drawing/2014/main" id="{9F728260-0CFD-4B7F-B67F-E395275FF82C}"/>
                  </a:ext>
                </a:extLst>
              </p:cNvPr>
              <p:cNvSpPr/>
              <p:nvPr/>
            </p:nvSpPr>
            <p:spPr>
              <a:xfrm>
                <a:off x="-2952750" y="1136650"/>
                <a:ext cx="20638" cy="57150"/>
              </a:xfrm>
              <a:custGeom>
                <a:avLst/>
                <a:gdLst/>
                <a:ahLst/>
                <a:cxnLst/>
                <a:rect l="0" t="0" r="0" b="0"/>
                <a:pathLst>
                  <a:path w="13" h="36" extrusionOk="0">
                    <a:moveTo>
                      <a:pt x="12" y="0"/>
                    </a:moveTo>
                    <a:lnTo>
                      <a:pt x="0" y="36"/>
                    </a:lnTo>
                    <a:lnTo>
                      <a:pt x="1" y="36"/>
                    </a:lnTo>
                    <a:lnTo>
                      <a:pt x="13" y="1"/>
                    </a:lnTo>
                    <a:lnTo>
                      <a:pt x="12"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28" name="Shape 312">
                <a:extLst>
                  <a:ext uri="{FF2B5EF4-FFF2-40B4-BE49-F238E27FC236}">
                    <a16:creationId xmlns:a16="http://schemas.microsoft.com/office/drawing/2014/main" id="{0E3F808D-E908-41F8-8BCB-EAC17DD16E95}"/>
                  </a:ext>
                </a:extLst>
              </p:cNvPr>
              <p:cNvSpPr/>
              <p:nvPr/>
            </p:nvSpPr>
            <p:spPr>
              <a:xfrm>
                <a:off x="-2952750" y="1136650"/>
                <a:ext cx="20638" cy="57150"/>
              </a:xfrm>
              <a:custGeom>
                <a:avLst/>
                <a:gdLst/>
                <a:ahLst/>
                <a:cxnLst/>
                <a:rect l="0" t="0" r="0" b="0"/>
                <a:pathLst>
                  <a:path w="13" h="36" extrusionOk="0">
                    <a:moveTo>
                      <a:pt x="12" y="0"/>
                    </a:moveTo>
                    <a:lnTo>
                      <a:pt x="0" y="36"/>
                    </a:lnTo>
                    <a:lnTo>
                      <a:pt x="1" y="36"/>
                    </a:lnTo>
                    <a:lnTo>
                      <a:pt x="13" y="1"/>
                    </a:lnTo>
                    <a:lnTo>
                      <a:pt x="1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29" name="Shape 313">
                <a:extLst>
                  <a:ext uri="{FF2B5EF4-FFF2-40B4-BE49-F238E27FC236}">
                    <a16:creationId xmlns:a16="http://schemas.microsoft.com/office/drawing/2014/main" id="{D62E01E2-A42E-4BE3-9992-F50A85CE5311}"/>
                  </a:ext>
                </a:extLst>
              </p:cNvPr>
              <p:cNvSpPr/>
              <p:nvPr/>
            </p:nvSpPr>
            <p:spPr>
              <a:xfrm>
                <a:off x="-2962275" y="1123950"/>
                <a:ext cx="28575" cy="69850"/>
              </a:xfrm>
              <a:custGeom>
                <a:avLst/>
                <a:gdLst/>
                <a:ahLst/>
                <a:cxnLst/>
                <a:rect l="0" t="0" r="0" b="0"/>
                <a:pathLst>
                  <a:path w="18" h="44" extrusionOk="0">
                    <a:moveTo>
                      <a:pt x="15" y="0"/>
                    </a:moveTo>
                    <a:lnTo>
                      <a:pt x="15" y="0"/>
                    </a:lnTo>
                    <a:lnTo>
                      <a:pt x="0" y="44"/>
                    </a:lnTo>
                    <a:lnTo>
                      <a:pt x="6" y="44"/>
                    </a:lnTo>
                    <a:lnTo>
                      <a:pt x="18" y="8"/>
                    </a:lnTo>
                    <a:lnTo>
                      <a:pt x="15"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30" name="Shape 314">
                <a:extLst>
                  <a:ext uri="{FF2B5EF4-FFF2-40B4-BE49-F238E27FC236}">
                    <a16:creationId xmlns:a16="http://schemas.microsoft.com/office/drawing/2014/main" id="{BD910656-AFD8-4C18-9CF3-7E12610F3AAF}"/>
                  </a:ext>
                </a:extLst>
              </p:cNvPr>
              <p:cNvSpPr/>
              <p:nvPr/>
            </p:nvSpPr>
            <p:spPr>
              <a:xfrm>
                <a:off x="-2962275" y="1123950"/>
                <a:ext cx="28575" cy="69850"/>
              </a:xfrm>
              <a:custGeom>
                <a:avLst/>
                <a:gdLst/>
                <a:ahLst/>
                <a:cxnLst/>
                <a:rect l="0" t="0" r="0" b="0"/>
                <a:pathLst>
                  <a:path w="18" h="44" extrusionOk="0">
                    <a:moveTo>
                      <a:pt x="15" y="0"/>
                    </a:moveTo>
                    <a:lnTo>
                      <a:pt x="15" y="0"/>
                    </a:lnTo>
                    <a:lnTo>
                      <a:pt x="0" y="44"/>
                    </a:lnTo>
                    <a:lnTo>
                      <a:pt x="6" y="44"/>
                    </a:lnTo>
                    <a:lnTo>
                      <a:pt x="18" y="8"/>
                    </a:lnTo>
                    <a:lnTo>
                      <a:pt x="1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31" name="Shape 315">
                <a:extLst>
                  <a:ext uri="{FF2B5EF4-FFF2-40B4-BE49-F238E27FC236}">
                    <a16:creationId xmlns:a16="http://schemas.microsoft.com/office/drawing/2014/main" id="{452FD013-2D28-43AE-AA70-C104953B1B87}"/>
                  </a:ext>
                </a:extLst>
              </p:cNvPr>
              <p:cNvSpPr/>
              <p:nvPr/>
            </p:nvSpPr>
            <p:spPr>
              <a:xfrm>
                <a:off x="-3019425" y="1230313"/>
                <a:ext cx="119063" cy="47625"/>
              </a:xfrm>
              <a:custGeom>
                <a:avLst/>
                <a:gdLst/>
                <a:ahLst/>
                <a:cxnLst/>
                <a:rect l="0" t="0" r="0" b="0"/>
                <a:pathLst>
                  <a:path w="75" h="30" extrusionOk="0">
                    <a:moveTo>
                      <a:pt x="74" y="0"/>
                    </a:moveTo>
                    <a:lnTo>
                      <a:pt x="34" y="0"/>
                    </a:lnTo>
                    <a:lnTo>
                      <a:pt x="24" y="29"/>
                    </a:lnTo>
                    <a:lnTo>
                      <a:pt x="0" y="29"/>
                    </a:lnTo>
                    <a:lnTo>
                      <a:pt x="0" y="30"/>
                    </a:lnTo>
                    <a:lnTo>
                      <a:pt x="26" y="30"/>
                    </a:lnTo>
                    <a:lnTo>
                      <a:pt x="35" y="1"/>
                    </a:lnTo>
                    <a:lnTo>
                      <a:pt x="75" y="1"/>
                    </a:lnTo>
                    <a:lnTo>
                      <a:pt x="74"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32" name="Shape 316">
                <a:extLst>
                  <a:ext uri="{FF2B5EF4-FFF2-40B4-BE49-F238E27FC236}">
                    <a16:creationId xmlns:a16="http://schemas.microsoft.com/office/drawing/2014/main" id="{3FB95C8B-FCDD-4590-9964-345FABFD0B6B}"/>
                  </a:ext>
                </a:extLst>
              </p:cNvPr>
              <p:cNvSpPr/>
              <p:nvPr/>
            </p:nvSpPr>
            <p:spPr>
              <a:xfrm>
                <a:off x="-3019425" y="1230313"/>
                <a:ext cx="119063" cy="47625"/>
              </a:xfrm>
              <a:custGeom>
                <a:avLst/>
                <a:gdLst/>
                <a:ahLst/>
                <a:cxnLst/>
                <a:rect l="0" t="0" r="0" b="0"/>
                <a:pathLst>
                  <a:path w="75" h="30" extrusionOk="0">
                    <a:moveTo>
                      <a:pt x="74" y="0"/>
                    </a:moveTo>
                    <a:lnTo>
                      <a:pt x="34" y="0"/>
                    </a:lnTo>
                    <a:lnTo>
                      <a:pt x="24" y="29"/>
                    </a:lnTo>
                    <a:lnTo>
                      <a:pt x="0" y="29"/>
                    </a:lnTo>
                    <a:lnTo>
                      <a:pt x="0" y="30"/>
                    </a:lnTo>
                    <a:lnTo>
                      <a:pt x="26" y="30"/>
                    </a:lnTo>
                    <a:lnTo>
                      <a:pt x="35" y="1"/>
                    </a:lnTo>
                    <a:lnTo>
                      <a:pt x="75" y="1"/>
                    </a:lnTo>
                    <a:lnTo>
                      <a:pt x="74"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33" name="Shape 317">
                <a:extLst>
                  <a:ext uri="{FF2B5EF4-FFF2-40B4-BE49-F238E27FC236}">
                    <a16:creationId xmlns:a16="http://schemas.microsoft.com/office/drawing/2014/main" id="{C741231C-56FB-4D15-B5DD-0D53077894A8}"/>
                  </a:ext>
                </a:extLst>
              </p:cNvPr>
              <p:cNvSpPr/>
              <p:nvPr/>
            </p:nvSpPr>
            <p:spPr>
              <a:xfrm>
                <a:off x="-3019425" y="1225550"/>
                <a:ext cx="117475" cy="50800"/>
              </a:xfrm>
              <a:custGeom>
                <a:avLst/>
                <a:gdLst/>
                <a:ahLst/>
                <a:cxnLst/>
                <a:rect l="0" t="0" r="0" b="0"/>
                <a:pathLst>
                  <a:path w="74" h="32" extrusionOk="0">
                    <a:moveTo>
                      <a:pt x="73" y="0"/>
                    </a:moveTo>
                    <a:lnTo>
                      <a:pt x="29" y="0"/>
                    </a:lnTo>
                    <a:lnTo>
                      <a:pt x="20" y="28"/>
                    </a:lnTo>
                    <a:lnTo>
                      <a:pt x="5" y="28"/>
                    </a:lnTo>
                    <a:lnTo>
                      <a:pt x="4" y="32"/>
                    </a:lnTo>
                    <a:lnTo>
                      <a:pt x="0" y="32"/>
                    </a:lnTo>
                    <a:lnTo>
                      <a:pt x="0" y="32"/>
                    </a:lnTo>
                    <a:lnTo>
                      <a:pt x="24" y="32"/>
                    </a:lnTo>
                    <a:lnTo>
                      <a:pt x="34" y="3"/>
                    </a:lnTo>
                    <a:lnTo>
                      <a:pt x="74" y="3"/>
                    </a:lnTo>
                    <a:lnTo>
                      <a:pt x="73"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34" name="Shape 318">
                <a:extLst>
                  <a:ext uri="{FF2B5EF4-FFF2-40B4-BE49-F238E27FC236}">
                    <a16:creationId xmlns:a16="http://schemas.microsoft.com/office/drawing/2014/main" id="{68787802-BB8B-437E-801C-08600CACC48B}"/>
                  </a:ext>
                </a:extLst>
              </p:cNvPr>
              <p:cNvSpPr/>
              <p:nvPr/>
            </p:nvSpPr>
            <p:spPr>
              <a:xfrm>
                <a:off x="-3019425" y="1225550"/>
                <a:ext cx="117475" cy="50800"/>
              </a:xfrm>
              <a:custGeom>
                <a:avLst/>
                <a:gdLst/>
                <a:ahLst/>
                <a:cxnLst/>
                <a:rect l="0" t="0" r="0" b="0"/>
                <a:pathLst>
                  <a:path w="74" h="32" extrusionOk="0">
                    <a:moveTo>
                      <a:pt x="73" y="0"/>
                    </a:moveTo>
                    <a:lnTo>
                      <a:pt x="29" y="0"/>
                    </a:lnTo>
                    <a:lnTo>
                      <a:pt x="20" y="28"/>
                    </a:lnTo>
                    <a:lnTo>
                      <a:pt x="5" y="28"/>
                    </a:lnTo>
                    <a:lnTo>
                      <a:pt x="4" y="32"/>
                    </a:lnTo>
                    <a:lnTo>
                      <a:pt x="0" y="32"/>
                    </a:lnTo>
                    <a:lnTo>
                      <a:pt x="0" y="32"/>
                    </a:lnTo>
                    <a:lnTo>
                      <a:pt x="24" y="32"/>
                    </a:lnTo>
                    <a:lnTo>
                      <a:pt x="34" y="3"/>
                    </a:lnTo>
                    <a:lnTo>
                      <a:pt x="74" y="3"/>
                    </a:lnTo>
                    <a:lnTo>
                      <a:pt x="73"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35" name="Shape 319">
                <a:extLst>
                  <a:ext uri="{FF2B5EF4-FFF2-40B4-BE49-F238E27FC236}">
                    <a16:creationId xmlns:a16="http://schemas.microsoft.com/office/drawing/2014/main" id="{31EA7BD1-6734-47D9-A3B1-50DEECD3BA08}"/>
                  </a:ext>
                </a:extLst>
              </p:cNvPr>
              <p:cNvSpPr/>
              <p:nvPr/>
            </p:nvSpPr>
            <p:spPr>
              <a:xfrm>
                <a:off x="-3019425" y="1270000"/>
                <a:ext cx="7938" cy="6350"/>
              </a:xfrm>
              <a:custGeom>
                <a:avLst/>
                <a:gdLst/>
                <a:ahLst/>
                <a:cxnLst/>
                <a:rect l="0" t="0" r="0" b="0"/>
                <a:pathLst>
                  <a:path w="5" h="4" extrusionOk="0">
                    <a:moveTo>
                      <a:pt x="5" y="0"/>
                    </a:moveTo>
                    <a:lnTo>
                      <a:pt x="1" y="0"/>
                    </a:lnTo>
                    <a:lnTo>
                      <a:pt x="0" y="4"/>
                    </a:lnTo>
                    <a:lnTo>
                      <a:pt x="4" y="4"/>
                    </a:lnTo>
                    <a:lnTo>
                      <a:pt x="5" y="0"/>
                    </a:lnTo>
                    <a:close/>
                  </a:path>
                </a:pathLst>
              </a:custGeom>
              <a:solidFill>
                <a:srgbClr val="C4DB75"/>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36" name="Shape 320">
                <a:extLst>
                  <a:ext uri="{FF2B5EF4-FFF2-40B4-BE49-F238E27FC236}">
                    <a16:creationId xmlns:a16="http://schemas.microsoft.com/office/drawing/2014/main" id="{43E8670F-E1CC-4AA7-AB5D-CBDB30E23F43}"/>
                  </a:ext>
                </a:extLst>
              </p:cNvPr>
              <p:cNvSpPr/>
              <p:nvPr/>
            </p:nvSpPr>
            <p:spPr>
              <a:xfrm>
                <a:off x="-3019425" y="1270000"/>
                <a:ext cx="7938" cy="6350"/>
              </a:xfrm>
              <a:custGeom>
                <a:avLst/>
                <a:gdLst/>
                <a:ahLst/>
                <a:cxnLst/>
                <a:rect l="0" t="0" r="0" b="0"/>
                <a:pathLst>
                  <a:path w="5" h="4" extrusionOk="0">
                    <a:moveTo>
                      <a:pt x="5" y="0"/>
                    </a:moveTo>
                    <a:lnTo>
                      <a:pt x="1" y="0"/>
                    </a:lnTo>
                    <a:lnTo>
                      <a:pt x="0" y="4"/>
                    </a:lnTo>
                    <a:lnTo>
                      <a:pt x="4" y="4"/>
                    </a:lnTo>
                    <a:lnTo>
                      <a:pt x="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37" name="Shape 321">
                <a:extLst>
                  <a:ext uri="{FF2B5EF4-FFF2-40B4-BE49-F238E27FC236}">
                    <a16:creationId xmlns:a16="http://schemas.microsoft.com/office/drawing/2014/main" id="{D50BF171-1091-42B2-8008-53AC0A945EF0}"/>
                  </a:ext>
                </a:extLst>
              </p:cNvPr>
              <p:cNvSpPr/>
              <p:nvPr/>
            </p:nvSpPr>
            <p:spPr>
              <a:xfrm>
                <a:off x="-2905125" y="1079500"/>
                <a:ext cx="69850" cy="198438"/>
              </a:xfrm>
              <a:custGeom>
                <a:avLst/>
                <a:gdLst/>
                <a:ahLst/>
                <a:cxnLst/>
                <a:rect l="0" t="0" r="0" b="0"/>
                <a:pathLst>
                  <a:path w="44" h="125" extrusionOk="0">
                    <a:moveTo>
                      <a:pt x="0" y="0"/>
                    </a:moveTo>
                    <a:lnTo>
                      <a:pt x="0" y="0"/>
                    </a:lnTo>
                    <a:lnTo>
                      <a:pt x="43" y="124"/>
                    </a:lnTo>
                    <a:lnTo>
                      <a:pt x="15" y="124"/>
                    </a:lnTo>
                    <a:lnTo>
                      <a:pt x="16" y="125"/>
                    </a:lnTo>
                    <a:lnTo>
                      <a:pt x="44" y="125"/>
                    </a:lnTo>
                    <a:lnTo>
                      <a:pt x="0"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38" name="Shape 322">
                <a:extLst>
                  <a:ext uri="{FF2B5EF4-FFF2-40B4-BE49-F238E27FC236}">
                    <a16:creationId xmlns:a16="http://schemas.microsoft.com/office/drawing/2014/main" id="{19E7A07E-B934-4BF0-823D-845B1EC167E6}"/>
                  </a:ext>
                </a:extLst>
              </p:cNvPr>
              <p:cNvSpPr/>
              <p:nvPr/>
            </p:nvSpPr>
            <p:spPr>
              <a:xfrm>
                <a:off x="-2905125" y="1079500"/>
                <a:ext cx="69850" cy="198438"/>
              </a:xfrm>
              <a:custGeom>
                <a:avLst/>
                <a:gdLst/>
                <a:ahLst/>
                <a:cxnLst/>
                <a:rect l="0" t="0" r="0" b="0"/>
                <a:pathLst>
                  <a:path w="44" h="125" extrusionOk="0">
                    <a:moveTo>
                      <a:pt x="0" y="0"/>
                    </a:moveTo>
                    <a:lnTo>
                      <a:pt x="0" y="0"/>
                    </a:lnTo>
                    <a:lnTo>
                      <a:pt x="43" y="124"/>
                    </a:lnTo>
                    <a:lnTo>
                      <a:pt x="15" y="124"/>
                    </a:lnTo>
                    <a:lnTo>
                      <a:pt x="16" y="125"/>
                    </a:lnTo>
                    <a:lnTo>
                      <a:pt x="44" y="125"/>
                    </a:lnTo>
                    <a:lnTo>
                      <a:pt x="0"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39" name="Shape 323">
                <a:extLst>
                  <a:ext uri="{FF2B5EF4-FFF2-40B4-BE49-F238E27FC236}">
                    <a16:creationId xmlns:a16="http://schemas.microsoft.com/office/drawing/2014/main" id="{BD569217-DE53-4F34-8036-6E7E07CC4BDF}"/>
                  </a:ext>
                </a:extLst>
              </p:cNvPr>
              <p:cNvSpPr/>
              <p:nvPr/>
            </p:nvSpPr>
            <p:spPr>
              <a:xfrm>
                <a:off x="-2911475" y="1079500"/>
                <a:ext cx="74613" cy="196850"/>
              </a:xfrm>
              <a:custGeom>
                <a:avLst/>
                <a:gdLst/>
                <a:ahLst/>
                <a:cxnLst/>
                <a:rect l="0" t="0" r="0" b="0"/>
                <a:pathLst>
                  <a:path w="47" h="124" extrusionOk="0">
                    <a:moveTo>
                      <a:pt x="4" y="0"/>
                    </a:moveTo>
                    <a:lnTo>
                      <a:pt x="0" y="0"/>
                    </a:lnTo>
                    <a:lnTo>
                      <a:pt x="42" y="120"/>
                    </a:lnTo>
                    <a:lnTo>
                      <a:pt x="21" y="120"/>
                    </a:lnTo>
                    <a:lnTo>
                      <a:pt x="22" y="124"/>
                    </a:lnTo>
                    <a:lnTo>
                      <a:pt x="20" y="124"/>
                    </a:lnTo>
                    <a:lnTo>
                      <a:pt x="19" y="120"/>
                    </a:lnTo>
                    <a:lnTo>
                      <a:pt x="18" y="120"/>
                    </a:lnTo>
                    <a:lnTo>
                      <a:pt x="19" y="124"/>
                    </a:lnTo>
                    <a:lnTo>
                      <a:pt x="47" y="124"/>
                    </a:lnTo>
                    <a:lnTo>
                      <a:pt x="4"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40" name="Shape 324">
                <a:extLst>
                  <a:ext uri="{FF2B5EF4-FFF2-40B4-BE49-F238E27FC236}">
                    <a16:creationId xmlns:a16="http://schemas.microsoft.com/office/drawing/2014/main" id="{C8163CDB-1842-4673-AD33-BDE333A75776}"/>
                  </a:ext>
                </a:extLst>
              </p:cNvPr>
              <p:cNvSpPr/>
              <p:nvPr/>
            </p:nvSpPr>
            <p:spPr>
              <a:xfrm>
                <a:off x="-2911475" y="1079500"/>
                <a:ext cx="74613" cy="196850"/>
              </a:xfrm>
              <a:custGeom>
                <a:avLst/>
                <a:gdLst/>
                <a:ahLst/>
                <a:cxnLst/>
                <a:rect l="0" t="0" r="0" b="0"/>
                <a:pathLst>
                  <a:path w="47" h="124" extrusionOk="0">
                    <a:moveTo>
                      <a:pt x="4" y="0"/>
                    </a:moveTo>
                    <a:lnTo>
                      <a:pt x="0" y="0"/>
                    </a:lnTo>
                    <a:lnTo>
                      <a:pt x="42" y="120"/>
                    </a:lnTo>
                    <a:lnTo>
                      <a:pt x="21" y="120"/>
                    </a:lnTo>
                    <a:lnTo>
                      <a:pt x="22" y="124"/>
                    </a:lnTo>
                    <a:lnTo>
                      <a:pt x="20" y="124"/>
                    </a:lnTo>
                    <a:lnTo>
                      <a:pt x="19" y="120"/>
                    </a:lnTo>
                    <a:lnTo>
                      <a:pt x="18" y="120"/>
                    </a:lnTo>
                    <a:lnTo>
                      <a:pt x="19" y="124"/>
                    </a:lnTo>
                    <a:lnTo>
                      <a:pt x="47" y="124"/>
                    </a:lnTo>
                    <a:lnTo>
                      <a:pt x="4"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41" name="Shape 325">
                <a:extLst>
                  <a:ext uri="{FF2B5EF4-FFF2-40B4-BE49-F238E27FC236}">
                    <a16:creationId xmlns:a16="http://schemas.microsoft.com/office/drawing/2014/main" id="{9D379ABF-0A27-4248-965A-FD2E35256547}"/>
                  </a:ext>
                </a:extLst>
              </p:cNvPr>
              <p:cNvSpPr/>
              <p:nvPr/>
            </p:nvSpPr>
            <p:spPr>
              <a:xfrm>
                <a:off x="-2908300" y="1074738"/>
                <a:ext cx="3175" cy="4763"/>
              </a:xfrm>
              <a:custGeom>
                <a:avLst/>
                <a:gdLst/>
                <a:ahLst/>
                <a:cxnLst/>
                <a:rect l="0" t="0" r="0" b="0"/>
                <a:pathLst>
                  <a:path w="2" h="3" extrusionOk="0">
                    <a:moveTo>
                      <a:pt x="2" y="0"/>
                    </a:moveTo>
                    <a:lnTo>
                      <a:pt x="0" y="0"/>
                    </a:lnTo>
                    <a:lnTo>
                      <a:pt x="2" y="3"/>
                    </a:lnTo>
                    <a:lnTo>
                      <a:pt x="2" y="3"/>
                    </a:lnTo>
                    <a:lnTo>
                      <a:pt x="2" y="0"/>
                    </a:lnTo>
                    <a:close/>
                  </a:path>
                </a:pathLst>
              </a:custGeom>
              <a:solidFill>
                <a:srgbClr val="F8F9F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42" name="Shape 326">
                <a:extLst>
                  <a:ext uri="{FF2B5EF4-FFF2-40B4-BE49-F238E27FC236}">
                    <a16:creationId xmlns:a16="http://schemas.microsoft.com/office/drawing/2014/main" id="{8D909216-01E8-4703-800E-FF9D4028FE7E}"/>
                  </a:ext>
                </a:extLst>
              </p:cNvPr>
              <p:cNvSpPr/>
              <p:nvPr/>
            </p:nvSpPr>
            <p:spPr>
              <a:xfrm>
                <a:off x="-2908300" y="1074738"/>
                <a:ext cx="3175" cy="4763"/>
              </a:xfrm>
              <a:custGeom>
                <a:avLst/>
                <a:gdLst/>
                <a:ahLst/>
                <a:cxnLst/>
                <a:rect l="0" t="0" r="0" b="0"/>
                <a:pathLst>
                  <a:path w="2" h="3" extrusionOk="0">
                    <a:moveTo>
                      <a:pt x="2" y="0"/>
                    </a:moveTo>
                    <a:lnTo>
                      <a:pt x="0" y="0"/>
                    </a:lnTo>
                    <a:lnTo>
                      <a:pt x="2" y="3"/>
                    </a:lnTo>
                    <a:lnTo>
                      <a:pt x="2" y="3"/>
                    </a:lnTo>
                    <a:lnTo>
                      <a:pt x="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43" name="Shape 327">
                <a:extLst>
                  <a:ext uri="{FF2B5EF4-FFF2-40B4-BE49-F238E27FC236}">
                    <a16:creationId xmlns:a16="http://schemas.microsoft.com/office/drawing/2014/main" id="{85A1B2DE-CD35-476C-A61E-8F9CCAD5330B}"/>
                  </a:ext>
                </a:extLst>
              </p:cNvPr>
              <p:cNvSpPr/>
              <p:nvPr/>
            </p:nvSpPr>
            <p:spPr>
              <a:xfrm>
                <a:off x="-2911475" y="1074738"/>
                <a:ext cx="6350" cy="4763"/>
              </a:xfrm>
              <a:custGeom>
                <a:avLst/>
                <a:gdLst/>
                <a:ahLst/>
                <a:cxnLst/>
                <a:rect l="0" t="0" r="0" b="0"/>
                <a:pathLst>
                  <a:path w="4" h="3" extrusionOk="0">
                    <a:moveTo>
                      <a:pt x="2" y="0"/>
                    </a:moveTo>
                    <a:lnTo>
                      <a:pt x="0" y="0"/>
                    </a:lnTo>
                    <a:lnTo>
                      <a:pt x="0" y="3"/>
                    </a:lnTo>
                    <a:lnTo>
                      <a:pt x="4" y="3"/>
                    </a:lnTo>
                    <a:lnTo>
                      <a:pt x="2" y="0"/>
                    </a:lnTo>
                    <a:close/>
                  </a:path>
                </a:pathLst>
              </a:custGeom>
              <a:solidFill>
                <a:srgbClr val="F2F6E7"/>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44" name="Shape 328">
                <a:extLst>
                  <a:ext uri="{FF2B5EF4-FFF2-40B4-BE49-F238E27FC236}">
                    <a16:creationId xmlns:a16="http://schemas.microsoft.com/office/drawing/2014/main" id="{0BC3100B-DFEC-40D3-A6C1-7235149D1291}"/>
                  </a:ext>
                </a:extLst>
              </p:cNvPr>
              <p:cNvSpPr/>
              <p:nvPr/>
            </p:nvSpPr>
            <p:spPr>
              <a:xfrm>
                <a:off x="-2911475" y="1074738"/>
                <a:ext cx="6350" cy="4763"/>
              </a:xfrm>
              <a:custGeom>
                <a:avLst/>
                <a:gdLst/>
                <a:ahLst/>
                <a:cxnLst/>
                <a:rect l="0" t="0" r="0" b="0"/>
                <a:pathLst>
                  <a:path w="4" h="3" extrusionOk="0">
                    <a:moveTo>
                      <a:pt x="2" y="0"/>
                    </a:moveTo>
                    <a:lnTo>
                      <a:pt x="0" y="0"/>
                    </a:lnTo>
                    <a:lnTo>
                      <a:pt x="0" y="3"/>
                    </a:lnTo>
                    <a:lnTo>
                      <a:pt x="4" y="3"/>
                    </a:lnTo>
                    <a:lnTo>
                      <a:pt x="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46" name="Shape 329">
                <a:extLst>
                  <a:ext uri="{FF2B5EF4-FFF2-40B4-BE49-F238E27FC236}">
                    <a16:creationId xmlns:a16="http://schemas.microsoft.com/office/drawing/2014/main" id="{608F3C8E-FA43-4425-A811-E175D47B4DD9}"/>
                  </a:ext>
                </a:extLst>
              </p:cNvPr>
              <p:cNvSpPr/>
              <p:nvPr/>
            </p:nvSpPr>
            <p:spPr>
              <a:xfrm>
                <a:off x="-2881313" y="1270000"/>
                <a:ext cx="4763" cy="6350"/>
              </a:xfrm>
              <a:custGeom>
                <a:avLst/>
                <a:gdLst/>
                <a:ahLst/>
                <a:cxnLst/>
                <a:rect l="0" t="0" r="0" b="0"/>
                <a:pathLst>
                  <a:path w="3" h="4" extrusionOk="0">
                    <a:moveTo>
                      <a:pt x="2" y="0"/>
                    </a:moveTo>
                    <a:lnTo>
                      <a:pt x="0" y="0"/>
                    </a:lnTo>
                    <a:lnTo>
                      <a:pt x="1" y="4"/>
                    </a:lnTo>
                    <a:lnTo>
                      <a:pt x="3" y="4"/>
                    </a:lnTo>
                    <a:lnTo>
                      <a:pt x="2" y="0"/>
                    </a:lnTo>
                    <a:close/>
                  </a:path>
                </a:pathLst>
              </a:custGeom>
              <a:solidFill>
                <a:srgbClr val="E0EBB9"/>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47" name="Shape 330">
                <a:extLst>
                  <a:ext uri="{FF2B5EF4-FFF2-40B4-BE49-F238E27FC236}">
                    <a16:creationId xmlns:a16="http://schemas.microsoft.com/office/drawing/2014/main" id="{490F2607-BA3A-4943-82C3-D2719A8CF88D}"/>
                  </a:ext>
                </a:extLst>
              </p:cNvPr>
              <p:cNvSpPr/>
              <p:nvPr/>
            </p:nvSpPr>
            <p:spPr>
              <a:xfrm>
                <a:off x="-2881313" y="1270000"/>
                <a:ext cx="4763" cy="6350"/>
              </a:xfrm>
              <a:custGeom>
                <a:avLst/>
                <a:gdLst/>
                <a:ahLst/>
                <a:cxnLst/>
                <a:rect l="0" t="0" r="0" b="0"/>
                <a:pathLst>
                  <a:path w="3" h="4" extrusionOk="0">
                    <a:moveTo>
                      <a:pt x="2" y="0"/>
                    </a:moveTo>
                    <a:lnTo>
                      <a:pt x="0" y="0"/>
                    </a:lnTo>
                    <a:lnTo>
                      <a:pt x="1" y="4"/>
                    </a:lnTo>
                    <a:lnTo>
                      <a:pt x="3" y="4"/>
                    </a:lnTo>
                    <a:lnTo>
                      <a:pt x="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48" name="Shape 331">
                <a:extLst>
                  <a:ext uri="{FF2B5EF4-FFF2-40B4-BE49-F238E27FC236}">
                    <a16:creationId xmlns:a16="http://schemas.microsoft.com/office/drawing/2014/main" id="{79E1BBF1-1D9C-4801-8EC1-62790DCC5C5A}"/>
                  </a:ext>
                </a:extLst>
              </p:cNvPr>
              <p:cNvSpPr/>
              <p:nvPr/>
            </p:nvSpPr>
            <p:spPr>
              <a:xfrm>
                <a:off x="-3025775" y="1069975"/>
                <a:ext cx="193675" cy="209550"/>
              </a:xfrm>
              <a:custGeom>
                <a:avLst/>
                <a:gdLst/>
                <a:ahLst/>
                <a:cxnLst/>
                <a:rect l="0" t="0" r="0" b="0"/>
                <a:pathLst>
                  <a:path w="103" h="112" extrusionOk="0">
                    <a:moveTo>
                      <a:pt x="101" y="112"/>
                    </a:moveTo>
                    <a:cubicBezTo>
                      <a:pt x="77" y="112"/>
                      <a:pt x="77" y="112"/>
                      <a:pt x="77" y="112"/>
                    </a:cubicBezTo>
                    <a:cubicBezTo>
                      <a:pt x="76" y="112"/>
                      <a:pt x="75" y="112"/>
                      <a:pt x="75" y="111"/>
                    </a:cubicBezTo>
                    <a:cubicBezTo>
                      <a:pt x="67" y="88"/>
                      <a:pt x="67" y="88"/>
                      <a:pt x="67" y="88"/>
                    </a:cubicBezTo>
                    <a:cubicBezTo>
                      <a:pt x="34" y="88"/>
                      <a:pt x="34" y="88"/>
                      <a:pt x="34" y="88"/>
                    </a:cubicBezTo>
                    <a:cubicBezTo>
                      <a:pt x="26" y="111"/>
                      <a:pt x="26" y="111"/>
                      <a:pt x="26" y="111"/>
                    </a:cubicBezTo>
                    <a:cubicBezTo>
                      <a:pt x="25" y="112"/>
                      <a:pt x="25" y="112"/>
                      <a:pt x="24" y="112"/>
                    </a:cubicBezTo>
                    <a:cubicBezTo>
                      <a:pt x="2" y="112"/>
                      <a:pt x="2" y="112"/>
                      <a:pt x="2" y="112"/>
                    </a:cubicBezTo>
                    <a:cubicBezTo>
                      <a:pt x="1" y="112"/>
                      <a:pt x="1" y="112"/>
                      <a:pt x="0" y="111"/>
                    </a:cubicBezTo>
                    <a:cubicBezTo>
                      <a:pt x="0" y="111"/>
                      <a:pt x="0" y="110"/>
                      <a:pt x="0" y="110"/>
                    </a:cubicBezTo>
                    <a:cubicBezTo>
                      <a:pt x="38" y="1"/>
                      <a:pt x="38" y="1"/>
                      <a:pt x="38" y="1"/>
                    </a:cubicBezTo>
                    <a:cubicBezTo>
                      <a:pt x="38" y="0"/>
                      <a:pt x="39" y="0"/>
                      <a:pt x="40" y="0"/>
                    </a:cubicBezTo>
                    <a:cubicBezTo>
                      <a:pt x="63" y="0"/>
                      <a:pt x="63" y="0"/>
                      <a:pt x="63" y="0"/>
                    </a:cubicBezTo>
                    <a:cubicBezTo>
                      <a:pt x="64" y="0"/>
                      <a:pt x="64" y="0"/>
                      <a:pt x="65" y="1"/>
                    </a:cubicBezTo>
                    <a:cubicBezTo>
                      <a:pt x="103" y="110"/>
                      <a:pt x="103" y="110"/>
                      <a:pt x="103" y="110"/>
                    </a:cubicBezTo>
                    <a:cubicBezTo>
                      <a:pt x="103" y="110"/>
                      <a:pt x="103" y="111"/>
                      <a:pt x="103" y="111"/>
                    </a:cubicBezTo>
                    <a:cubicBezTo>
                      <a:pt x="102" y="112"/>
                      <a:pt x="102" y="112"/>
                      <a:pt x="101" y="112"/>
                    </a:cubicBezTo>
                    <a:close/>
                    <a:moveTo>
                      <a:pt x="78" y="108"/>
                    </a:moveTo>
                    <a:cubicBezTo>
                      <a:pt x="98" y="108"/>
                      <a:pt x="98" y="108"/>
                      <a:pt x="98" y="108"/>
                    </a:cubicBezTo>
                    <a:cubicBezTo>
                      <a:pt x="61" y="4"/>
                      <a:pt x="61" y="4"/>
                      <a:pt x="61" y="4"/>
                    </a:cubicBezTo>
                    <a:cubicBezTo>
                      <a:pt x="42" y="4"/>
                      <a:pt x="42" y="4"/>
                      <a:pt x="42" y="4"/>
                    </a:cubicBezTo>
                    <a:cubicBezTo>
                      <a:pt x="5" y="108"/>
                      <a:pt x="5" y="108"/>
                      <a:pt x="5" y="108"/>
                    </a:cubicBezTo>
                    <a:cubicBezTo>
                      <a:pt x="22" y="108"/>
                      <a:pt x="22" y="108"/>
                      <a:pt x="22" y="108"/>
                    </a:cubicBezTo>
                    <a:cubicBezTo>
                      <a:pt x="30" y="86"/>
                      <a:pt x="30" y="86"/>
                      <a:pt x="30" y="86"/>
                    </a:cubicBezTo>
                    <a:cubicBezTo>
                      <a:pt x="30" y="85"/>
                      <a:pt x="31" y="84"/>
                      <a:pt x="32" y="84"/>
                    </a:cubicBezTo>
                    <a:cubicBezTo>
                      <a:pt x="69" y="84"/>
                      <a:pt x="69" y="84"/>
                      <a:pt x="69" y="84"/>
                    </a:cubicBezTo>
                    <a:cubicBezTo>
                      <a:pt x="70" y="84"/>
                      <a:pt x="70" y="85"/>
                      <a:pt x="71" y="86"/>
                    </a:cubicBezTo>
                    <a:lnTo>
                      <a:pt x="78" y="108"/>
                    </a:lnTo>
                    <a:close/>
                    <a:moveTo>
                      <a:pt x="63" y="71"/>
                    </a:moveTo>
                    <a:cubicBezTo>
                      <a:pt x="38" y="71"/>
                      <a:pt x="38" y="71"/>
                      <a:pt x="38" y="71"/>
                    </a:cubicBezTo>
                    <a:cubicBezTo>
                      <a:pt x="37" y="71"/>
                      <a:pt x="37" y="71"/>
                      <a:pt x="36" y="70"/>
                    </a:cubicBezTo>
                    <a:cubicBezTo>
                      <a:pt x="36" y="70"/>
                      <a:pt x="36" y="69"/>
                      <a:pt x="36" y="68"/>
                    </a:cubicBezTo>
                    <a:cubicBezTo>
                      <a:pt x="49" y="32"/>
                      <a:pt x="49" y="32"/>
                      <a:pt x="49" y="32"/>
                    </a:cubicBezTo>
                    <a:cubicBezTo>
                      <a:pt x="49" y="31"/>
                      <a:pt x="50" y="30"/>
                      <a:pt x="51" y="30"/>
                    </a:cubicBezTo>
                    <a:cubicBezTo>
                      <a:pt x="51" y="30"/>
                      <a:pt x="51" y="30"/>
                      <a:pt x="51" y="30"/>
                    </a:cubicBezTo>
                    <a:cubicBezTo>
                      <a:pt x="52" y="30"/>
                      <a:pt x="53" y="31"/>
                      <a:pt x="53" y="32"/>
                    </a:cubicBezTo>
                    <a:cubicBezTo>
                      <a:pt x="65" y="68"/>
                      <a:pt x="65" y="68"/>
                      <a:pt x="65" y="68"/>
                    </a:cubicBezTo>
                    <a:cubicBezTo>
                      <a:pt x="65" y="69"/>
                      <a:pt x="65" y="70"/>
                      <a:pt x="65" y="70"/>
                    </a:cubicBezTo>
                    <a:cubicBezTo>
                      <a:pt x="65" y="71"/>
                      <a:pt x="64" y="71"/>
                      <a:pt x="63" y="71"/>
                    </a:cubicBezTo>
                    <a:close/>
                    <a:moveTo>
                      <a:pt x="41" y="67"/>
                    </a:moveTo>
                    <a:cubicBezTo>
                      <a:pt x="61" y="67"/>
                      <a:pt x="61" y="67"/>
                      <a:pt x="61" y="67"/>
                    </a:cubicBezTo>
                    <a:cubicBezTo>
                      <a:pt x="51" y="38"/>
                      <a:pt x="51" y="38"/>
                      <a:pt x="51" y="38"/>
                    </a:cubicBezTo>
                    <a:lnTo>
                      <a:pt x="41" y="67"/>
                    </a:lnTo>
                    <a:close/>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49" name="Shape 332">
                <a:extLst>
                  <a:ext uri="{FF2B5EF4-FFF2-40B4-BE49-F238E27FC236}">
                    <a16:creationId xmlns:a16="http://schemas.microsoft.com/office/drawing/2014/main" id="{DF24484B-FC13-4DDD-8F80-DA34C783F7B5}"/>
                  </a:ext>
                </a:extLst>
              </p:cNvPr>
              <p:cNvSpPr/>
              <p:nvPr/>
            </p:nvSpPr>
            <p:spPr>
              <a:xfrm>
                <a:off x="-1881188" y="1084263"/>
                <a:ext cx="249238" cy="249238"/>
              </a:xfrm>
              <a:custGeom>
                <a:avLst/>
                <a:gdLst/>
                <a:ahLst/>
                <a:cxnLst/>
                <a:rect l="0" t="0" r="0" b="0"/>
                <a:pathLst>
                  <a:path w="133" h="133" extrusionOk="0">
                    <a:moveTo>
                      <a:pt x="119" y="133"/>
                    </a:moveTo>
                    <a:cubicBezTo>
                      <a:pt x="14" y="133"/>
                      <a:pt x="14" y="133"/>
                      <a:pt x="14" y="133"/>
                    </a:cubicBezTo>
                    <a:cubicBezTo>
                      <a:pt x="7" y="133"/>
                      <a:pt x="0" y="126"/>
                      <a:pt x="0" y="118"/>
                    </a:cubicBezTo>
                    <a:cubicBezTo>
                      <a:pt x="0" y="14"/>
                      <a:pt x="0" y="14"/>
                      <a:pt x="0" y="14"/>
                    </a:cubicBezTo>
                    <a:cubicBezTo>
                      <a:pt x="0" y="6"/>
                      <a:pt x="7" y="0"/>
                      <a:pt x="14" y="0"/>
                    </a:cubicBezTo>
                    <a:cubicBezTo>
                      <a:pt x="119" y="0"/>
                      <a:pt x="119" y="0"/>
                      <a:pt x="119" y="0"/>
                    </a:cubicBezTo>
                    <a:cubicBezTo>
                      <a:pt x="127" y="0"/>
                      <a:pt x="133" y="6"/>
                      <a:pt x="133" y="14"/>
                    </a:cubicBezTo>
                    <a:cubicBezTo>
                      <a:pt x="133" y="118"/>
                      <a:pt x="133" y="118"/>
                      <a:pt x="133" y="118"/>
                    </a:cubicBezTo>
                    <a:cubicBezTo>
                      <a:pt x="133" y="126"/>
                      <a:pt x="127" y="133"/>
                      <a:pt x="119" y="133"/>
                    </a:cubicBezTo>
                  </a:path>
                </a:pathLst>
              </a:custGeom>
              <a:solidFill>
                <a:srgbClr val="E0E7E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50" name="Shape 333">
                <a:extLst>
                  <a:ext uri="{FF2B5EF4-FFF2-40B4-BE49-F238E27FC236}">
                    <a16:creationId xmlns:a16="http://schemas.microsoft.com/office/drawing/2014/main" id="{E44EF687-D6BC-4ACF-A52E-C10C16EB61D9}"/>
                  </a:ext>
                </a:extLst>
              </p:cNvPr>
              <p:cNvSpPr/>
              <p:nvPr/>
            </p:nvSpPr>
            <p:spPr>
              <a:xfrm>
                <a:off x="-1860550" y="1104900"/>
                <a:ext cx="207963" cy="206375"/>
              </a:xfrm>
              <a:custGeom>
                <a:avLst/>
                <a:gdLst/>
                <a:ahLst/>
                <a:cxnLst/>
                <a:rect l="0" t="0" r="0" b="0"/>
                <a:pathLst>
                  <a:path w="111" h="110" extrusionOk="0">
                    <a:moveTo>
                      <a:pt x="99" y="0"/>
                    </a:moveTo>
                    <a:cubicBezTo>
                      <a:pt x="12" y="0"/>
                      <a:pt x="12" y="0"/>
                      <a:pt x="12" y="0"/>
                    </a:cubicBezTo>
                    <a:cubicBezTo>
                      <a:pt x="6" y="0"/>
                      <a:pt x="0" y="5"/>
                      <a:pt x="0" y="12"/>
                    </a:cubicBezTo>
                    <a:cubicBezTo>
                      <a:pt x="0" y="99"/>
                      <a:pt x="0" y="99"/>
                      <a:pt x="0" y="99"/>
                    </a:cubicBezTo>
                    <a:cubicBezTo>
                      <a:pt x="0" y="105"/>
                      <a:pt x="6" y="110"/>
                      <a:pt x="12" y="110"/>
                    </a:cubicBezTo>
                    <a:cubicBezTo>
                      <a:pt x="99" y="110"/>
                      <a:pt x="99" y="110"/>
                      <a:pt x="99" y="110"/>
                    </a:cubicBezTo>
                    <a:cubicBezTo>
                      <a:pt x="106" y="110"/>
                      <a:pt x="111" y="105"/>
                      <a:pt x="111" y="99"/>
                    </a:cubicBezTo>
                    <a:cubicBezTo>
                      <a:pt x="111" y="12"/>
                      <a:pt x="111" y="12"/>
                      <a:pt x="111" y="12"/>
                    </a:cubicBezTo>
                    <a:cubicBezTo>
                      <a:pt x="111" y="5"/>
                      <a:pt x="106" y="0"/>
                      <a:pt x="99" y="0"/>
                    </a:cubicBezTo>
                    <a:moveTo>
                      <a:pt x="106" y="95"/>
                    </a:moveTo>
                    <a:cubicBezTo>
                      <a:pt x="106" y="100"/>
                      <a:pt x="101" y="105"/>
                      <a:pt x="95" y="105"/>
                    </a:cubicBezTo>
                    <a:cubicBezTo>
                      <a:pt x="16" y="105"/>
                      <a:pt x="16" y="105"/>
                      <a:pt x="16" y="105"/>
                    </a:cubicBezTo>
                    <a:cubicBezTo>
                      <a:pt x="10" y="105"/>
                      <a:pt x="6" y="100"/>
                      <a:pt x="6" y="95"/>
                    </a:cubicBezTo>
                    <a:cubicBezTo>
                      <a:pt x="6" y="16"/>
                      <a:pt x="6" y="16"/>
                      <a:pt x="6" y="16"/>
                    </a:cubicBezTo>
                    <a:cubicBezTo>
                      <a:pt x="6" y="10"/>
                      <a:pt x="10" y="5"/>
                      <a:pt x="16" y="5"/>
                    </a:cubicBezTo>
                    <a:cubicBezTo>
                      <a:pt x="95" y="5"/>
                      <a:pt x="95" y="5"/>
                      <a:pt x="95" y="5"/>
                    </a:cubicBezTo>
                    <a:cubicBezTo>
                      <a:pt x="101" y="5"/>
                      <a:pt x="106" y="10"/>
                      <a:pt x="106" y="16"/>
                    </a:cubicBezTo>
                    <a:cubicBezTo>
                      <a:pt x="106" y="95"/>
                      <a:pt x="106" y="95"/>
                      <a:pt x="106" y="95"/>
                    </a:cubicBezTo>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51" name="Shape 334">
                <a:extLst>
                  <a:ext uri="{FF2B5EF4-FFF2-40B4-BE49-F238E27FC236}">
                    <a16:creationId xmlns:a16="http://schemas.microsoft.com/office/drawing/2014/main" id="{AA599984-4FD3-4A6D-9059-90228D73AB9A}"/>
                  </a:ext>
                </a:extLst>
              </p:cNvPr>
              <p:cNvSpPr/>
              <p:nvPr/>
            </p:nvSpPr>
            <p:spPr>
              <a:xfrm>
                <a:off x="-1849438" y="1116013"/>
                <a:ext cx="182563" cy="185738"/>
              </a:xfrm>
              <a:custGeom>
                <a:avLst/>
                <a:gdLst/>
                <a:ahLst/>
                <a:cxnLst/>
                <a:rect l="0" t="0" r="0" b="0"/>
                <a:pathLst>
                  <a:path w="98" h="99" extrusionOk="0">
                    <a:moveTo>
                      <a:pt x="3" y="92"/>
                    </a:moveTo>
                    <a:cubicBezTo>
                      <a:pt x="3" y="13"/>
                      <a:pt x="3" y="13"/>
                      <a:pt x="3" y="13"/>
                    </a:cubicBezTo>
                    <a:cubicBezTo>
                      <a:pt x="3" y="7"/>
                      <a:pt x="7" y="2"/>
                      <a:pt x="13" y="2"/>
                    </a:cubicBezTo>
                    <a:cubicBezTo>
                      <a:pt x="92" y="2"/>
                      <a:pt x="92" y="2"/>
                      <a:pt x="92" y="2"/>
                    </a:cubicBezTo>
                    <a:cubicBezTo>
                      <a:pt x="94" y="2"/>
                      <a:pt x="96" y="3"/>
                      <a:pt x="98" y="3"/>
                    </a:cubicBezTo>
                    <a:cubicBezTo>
                      <a:pt x="96" y="1"/>
                      <a:pt x="93" y="0"/>
                      <a:pt x="90" y="0"/>
                    </a:cubicBezTo>
                    <a:cubicBezTo>
                      <a:pt x="11" y="0"/>
                      <a:pt x="11" y="0"/>
                      <a:pt x="11" y="0"/>
                    </a:cubicBezTo>
                    <a:cubicBezTo>
                      <a:pt x="5" y="0"/>
                      <a:pt x="0" y="5"/>
                      <a:pt x="0" y="10"/>
                    </a:cubicBezTo>
                    <a:cubicBezTo>
                      <a:pt x="0" y="89"/>
                      <a:pt x="0" y="89"/>
                      <a:pt x="0" y="89"/>
                    </a:cubicBezTo>
                    <a:cubicBezTo>
                      <a:pt x="0" y="93"/>
                      <a:pt x="2" y="97"/>
                      <a:pt x="5" y="99"/>
                    </a:cubicBezTo>
                    <a:cubicBezTo>
                      <a:pt x="4" y="97"/>
                      <a:pt x="3" y="94"/>
                      <a:pt x="3" y="92"/>
                    </a:cubicBezTo>
                    <a:close/>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52" name="Shape 335">
                <a:extLst>
                  <a:ext uri="{FF2B5EF4-FFF2-40B4-BE49-F238E27FC236}">
                    <a16:creationId xmlns:a16="http://schemas.microsoft.com/office/drawing/2014/main" id="{13C99F6A-CA30-4F38-8477-96A499072877}"/>
                  </a:ext>
                </a:extLst>
              </p:cNvPr>
              <p:cNvSpPr/>
              <p:nvPr/>
            </p:nvSpPr>
            <p:spPr>
              <a:xfrm>
                <a:off x="-1849438" y="1114425"/>
                <a:ext cx="201613" cy="203200"/>
              </a:xfrm>
              <a:custGeom>
                <a:avLst/>
                <a:gdLst/>
                <a:ahLst/>
                <a:cxnLst/>
                <a:rect l="0" t="0" r="0" b="0"/>
                <a:pathLst>
                  <a:path w="108" h="108" extrusionOk="0">
                    <a:moveTo>
                      <a:pt x="9" y="108"/>
                    </a:moveTo>
                    <a:cubicBezTo>
                      <a:pt x="96" y="108"/>
                      <a:pt x="96" y="108"/>
                      <a:pt x="96" y="108"/>
                    </a:cubicBezTo>
                    <a:cubicBezTo>
                      <a:pt x="103" y="108"/>
                      <a:pt x="108" y="103"/>
                      <a:pt x="108" y="97"/>
                    </a:cubicBezTo>
                    <a:cubicBezTo>
                      <a:pt x="108" y="10"/>
                      <a:pt x="108" y="10"/>
                      <a:pt x="108" y="10"/>
                    </a:cubicBezTo>
                    <a:cubicBezTo>
                      <a:pt x="108" y="5"/>
                      <a:pt x="106" y="2"/>
                      <a:pt x="102" y="0"/>
                    </a:cubicBezTo>
                    <a:cubicBezTo>
                      <a:pt x="104" y="2"/>
                      <a:pt x="105" y="4"/>
                      <a:pt x="105" y="7"/>
                    </a:cubicBezTo>
                    <a:cubicBezTo>
                      <a:pt x="105" y="95"/>
                      <a:pt x="105" y="95"/>
                      <a:pt x="105" y="95"/>
                    </a:cubicBezTo>
                    <a:cubicBezTo>
                      <a:pt x="105" y="101"/>
                      <a:pt x="100" y="106"/>
                      <a:pt x="94" y="106"/>
                    </a:cubicBezTo>
                    <a:cubicBezTo>
                      <a:pt x="7" y="106"/>
                      <a:pt x="7" y="106"/>
                      <a:pt x="7" y="106"/>
                    </a:cubicBezTo>
                    <a:cubicBezTo>
                      <a:pt x="4" y="106"/>
                      <a:pt x="2" y="106"/>
                      <a:pt x="0" y="104"/>
                    </a:cubicBezTo>
                    <a:cubicBezTo>
                      <a:pt x="3" y="107"/>
                      <a:pt x="6" y="108"/>
                      <a:pt x="9" y="108"/>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53" name="Shape 336">
                <a:extLst>
                  <a:ext uri="{FF2B5EF4-FFF2-40B4-BE49-F238E27FC236}">
                    <a16:creationId xmlns:a16="http://schemas.microsoft.com/office/drawing/2014/main" id="{0A93AE21-7E98-445D-814E-D630807E6651}"/>
                  </a:ext>
                </a:extLst>
              </p:cNvPr>
              <p:cNvSpPr/>
              <p:nvPr/>
            </p:nvSpPr>
            <p:spPr>
              <a:xfrm>
                <a:off x="-1879600" y="1085850"/>
                <a:ext cx="241300" cy="244475"/>
              </a:xfrm>
              <a:custGeom>
                <a:avLst/>
                <a:gdLst/>
                <a:ahLst/>
                <a:cxnLst/>
                <a:rect l="0" t="0" r="0" b="0"/>
                <a:pathLst>
                  <a:path w="129" h="130" extrusionOk="0">
                    <a:moveTo>
                      <a:pt x="2" y="120"/>
                    </a:moveTo>
                    <a:cubicBezTo>
                      <a:pt x="2" y="16"/>
                      <a:pt x="2" y="16"/>
                      <a:pt x="2" y="16"/>
                    </a:cubicBezTo>
                    <a:cubicBezTo>
                      <a:pt x="2" y="8"/>
                      <a:pt x="9" y="2"/>
                      <a:pt x="16" y="2"/>
                    </a:cubicBezTo>
                    <a:cubicBezTo>
                      <a:pt x="121" y="2"/>
                      <a:pt x="121" y="2"/>
                      <a:pt x="121" y="2"/>
                    </a:cubicBezTo>
                    <a:cubicBezTo>
                      <a:pt x="124" y="2"/>
                      <a:pt x="126" y="3"/>
                      <a:pt x="129" y="4"/>
                    </a:cubicBezTo>
                    <a:cubicBezTo>
                      <a:pt x="126" y="1"/>
                      <a:pt x="122" y="0"/>
                      <a:pt x="118" y="0"/>
                    </a:cubicBezTo>
                    <a:cubicBezTo>
                      <a:pt x="14" y="0"/>
                      <a:pt x="14" y="0"/>
                      <a:pt x="14" y="0"/>
                    </a:cubicBezTo>
                    <a:cubicBezTo>
                      <a:pt x="6" y="0"/>
                      <a:pt x="0" y="6"/>
                      <a:pt x="0" y="14"/>
                    </a:cubicBezTo>
                    <a:cubicBezTo>
                      <a:pt x="0" y="118"/>
                      <a:pt x="0" y="118"/>
                      <a:pt x="0" y="118"/>
                    </a:cubicBezTo>
                    <a:cubicBezTo>
                      <a:pt x="0" y="123"/>
                      <a:pt x="2" y="128"/>
                      <a:pt x="6" y="130"/>
                    </a:cubicBezTo>
                    <a:cubicBezTo>
                      <a:pt x="4" y="128"/>
                      <a:pt x="2" y="124"/>
                      <a:pt x="2" y="120"/>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58" name="Shape 337">
                <a:extLst>
                  <a:ext uri="{FF2B5EF4-FFF2-40B4-BE49-F238E27FC236}">
                    <a16:creationId xmlns:a16="http://schemas.microsoft.com/office/drawing/2014/main" id="{A139A375-E47E-4849-85CF-9ACE16EE2304}"/>
                  </a:ext>
                </a:extLst>
              </p:cNvPr>
              <p:cNvSpPr/>
              <p:nvPr/>
            </p:nvSpPr>
            <p:spPr>
              <a:xfrm>
                <a:off x="-1865313" y="1101725"/>
                <a:ext cx="215900" cy="212725"/>
              </a:xfrm>
              <a:custGeom>
                <a:avLst/>
                <a:gdLst/>
                <a:ahLst/>
                <a:cxnLst/>
                <a:rect l="0" t="0" r="0" b="0"/>
                <a:pathLst>
                  <a:path w="115" h="114" extrusionOk="0">
                    <a:moveTo>
                      <a:pt x="101" y="114"/>
                    </a:moveTo>
                    <a:cubicBezTo>
                      <a:pt x="14" y="114"/>
                      <a:pt x="14" y="114"/>
                      <a:pt x="14" y="114"/>
                    </a:cubicBezTo>
                    <a:cubicBezTo>
                      <a:pt x="7" y="114"/>
                      <a:pt x="0" y="108"/>
                      <a:pt x="0" y="101"/>
                    </a:cubicBezTo>
                    <a:cubicBezTo>
                      <a:pt x="0" y="14"/>
                      <a:pt x="0" y="14"/>
                      <a:pt x="0" y="14"/>
                    </a:cubicBezTo>
                    <a:cubicBezTo>
                      <a:pt x="0" y="6"/>
                      <a:pt x="7" y="0"/>
                      <a:pt x="14" y="0"/>
                    </a:cubicBezTo>
                    <a:cubicBezTo>
                      <a:pt x="101" y="0"/>
                      <a:pt x="101" y="0"/>
                      <a:pt x="101" y="0"/>
                    </a:cubicBezTo>
                    <a:cubicBezTo>
                      <a:pt x="109" y="0"/>
                      <a:pt x="115" y="6"/>
                      <a:pt x="115" y="14"/>
                    </a:cubicBezTo>
                    <a:cubicBezTo>
                      <a:pt x="115" y="101"/>
                      <a:pt x="115" y="101"/>
                      <a:pt x="115" y="101"/>
                    </a:cubicBezTo>
                    <a:cubicBezTo>
                      <a:pt x="115" y="108"/>
                      <a:pt x="109" y="114"/>
                      <a:pt x="101" y="114"/>
                    </a:cubicBezTo>
                    <a:moveTo>
                      <a:pt x="14" y="4"/>
                    </a:moveTo>
                    <a:cubicBezTo>
                      <a:pt x="9" y="4"/>
                      <a:pt x="4" y="8"/>
                      <a:pt x="4" y="14"/>
                    </a:cubicBezTo>
                    <a:cubicBezTo>
                      <a:pt x="4" y="101"/>
                      <a:pt x="4" y="101"/>
                      <a:pt x="4" y="101"/>
                    </a:cubicBezTo>
                    <a:cubicBezTo>
                      <a:pt x="4" y="106"/>
                      <a:pt x="9" y="110"/>
                      <a:pt x="14" y="110"/>
                    </a:cubicBezTo>
                    <a:cubicBezTo>
                      <a:pt x="101" y="110"/>
                      <a:pt x="101" y="110"/>
                      <a:pt x="101" y="110"/>
                    </a:cubicBezTo>
                    <a:cubicBezTo>
                      <a:pt x="107" y="110"/>
                      <a:pt x="111" y="106"/>
                      <a:pt x="111" y="101"/>
                    </a:cubicBezTo>
                    <a:cubicBezTo>
                      <a:pt x="111" y="14"/>
                      <a:pt x="111" y="14"/>
                      <a:pt x="111" y="14"/>
                    </a:cubicBezTo>
                    <a:cubicBezTo>
                      <a:pt x="111" y="8"/>
                      <a:pt x="107" y="4"/>
                      <a:pt x="101" y="4"/>
                    </a:cubicBezTo>
                    <a:cubicBezTo>
                      <a:pt x="14" y="4"/>
                      <a:pt x="14" y="4"/>
                      <a:pt x="14" y="4"/>
                    </a:cubicBezTo>
                    <a:moveTo>
                      <a:pt x="97" y="109"/>
                    </a:moveTo>
                    <a:cubicBezTo>
                      <a:pt x="18" y="109"/>
                      <a:pt x="18" y="109"/>
                      <a:pt x="18" y="109"/>
                    </a:cubicBezTo>
                    <a:cubicBezTo>
                      <a:pt x="11" y="109"/>
                      <a:pt x="6" y="104"/>
                      <a:pt x="6" y="97"/>
                    </a:cubicBezTo>
                    <a:cubicBezTo>
                      <a:pt x="6" y="18"/>
                      <a:pt x="6" y="18"/>
                      <a:pt x="6" y="18"/>
                    </a:cubicBezTo>
                    <a:cubicBezTo>
                      <a:pt x="6" y="11"/>
                      <a:pt x="11" y="5"/>
                      <a:pt x="18" y="5"/>
                    </a:cubicBezTo>
                    <a:cubicBezTo>
                      <a:pt x="97" y="5"/>
                      <a:pt x="97" y="5"/>
                      <a:pt x="97" y="5"/>
                    </a:cubicBezTo>
                    <a:cubicBezTo>
                      <a:pt x="104" y="5"/>
                      <a:pt x="110" y="11"/>
                      <a:pt x="110" y="18"/>
                    </a:cubicBezTo>
                    <a:cubicBezTo>
                      <a:pt x="110" y="97"/>
                      <a:pt x="110" y="97"/>
                      <a:pt x="110" y="97"/>
                    </a:cubicBezTo>
                    <a:cubicBezTo>
                      <a:pt x="110" y="104"/>
                      <a:pt x="104" y="109"/>
                      <a:pt x="97" y="109"/>
                    </a:cubicBezTo>
                    <a:moveTo>
                      <a:pt x="18" y="9"/>
                    </a:moveTo>
                    <a:cubicBezTo>
                      <a:pt x="13" y="9"/>
                      <a:pt x="10" y="13"/>
                      <a:pt x="10" y="18"/>
                    </a:cubicBezTo>
                    <a:cubicBezTo>
                      <a:pt x="10" y="97"/>
                      <a:pt x="10" y="97"/>
                      <a:pt x="10" y="97"/>
                    </a:cubicBezTo>
                    <a:cubicBezTo>
                      <a:pt x="10" y="101"/>
                      <a:pt x="13" y="105"/>
                      <a:pt x="18" y="105"/>
                    </a:cubicBezTo>
                    <a:cubicBezTo>
                      <a:pt x="97" y="105"/>
                      <a:pt x="97" y="105"/>
                      <a:pt x="97" y="105"/>
                    </a:cubicBezTo>
                    <a:cubicBezTo>
                      <a:pt x="102" y="105"/>
                      <a:pt x="106" y="101"/>
                      <a:pt x="106" y="97"/>
                    </a:cubicBezTo>
                    <a:cubicBezTo>
                      <a:pt x="106" y="18"/>
                      <a:pt x="106" y="18"/>
                      <a:pt x="106" y="18"/>
                    </a:cubicBezTo>
                    <a:cubicBezTo>
                      <a:pt x="106" y="13"/>
                      <a:pt x="102" y="9"/>
                      <a:pt x="97" y="9"/>
                    </a:cubicBezTo>
                    <a:cubicBezTo>
                      <a:pt x="18" y="9"/>
                      <a:pt x="18" y="9"/>
                      <a:pt x="18" y="9"/>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59" name="Shape 338">
                <a:extLst>
                  <a:ext uri="{FF2B5EF4-FFF2-40B4-BE49-F238E27FC236}">
                    <a16:creationId xmlns:a16="http://schemas.microsoft.com/office/drawing/2014/main" id="{B4C19C8D-AEA6-43E3-9663-FD4D5294284C}"/>
                  </a:ext>
                </a:extLst>
              </p:cNvPr>
              <p:cNvSpPr/>
              <p:nvPr/>
            </p:nvSpPr>
            <p:spPr>
              <a:xfrm>
                <a:off x="-1885950" y="1081088"/>
                <a:ext cx="257175" cy="255588"/>
              </a:xfrm>
              <a:custGeom>
                <a:avLst/>
                <a:gdLst/>
                <a:ahLst/>
                <a:cxnLst/>
                <a:rect l="0" t="0" r="0" b="0"/>
                <a:pathLst>
                  <a:path w="137" h="137" extrusionOk="0">
                    <a:moveTo>
                      <a:pt x="121" y="137"/>
                    </a:moveTo>
                    <a:cubicBezTo>
                      <a:pt x="16" y="137"/>
                      <a:pt x="16" y="137"/>
                      <a:pt x="16" y="137"/>
                    </a:cubicBezTo>
                    <a:cubicBezTo>
                      <a:pt x="8" y="137"/>
                      <a:pt x="0" y="129"/>
                      <a:pt x="0" y="120"/>
                    </a:cubicBezTo>
                    <a:cubicBezTo>
                      <a:pt x="0" y="16"/>
                      <a:pt x="0" y="16"/>
                      <a:pt x="0" y="16"/>
                    </a:cubicBezTo>
                    <a:cubicBezTo>
                      <a:pt x="0" y="7"/>
                      <a:pt x="8" y="0"/>
                      <a:pt x="16" y="0"/>
                    </a:cubicBezTo>
                    <a:cubicBezTo>
                      <a:pt x="121" y="0"/>
                      <a:pt x="121" y="0"/>
                      <a:pt x="121" y="0"/>
                    </a:cubicBezTo>
                    <a:cubicBezTo>
                      <a:pt x="130" y="0"/>
                      <a:pt x="137" y="7"/>
                      <a:pt x="137" y="16"/>
                    </a:cubicBezTo>
                    <a:cubicBezTo>
                      <a:pt x="137" y="120"/>
                      <a:pt x="137" y="120"/>
                      <a:pt x="137" y="120"/>
                    </a:cubicBezTo>
                    <a:cubicBezTo>
                      <a:pt x="137" y="129"/>
                      <a:pt x="130" y="137"/>
                      <a:pt x="121" y="137"/>
                    </a:cubicBezTo>
                    <a:moveTo>
                      <a:pt x="16" y="4"/>
                    </a:moveTo>
                    <a:cubicBezTo>
                      <a:pt x="10" y="4"/>
                      <a:pt x="4" y="9"/>
                      <a:pt x="4" y="16"/>
                    </a:cubicBezTo>
                    <a:cubicBezTo>
                      <a:pt x="4" y="120"/>
                      <a:pt x="4" y="120"/>
                      <a:pt x="4" y="120"/>
                    </a:cubicBezTo>
                    <a:cubicBezTo>
                      <a:pt x="4" y="127"/>
                      <a:pt x="10" y="133"/>
                      <a:pt x="16" y="133"/>
                    </a:cubicBezTo>
                    <a:cubicBezTo>
                      <a:pt x="121" y="133"/>
                      <a:pt x="121" y="133"/>
                      <a:pt x="121" y="133"/>
                    </a:cubicBezTo>
                    <a:cubicBezTo>
                      <a:pt x="128" y="133"/>
                      <a:pt x="133" y="127"/>
                      <a:pt x="133" y="120"/>
                    </a:cubicBezTo>
                    <a:cubicBezTo>
                      <a:pt x="133" y="16"/>
                      <a:pt x="133" y="16"/>
                      <a:pt x="133" y="16"/>
                    </a:cubicBezTo>
                    <a:cubicBezTo>
                      <a:pt x="133" y="9"/>
                      <a:pt x="128" y="4"/>
                      <a:pt x="121" y="4"/>
                    </a:cubicBezTo>
                    <a:cubicBezTo>
                      <a:pt x="16" y="4"/>
                      <a:pt x="16" y="4"/>
                      <a:pt x="16" y="4"/>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60" name="Shape 339">
                <a:extLst>
                  <a:ext uri="{FF2B5EF4-FFF2-40B4-BE49-F238E27FC236}">
                    <a16:creationId xmlns:a16="http://schemas.microsoft.com/office/drawing/2014/main" id="{D248B25B-CC7A-476A-AE72-FA96EEB23F76}"/>
                  </a:ext>
                </a:extLst>
              </p:cNvPr>
              <p:cNvSpPr/>
              <p:nvPr/>
            </p:nvSpPr>
            <p:spPr>
              <a:xfrm>
                <a:off x="-1816100" y="1144588"/>
                <a:ext cx="114300" cy="127000"/>
              </a:xfrm>
              <a:custGeom>
                <a:avLst/>
                <a:gdLst/>
                <a:ahLst/>
                <a:cxnLst/>
                <a:rect l="0" t="0" r="0" b="0"/>
                <a:pathLst>
                  <a:path w="72" h="80" extrusionOk="0">
                    <a:moveTo>
                      <a:pt x="25" y="47"/>
                    </a:moveTo>
                    <a:lnTo>
                      <a:pt x="34" y="20"/>
                    </a:lnTo>
                    <a:lnTo>
                      <a:pt x="34" y="20"/>
                    </a:lnTo>
                    <a:lnTo>
                      <a:pt x="35" y="25"/>
                    </a:lnTo>
                    <a:lnTo>
                      <a:pt x="37" y="22"/>
                    </a:lnTo>
                    <a:lnTo>
                      <a:pt x="37" y="22"/>
                    </a:lnTo>
                    <a:lnTo>
                      <a:pt x="46" y="50"/>
                    </a:lnTo>
                    <a:lnTo>
                      <a:pt x="47" y="50"/>
                    </a:lnTo>
                    <a:lnTo>
                      <a:pt x="39" y="26"/>
                    </a:lnTo>
                    <a:lnTo>
                      <a:pt x="40" y="25"/>
                    </a:lnTo>
                    <a:lnTo>
                      <a:pt x="40" y="25"/>
                    </a:lnTo>
                    <a:lnTo>
                      <a:pt x="49" y="52"/>
                    </a:lnTo>
                    <a:lnTo>
                      <a:pt x="31" y="52"/>
                    </a:lnTo>
                    <a:lnTo>
                      <a:pt x="31" y="50"/>
                    </a:lnTo>
                    <a:lnTo>
                      <a:pt x="27" y="50"/>
                    </a:lnTo>
                    <a:lnTo>
                      <a:pt x="28" y="47"/>
                    </a:lnTo>
                    <a:lnTo>
                      <a:pt x="25" y="47"/>
                    </a:lnTo>
                    <a:close/>
                    <a:moveTo>
                      <a:pt x="45" y="2"/>
                    </a:moveTo>
                    <a:lnTo>
                      <a:pt x="32" y="2"/>
                    </a:lnTo>
                    <a:lnTo>
                      <a:pt x="5" y="78"/>
                    </a:lnTo>
                    <a:lnTo>
                      <a:pt x="14" y="78"/>
                    </a:lnTo>
                    <a:lnTo>
                      <a:pt x="20" y="60"/>
                    </a:lnTo>
                    <a:lnTo>
                      <a:pt x="47" y="60"/>
                    </a:lnTo>
                    <a:lnTo>
                      <a:pt x="48" y="62"/>
                    </a:lnTo>
                    <a:lnTo>
                      <a:pt x="51" y="62"/>
                    </a:lnTo>
                    <a:lnTo>
                      <a:pt x="57" y="80"/>
                    </a:lnTo>
                    <a:lnTo>
                      <a:pt x="57" y="80"/>
                    </a:lnTo>
                    <a:lnTo>
                      <a:pt x="55" y="78"/>
                    </a:lnTo>
                    <a:lnTo>
                      <a:pt x="57" y="78"/>
                    </a:lnTo>
                    <a:lnTo>
                      <a:pt x="52" y="65"/>
                    </a:lnTo>
                    <a:lnTo>
                      <a:pt x="53" y="65"/>
                    </a:lnTo>
                    <a:lnTo>
                      <a:pt x="58" y="78"/>
                    </a:lnTo>
                    <a:lnTo>
                      <a:pt x="72" y="78"/>
                    </a:lnTo>
                    <a:lnTo>
                      <a:pt x="45" y="2"/>
                    </a:lnTo>
                    <a:close/>
                    <a:moveTo>
                      <a:pt x="29" y="0"/>
                    </a:moveTo>
                    <a:lnTo>
                      <a:pt x="29" y="0"/>
                    </a:lnTo>
                    <a:lnTo>
                      <a:pt x="0" y="80"/>
                    </a:lnTo>
                    <a:lnTo>
                      <a:pt x="1" y="80"/>
                    </a:lnTo>
                    <a:lnTo>
                      <a:pt x="1" y="80"/>
                    </a:lnTo>
                    <a:lnTo>
                      <a:pt x="1" y="80"/>
                    </a:lnTo>
                    <a:lnTo>
                      <a:pt x="29"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61" name="Shape 340">
                <a:extLst>
                  <a:ext uri="{FF2B5EF4-FFF2-40B4-BE49-F238E27FC236}">
                    <a16:creationId xmlns:a16="http://schemas.microsoft.com/office/drawing/2014/main" id="{7CFB627F-9A4D-45FE-A226-AC4543B55CA0}"/>
                  </a:ext>
                </a:extLst>
              </p:cNvPr>
              <p:cNvSpPr/>
              <p:nvPr/>
            </p:nvSpPr>
            <p:spPr>
              <a:xfrm>
                <a:off x="-1816100" y="1144588"/>
                <a:ext cx="114300" cy="127000"/>
              </a:xfrm>
              <a:custGeom>
                <a:avLst/>
                <a:gdLst/>
                <a:ahLst/>
                <a:cxnLst/>
                <a:rect l="0" t="0" r="0" b="0"/>
                <a:pathLst>
                  <a:path w="72" h="80" extrusionOk="0">
                    <a:moveTo>
                      <a:pt x="25" y="47"/>
                    </a:moveTo>
                    <a:lnTo>
                      <a:pt x="34" y="20"/>
                    </a:lnTo>
                    <a:lnTo>
                      <a:pt x="34" y="20"/>
                    </a:lnTo>
                    <a:lnTo>
                      <a:pt x="35" y="25"/>
                    </a:lnTo>
                    <a:lnTo>
                      <a:pt x="37" y="22"/>
                    </a:lnTo>
                    <a:lnTo>
                      <a:pt x="37" y="22"/>
                    </a:lnTo>
                    <a:lnTo>
                      <a:pt x="46" y="50"/>
                    </a:lnTo>
                    <a:lnTo>
                      <a:pt x="47" y="50"/>
                    </a:lnTo>
                    <a:lnTo>
                      <a:pt x="39" y="26"/>
                    </a:lnTo>
                    <a:lnTo>
                      <a:pt x="40" y="25"/>
                    </a:lnTo>
                    <a:lnTo>
                      <a:pt x="40" y="25"/>
                    </a:lnTo>
                    <a:lnTo>
                      <a:pt x="49" y="52"/>
                    </a:lnTo>
                    <a:lnTo>
                      <a:pt x="31" y="52"/>
                    </a:lnTo>
                    <a:lnTo>
                      <a:pt x="31" y="50"/>
                    </a:lnTo>
                    <a:lnTo>
                      <a:pt x="27" y="50"/>
                    </a:lnTo>
                    <a:lnTo>
                      <a:pt x="28" y="47"/>
                    </a:lnTo>
                    <a:lnTo>
                      <a:pt x="25" y="47"/>
                    </a:lnTo>
                    <a:moveTo>
                      <a:pt x="45" y="2"/>
                    </a:moveTo>
                    <a:lnTo>
                      <a:pt x="32" y="2"/>
                    </a:lnTo>
                    <a:lnTo>
                      <a:pt x="5" y="78"/>
                    </a:lnTo>
                    <a:lnTo>
                      <a:pt x="14" y="78"/>
                    </a:lnTo>
                    <a:lnTo>
                      <a:pt x="20" y="60"/>
                    </a:lnTo>
                    <a:lnTo>
                      <a:pt x="47" y="60"/>
                    </a:lnTo>
                    <a:lnTo>
                      <a:pt x="48" y="62"/>
                    </a:lnTo>
                    <a:lnTo>
                      <a:pt x="51" y="62"/>
                    </a:lnTo>
                    <a:lnTo>
                      <a:pt x="57" y="80"/>
                    </a:lnTo>
                    <a:lnTo>
                      <a:pt x="57" y="80"/>
                    </a:lnTo>
                    <a:lnTo>
                      <a:pt x="55" y="78"/>
                    </a:lnTo>
                    <a:lnTo>
                      <a:pt x="57" y="78"/>
                    </a:lnTo>
                    <a:lnTo>
                      <a:pt x="52" y="65"/>
                    </a:lnTo>
                    <a:lnTo>
                      <a:pt x="53" y="65"/>
                    </a:lnTo>
                    <a:lnTo>
                      <a:pt x="58" y="78"/>
                    </a:lnTo>
                    <a:lnTo>
                      <a:pt x="72" y="78"/>
                    </a:lnTo>
                    <a:lnTo>
                      <a:pt x="45" y="2"/>
                    </a:lnTo>
                    <a:moveTo>
                      <a:pt x="29" y="0"/>
                    </a:moveTo>
                    <a:lnTo>
                      <a:pt x="29" y="0"/>
                    </a:lnTo>
                    <a:lnTo>
                      <a:pt x="0" y="80"/>
                    </a:lnTo>
                    <a:lnTo>
                      <a:pt x="1" y="80"/>
                    </a:lnTo>
                    <a:lnTo>
                      <a:pt x="1" y="80"/>
                    </a:lnTo>
                    <a:lnTo>
                      <a:pt x="1" y="80"/>
                    </a:lnTo>
                    <a:lnTo>
                      <a:pt x="29"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62" name="Shape 341">
                <a:extLst>
                  <a:ext uri="{FF2B5EF4-FFF2-40B4-BE49-F238E27FC236}">
                    <a16:creationId xmlns:a16="http://schemas.microsoft.com/office/drawing/2014/main" id="{9D319F25-40C5-430F-8940-947B3738A0B0}"/>
                  </a:ext>
                </a:extLst>
              </p:cNvPr>
              <p:cNvSpPr/>
              <p:nvPr/>
            </p:nvSpPr>
            <p:spPr>
              <a:xfrm>
                <a:off x="-1770063" y="1144588"/>
                <a:ext cx="30163" cy="3175"/>
              </a:xfrm>
              <a:custGeom>
                <a:avLst/>
                <a:gdLst/>
                <a:ahLst/>
                <a:cxnLst/>
                <a:rect l="0" t="0" r="0" b="0"/>
                <a:pathLst>
                  <a:path w="19" h="2" extrusionOk="0">
                    <a:moveTo>
                      <a:pt x="18" y="0"/>
                    </a:moveTo>
                    <a:lnTo>
                      <a:pt x="0" y="0"/>
                    </a:lnTo>
                    <a:lnTo>
                      <a:pt x="0" y="0"/>
                    </a:lnTo>
                    <a:lnTo>
                      <a:pt x="17" y="0"/>
                    </a:lnTo>
                    <a:lnTo>
                      <a:pt x="17" y="1"/>
                    </a:lnTo>
                    <a:lnTo>
                      <a:pt x="17" y="1"/>
                    </a:lnTo>
                    <a:lnTo>
                      <a:pt x="18" y="2"/>
                    </a:lnTo>
                    <a:lnTo>
                      <a:pt x="19" y="2"/>
                    </a:lnTo>
                    <a:lnTo>
                      <a:pt x="18"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63" name="Shape 342">
                <a:extLst>
                  <a:ext uri="{FF2B5EF4-FFF2-40B4-BE49-F238E27FC236}">
                    <a16:creationId xmlns:a16="http://schemas.microsoft.com/office/drawing/2014/main" id="{217C3368-C721-4AB4-965E-1B91C7DBCC82}"/>
                  </a:ext>
                </a:extLst>
              </p:cNvPr>
              <p:cNvSpPr/>
              <p:nvPr/>
            </p:nvSpPr>
            <p:spPr>
              <a:xfrm>
                <a:off x="-1770063" y="1144588"/>
                <a:ext cx="30163" cy="3175"/>
              </a:xfrm>
              <a:custGeom>
                <a:avLst/>
                <a:gdLst/>
                <a:ahLst/>
                <a:cxnLst/>
                <a:rect l="0" t="0" r="0" b="0"/>
                <a:pathLst>
                  <a:path w="19" h="2" extrusionOk="0">
                    <a:moveTo>
                      <a:pt x="18" y="0"/>
                    </a:moveTo>
                    <a:lnTo>
                      <a:pt x="0" y="0"/>
                    </a:lnTo>
                    <a:lnTo>
                      <a:pt x="0" y="0"/>
                    </a:lnTo>
                    <a:lnTo>
                      <a:pt x="17" y="0"/>
                    </a:lnTo>
                    <a:lnTo>
                      <a:pt x="17" y="1"/>
                    </a:lnTo>
                    <a:lnTo>
                      <a:pt x="17" y="1"/>
                    </a:lnTo>
                    <a:lnTo>
                      <a:pt x="18" y="2"/>
                    </a:lnTo>
                    <a:lnTo>
                      <a:pt x="19" y="2"/>
                    </a:lnTo>
                    <a:lnTo>
                      <a:pt x="18"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64" name="Shape 343">
                <a:extLst>
                  <a:ext uri="{FF2B5EF4-FFF2-40B4-BE49-F238E27FC236}">
                    <a16:creationId xmlns:a16="http://schemas.microsoft.com/office/drawing/2014/main" id="{C687D425-7B7D-4D24-9E3D-B410CA1000FE}"/>
                  </a:ext>
                </a:extLst>
              </p:cNvPr>
              <p:cNvSpPr/>
              <p:nvPr/>
            </p:nvSpPr>
            <p:spPr>
              <a:xfrm>
                <a:off x="-1814513" y="1144588"/>
                <a:ext cx="71438" cy="127000"/>
              </a:xfrm>
              <a:custGeom>
                <a:avLst/>
                <a:gdLst/>
                <a:ahLst/>
                <a:cxnLst/>
                <a:rect l="0" t="0" r="0" b="0"/>
                <a:pathLst>
                  <a:path w="45" h="80" extrusionOk="0">
                    <a:moveTo>
                      <a:pt x="45" y="0"/>
                    </a:moveTo>
                    <a:lnTo>
                      <a:pt x="28" y="0"/>
                    </a:lnTo>
                    <a:lnTo>
                      <a:pt x="0" y="80"/>
                    </a:lnTo>
                    <a:lnTo>
                      <a:pt x="0" y="80"/>
                    </a:lnTo>
                    <a:lnTo>
                      <a:pt x="1" y="78"/>
                    </a:lnTo>
                    <a:lnTo>
                      <a:pt x="4" y="78"/>
                    </a:lnTo>
                    <a:lnTo>
                      <a:pt x="31" y="2"/>
                    </a:lnTo>
                    <a:lnTo>
                      <a:pt x="44" y="2"/>
                    </a:lnTo>
                    <a:lnTo>
                      <a:pt x="44" y="1"/>
                    </a:lnTo>
                    <a:lnTo>
                      <a:pt x="45" y="1"/>
                    </a:lnTo>
                    <a:lnTo>
                      <a:pt x="45"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65" name="Shape 344">
                <a:extLst>
                  <a:ext uri="{FF2B5EF4-FFF2-40B4-BE49-F238E27FC236}">
                    <a16:creationId xmlns:a16="http://schemas.microsoft.com/office/drawing/2014/main" id="{53FBF88C-5068-4663-9CC0-A6CB35079816}"/>
                  </a:ext>
                </a:extLst>
              </p:cNvPr>
              <p:cNvSpPr/>
              <p:nvPr/>
            </p:nvSpPr>
            <p:spPr>
              <a:xfrm>
                <a:off x="-1814513" y="1144588"/>
                <a:ext cx="71438" cy="127000"/>
              </a:xfrm>
              <a:custGeom>
                <a:avLst/>
                <a:gdLst/>
                <a:ahLst/>
                <a:cxnLst/>
                <a:rect l="0" t="0" r="0" b="0"/>
                <a:pathLst>
                  <a:path w="45" h="80" extrusionOk="0">
                    <a:moveTo>
                      <a:pt x="45" y="0"/>
                    </a:moveTo>
                    <a:lnTo>
                      <a:pt x="28" y="0"/>
                    </a:lnTo>
                    <a:lnTo>
                      <a:pt x="0" y="80"/>
                    </a:lnTo>
                    <a:lnTo>
                      <a:pt x="0" y="80"/>
                    </a:lnTo>
                    <a:lnTo>
                      <a:pt x="1" y="78"/>
                    </a:lnTo>
                    <a:lnTo>
                      <a:pt x="4" y="78"/>
                    </a:lnTo>
                    <a:lnTo>
                      <a:pt x="31" y="2"/>
                    </a:lnTo>
                    <a:lnTo>
                      <a:pt x="44" y="2"/>
                    </a:lnTo>
                    <a:lnTo>
                      <a:pt x="44" y="1"/>
                    </a:lnTo>
                    <a:lnTo>
                      <a:pt x="45" y="1"/>
                    </a:lnTo>
                    <a:lnTo>
                      <a:pt x="4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66" name="Shape 345">
                <a:extLst>
                  <a:ext uri="{FF2B5EF4-FFF2-40B4-BE49-F238E27FC236}">
                    <a16:creationId xmlns:a16="http://schemas.microsoft.com/office/drawing/2014/main" id="{8F09DEA1-9EC4-41DA-99A5-D225E53B98D4}"/>
                  </a:ext>
                </a:extLst>
              </p:cNvPr>
              <p:cNvSpPr/>
              <p:nvPr/>
            </p:nvSpPr>
            <p:spPr>
              <a:xfrm>
                <a:off x="-1766888" y="1223963"/>
                <a:ext cx="23813" cy="0"/>
              </a:xfrm>
              <a:custGeom>
                <a:avLst/>
                <a:gdLst/>
                <a:ahLst/>
                <a:cxnLst/>
                <a:rect l="0" t="0" r="0" b="0"/>
                <a:pathLst>
                  <a:path w="15" h="120000" extrusionOk="0">
                    <a:moveTo>
                      <a:pt x="15" y="0"/>
                    </a:moveTo>
                    <a:lnTo>
                      <a:pt x="1" y="0"/>
                    </a:lnTo>
                    <a:lnTo>
                      <a:pt x="0" y="0"/>
                    </a:lnTo>
                    <a:lnTo>
                      <a:pt x="15" y="0"/>
                    </a:lnTo>
                    <a:lnTo>
                      <a:pt x="15"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67" name="Shape 346">
                <a:extLst>
                  <a:ext uri="{FF2B5EF4-FFF2-40B4-BE49-F238E27FC236}">
                    <a16:creationId xmlns:a16="http://schemas.microsoft.com/office/drawing/2014/main" id="{C7B1E2CF-25EE-4556-AE79-E16EBBDB2F75}"/>
                  </a:ext>
                </a:extLst>
              </p:cNvPr>
              <p:cNvSpPr/>
              <p:nvPr/>
            </p:nvSpPr>
            <p:spPr>
              <a:xfrm>
                <a:off x="-1766888" y="1223963"/>
                <a:ext cx="23813" cy="0"/>
              </a:xfrm>
              <a:custGeom>
                <a:avLst/>
                <a:gdLst/>
                <a:ahLst/>
                <a:cxnLst/>
                <a:rect l="0" t="0" r="0" b="0"/>
                <a:pathLst>
                  <a:path w="15" h="120000" extrusionOk="0">
                    <a:moveTo>
                      <a:pt x="15" y="0"/>
                    </a:moveTo>
                    <a:lnTo>
                      <a:pt x="1" y="0"/>
                    </a:lnTo>
                    <a:lnTo>
                      <a:pt x="0" y="0"/>
                    </a:lnTo>
                    <a:lnTo>
                      <a:pt x="15" y="0"/>
                    </a:lnTo>
                    <a:lnTo>
                      <a:pt x="1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68" name="Shape 347">
                <a:extLst>
                  <a:ext uri="{FF2B5EF4-FFF2-40B4-BE49-F238E27FC236}">
                    <a16:creationId xmlns:a16="http://schemas.microsoft.com/office/drawing/2014/main" id="{9A2CBA1A-DE21-4BF3-B8D9-A004203F7E17}"/>
                  </a:ext>
                </a:extLst>
              </p:cNvPr>
              <p:cNvSpPr/>
              <p:nvPr/>
            </p:nvSpPr>
            <p:spPr>
              <a:xfrm>
                <a:off x="-1766888" y="1184275"/>
                <a:ext cx="28575" cy="42863"/>
              </a:xfrm>
              <a:custGeom>
                <a:avLst/>
                <a:gdLst/>
                <a:ahLst/>
                <a:cxnLst/>
                <a:rect l="0" t="0" r="0" b="0"/>
                <a:pathLst>
                  <a:path w="18" h="27" extrusionOk="0">
                    <a:moveTo>
                      <a:pt x="9" y="0"/>
                    </a:moveTo>
                    <a:lnTo>
                      <a:pt x="9" y="0"/>
                    </a:lnTo>
                    <a:lnTo>
                      <a:pt x="8" y="1"/>
                    </a:lnTo>
                    <a:lnTo>
                      <a:pt x="16" y="25"/>
                    </a:lnTo>
                    <a:lnTo>
                      <a:pt x="15" y="25"/>
                    </a:lnTo>
                    <a:lnTo>
                      <a:pt x="15" y="25"/>
                    </a:lnTo>
                    <a:lnTo>
                      <a:pt x="0" y="25"/>
                    </a:lnTo>
                    <a:lnTo>
                      <a:pt x="0" y="27"/>
                    </a:lnTo>
                    <a:lnTo>
                      <a:pt x="18" y="27"/>
                    </a:lnTo>
                    <a:lnTo>
                      <a:pt x="9"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69" name="Shape 348">
                <a:extLst>
                  <a:ext uri="{FF2B5EF4-FFF2-40B4-BE49-F238E27FC236}">
                    <a16:creationId xmlns:a16="http://schemas.microsoft.com/office/drawing/2014/main" id="{D5A61D8F-112E-4543-8705-0682720BEC02}"/>
                  </a:ext>
                </a:extLst>
              </p:cNvPr>
              <p:cNvSpPr/>
              <p:nvPr/>
            </p:nvSpPr>
            <p:spPr>
              <a:xfrm>
                <a:off x="-1766888" y="1184275"/>
                <a:ext cx="28575" cy="42863"/>
              </a:xfrm>
              <a:custGeom>
                <a:avLst/>
                <a:gdLst/>
                <a:ahLst/>
                <a:cxnLst/>
                <a:rect l="0" t="0" r="0" b="0"/>
                <a:pathLst>
                  <a:path w="18" h="27" extrusionOk="0">
                    <a:moveTo>
                      <a:pt x="9" y="0"/>
                    </a:moveTo>
                    <a:lnTo>
                      <a:pt x="9" y="0"/>
                    </a:lnTo>
                    <a:lnTo>
                      <a:pt x="8" y="1"/>
                    </a:lnTo>
                    <a:lnTo>
                      <a:pt x="16" y="25"/>
                    </a:lnTo>
                    <a:lnTo>
                      <a:pt x="15" y="25"/>
                    </a:lnTo>
                    <a:lnTo>
                      <a:pt x="15" y="25"/>
                    </a:lnTo>
                    <a:lnTo>
                      <a:pt x="0" y="25"/>
                    </a:lnTo>
                    <a:lnTo>
                      <a:pt x="0" y="27"/>
                    </a:lnTo>
                    <a:lnTo>
                      <a:pt x="18" y="27"/>
                    </a:lnTo>
                    <a:lnTo>
                      <a:pt x="9"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70" name="Shape 349">
                <a:extLst>
                  <a:ext uri="{FF2B5EF4-FFF2-40B4-BE49-F238E27FC236}">
                    <a16:creationId xmlns:a16="http://schemas.microsoft.com/office/drawing/2014/main" id="{8AF7A314-71A1-4A30-8C3D-4A1DB4773BD8}"/>
                  </a:ext>
                </a:extLst>
              </p:cNvPr>
              <p:cNvSpPr/>
              <p:nvPr/>
            </p:nvSpPr>
            <p:spPr>
              <a:xfrm>
                <a:off x="-1733550" y="1247775"/>
                <a:ext cx="9525" cy="20638"/>
              </a:xfrm>
              <a:custGeom>
                <a:avLst/>
                <a:gdLst/>
                <a:ahLst/>
                <a:cxnLst/>
                <a:rect l="0" t="0" r="0" b="0"/>
                <a:pathLst>
                  <a:path w="6" h="13" extrusionOk="0">
                    <a:moveTo>
                      <a:pt x="1" y="0"/>
                    </a:moveTo>
                    <a:lnTo>
                      <a:pt x="0" y="0"/>
                    </a:lnTo>
                    <a:lnTo>
                      <a:pt x="5" y="13"/>
                    </a:lnTo>
                    <a:lnTo>
                      <a:pt x="6" y="13"/>
                    </a:lnTo>
                    <a:lnTo>
                      <a:pt x="1"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71" name="Shape 350">
                <a:extLst>
                  <a:ext uri="{FF2B5EF4-FFF2-40B4-BE49-F238E27FC236}">
                    <a16:creationId xmlns:a16="http://schemas.microsoft.com/office/drawing/2014/main" id="{D3F25BAA-B890-468D-8255-1DB610CF62D6}"/>
                  </a:ext>
                </a:extLst>
              </p:cNvPr>
              <p:cNvSpPr/>
              <p:nvPr/>
            </p:nvSpPr>
            <p:spPr>
              <a:xfrm>
                <a:off x="-1733550" y="1247775"/>
                <a:ext cx="9525" cy="20638"/>
              </a:xfrm>
              <a:custGeom>
                <a:avLst/>
                <a:gdLst/>
                <a:ahLst/>
                <a:cxnLst/>
                <a:rect l="0" t="0" r="0" b="0"/>
                <a:pathLst>
                  <a:path w="6" h="13" extrusionOk="0">
                    <a:moveTo>
                      <a:pt x="1" y="0"/>
                    </a:moveTo>
                    <a:lnTo>
                      <a:pt x="0" y="0"/>
                    </a:lnTo>
                    <a:lnTo>
                      <a:pt x="5" y="13"/>
                    </a:lnTo>
                    <a:lnTo>
                      <a:pt x="6" y="13"/>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72" name="Shape 351">
                <a:extLst>
                  <a:ext uri="{FF2B5EF4-FFF2-40B4-BE49-F238E27FC236}">
                    <a16:creationId xmlns:a16="http://schemas.microsoft.com/office/drawing/2014/main" id="{A48E8FA9-6215-40BE-AEE1-E4548AFA521E}"/>
                  </a:ext>
                </a:extLst>
              </p:cNvPr>
              <p:cNvSpPr/>
              <p:nvPr/>
            </p:nvSpPr>
            <p:spPr>
              <a:xfrm>
                <a:off x="-1771650" y="1184275"/>
                <a:ext cx="14288" cy="34925"/>
              </a:xfrm>
              <a:custGeom>
                <a:avLst/>
                <a:gdLst/>
                <a:ahLst/>
                <a:cxnLst/>
                <a:rect l="0" t="0" r="0" b="0"/>
                <a:pathLst>
                  <a:path w="9" h="22" extrusionOk="0">
                    <a:moveTo>
                      <a:pt x="7" y="0"/>
                    </a:moveTo>
                    <a:lnTo>
                      <a:pt x="0" y="22"/>
                    </a:lnTo>
                    <a:lnTo>
                      <a:pt x="1" y="22"/>
                    </a:lnTo>
                    <a:lnTo>
                      <a:pt x="9" y="1"/>
                    </a:lnTo>
                    <a:lnTo>
                      <a:pt x="7"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73" name="Shape 352">
                <a:extLst>
                  <a:ext uri="{FF2B5EF4-FFF2-40B4-BE49-F238E27FC236}">
                    <a16:creationId xmlns:a16="http://schemas.microsoft.com/office/drawing/2014/main" id="{D2A8922A-146C-45EC-A332-6E567F28AEBE}"/>
                  </a:ext>
                </a:extLst>
              </p:cNvPr>
              <p:cNvSpPr/>
              <p:nvPr/>
            </p:nvSpPr>
            <p:spPr>
              <a:xfrm>
                <a:off x="-1771650" y="1184275"/>
                <a:ext cx="14288" cy="34925"/>
              </a:xfrm>
              <a:custGeom>
                <a:avLst/>
                <a:gdLst/>
                <a:ahLst/>
                <a:cxnLst/>
                <a:rect l="0" t="0" r="0" b="0"/>
                <a:pathLst>
                  <a:path w="9" h="22" extrusionOk="0">
                    <a:moveTo>
                      <a:pt x="7" y="0"/>
                    </a:moveTo>
                    <a:lnTo>
                      <a:pt x="0" y="22"/>
                    </a:lnTo>
                    <a:lnTo>
                      <a:pt x="1" y="22"/>
                    </a:lnTo>
                    <a:lnTo>
                      <a:pt x="9" y="1"/>
                    </a:lnTo>
                    <a:lnTo>
                      <a:pt x="7"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74" name="Shape 353">
                <a:extLst>
                  <a:ext uri="{FF2B5EF4-FFF2-40B4-BE49-F238E27FC236}">
                    <a16:creationId xmlns:a16="http://schemas.microsoft.com/office/drawing/2014/main" id="{8D7D31F7-9ED1-4557-AE29-3BEE4D70EF04}"/>
                  </a:ext>
                </a:extLst>
              </p:cNvPr>
              <p:cNvSpPr/>
              <p:nvPr/>
            </p:nvSpPr>
            <p:spPr>
              <a:xfrm>
                <a:off x="-1776413" y="1176338"/>
                <a:ext cx="15875" cy="42863"/>
              </a:xfrm>
              <a:custGeom>
                <a:avLst/>
                <a:gdLst/>
                <a:ahLst/>
                <a:cxnLst/>
                <a:rect l="0" t="0" r="0" b="0"/>
                <a:pathLst>
                  <a:path w="10" h="27" extrusionOk="0">
                    <a:moveTo>
                      <a:pt x="9" y="0"/>
                    </a:moveTo>
                    <a:lnTo>
                      <a:pt x="9" y="0"/>
                    </a:lnTo>
                    <a:lnTo>
                      <a:pt x="0" y="27"/>
                    </a:lnTo>
                    <a:lnTo>
                      <a:pt x="3" y="27"/>
                    </a:lnTo>
                    <a:lnTo>
                      <a:pt x="10" y="5"/>
                    </a:lnTo>
                    <a:lnTo>
                      <a:pt x="9"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75" name="Shape 354">
                <a:extLst>
                  <a:ext uri="{FF2B5EF4-FFF2-40B4-BE49-F238E27FC236}">
                    <a16:creationId xmlns:a16="http://schemas.microsoft.com/office/drawing/2014/main" id="{68556DFB-9977-4C81-ABAF-7319F4A8A66B}"/>
                  </a:ext>
                </a:extLst>
              </p:cNvPr>
              <p:cNvSpPr/>
              <p:nvPr/>
            </p:nvSpPr>
            <p:spPr>
              <a:xfrm>
                <a:off x="-1776413" y="1176338"/>
                <a:ext cx="15875" cy="42863"/>
              </a:xfrm>
              <a:custGeom>
                <a:avLst/>
                <a:gdLst/>
                <a:ahLst/>
                <a:cxnLst/>
                <a:rect l="0" t="0" r="0" b="0"/>
                <a:pathLst>
                  <a:path w="10" h="27" extrusionOk="0">
                    <a:moveTo>
                      <a:pt x="9" y="0"/>
                    </a:moveTo>
                    <a:lnTo>
                      <a:pt x="9" y="0"/>
                    </a:lnTo>
                    <a:lnTo>
                      <a:pt x="0" y="27"/>
                    </a:lnTo>
                    <a:lnTo>
                      <a:pt x="3" y="27"/>
                    </a:lnTo>
                    <a:lnTo>
                      <a:pt x="10" y="5"/>
                    </a:lnTo>
                    <a:lnTo>
                      <a:pt x="9"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76" name="Shape 355">
                <a:extLst>
                  <a:ext uri="{FF2B5EF4-FFF2-40B4-BE49-F238E27FC236}">
                    <a16:creationId xmlns:a16="http://schemas.microsoft.com/office/drawing/2014/main" id="{B43972AA-66E6-4FFA-B746-862931F45882}"/>
                  </a:ext>
                </a:extLst>
              </p:cNvPr>
              <p:cNvSpPr/>
              <p:nvPr/>
            </p:nvSpPr>
            <p:spPr>
              <a:xfrm>
                <a:off x="-1814513" y="1243013"/>
                <a:ext cx="74613" cy="30163"/>
              </a:xfrm>
              <a:custGeom>
                <a:avLst/>
                <a:gdLst/>
                <a:ahLst/>
                <a:cxnLst/>
                <a:rect l="0" t="0" r="0" b="0"/>
                <a:pathLst>
                  <a:path w="47" h="19" extrusionOk="0">
                    <a:moveTo>
                      <a:pt x="47" y="0"/>
                    </a:moveTo>
                    <a:lnTo>
                      <a:pt x="23" y="0"/>
                    </a:lnTo>
                    <a:lnTo>
                      <a:pt x="15" y="18"/>
                    </a:lnTo>
                    <a:lnTo>
                      <a:pt x="0" y="18"/>
                    </a:lnTo>
                    <a:lnTo>
                      <a:pt x="0" y="19"/>
                    </a:lnTo>
                    <a:lnTo>
                      <a:pt x="17" y="19"/>
                    </a:lnTo>
                    <a:lnTo>
                      <a:pt x="23" y="2"/>
                    </a:lnTo>
                    <a:lnTo>
                      <a:pt x="47" y="2"/>
                    </a:lnTo>
                    <a:lnTo>
                      <a:pt x="47"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77" name="Shape 356">
                <a:extLst>
                  <a:ext uri="{FF2B5EF4-FFF2-40B4-BE49-F238E27FC236}">
                    <a16:creationId xmlns:a16="http://schemas.microsoft.com/office/drawing/2014/main" id="{464BDAE5-82C6-4763-AB45-3D44CF98736D}"/>
                  </a:ext>
                </a:extLst>
              </p:cNvPr>
              <p:cNvSpPr/>
              <p:nvPr/>
            </p:nvSpPr>
            <p:spPr>
              <a:xfrm>
                <a:off x="-1814513" y="1243013"/>
                <a:ext cx="74613" cy="30163"/>
              </a:xfrm>
              <a:custGeom>
                <a:avLst/>
                <a:gdLst/>
                <a:ahLst/>
                <a:cxnLst/>
                <a:rect l="0" t="0" r="0" b="0"/>
                <a:pathLst>
                  <a:path w="47" h="19" extrusionOk="0">
                    <a:moveTo>
                      <a:pt x="47" y="0"/>
                    </a:moveTo>
                    <a:lnTo>
                      <a:pt x="23" y="0"/>
                    </a:lnTo>
                    <a:lnTo>
                      <a:pt x="15" y="18"/>
                    </a:lnTo>
                    <a:lnTo>
                      <a:pt x="0" y="18"/>
                    </a:lnTo>
                    <a:lnTo>
                      <a:pt x="0" y="19"/>
                    </a:lnTo>
                    <a:lnTo>
                      <a:pt x="17" y="19"/>
                    </a:lnTo>
                    <a:lnTo>
                      <a:pt x="23" y="2"/>
                    </a:lnTo>
                    <a:lnTo>
                      <a:pt x="47" y="2"/>
                    </a:lnTo>
                    <a:lnTo>
                      <a:pt x="47"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78" name="Shape 357">
                <a:extLst>
                  <a:ext uri="{FF2B5EF4-FFF2-40B4-BE49-F238E27FC236}">
                    <a16:creationId xmlns:a16="http://schemas.microsoft.com/office/drawing/2014/main" id="{1BC59F46-6A2F-4AC5-97FF-85BCCC0BE64A}"/>
                  </a:ext>
                </a:extLst>
              </p:cNvPr>
              <p:cNvSpPr/>
              <p:nvPr/>
            </p:nvSpPr>
            <p:spPr>
              <a:xfrm>
                <a:off x="-1814513" y="1239838"/>
                <a:ext cx="74613" cy="31750"/>
              </a:xfrm>
              <a:custGeom>
                <a:avLst/>
                <a:gdLst/>
                <a:ahLst/>
                <a:cxnLst/>
                <a:rect l="0" t="0" r="0" b="0"/>
                <a:pathLst>
                  <a:path w="47" h="20" extrusionOk="0">
                    <a:moveTo>
                      <a:pt x="46" y="0"/>
                    </a:moveTo>
                    <a:lnTo>
                      <a:pt x="19" y="0"/>
                    </a:lnTo>
                    <a:lnTo>
                      <a:pt x="13" y="18"/>
                    </a:lnTo>
                    <a:lnTo>
                      <a:pt x="4" y="18"/>
                    </a:lnTo>
                    <a:lnTo>
                      <a:pt x="4" y="20"/>
                    </a:lnTo>
                    <a:lnTo>
                      <a:pt x="0" y="20"/>
                    </a:lnTo>
                    <a:lnTo>
                      <a:pt x="0" y="20"/>
                    </a:lnTo>
                    <a:lnTo>
                      <a:pt x="15" y="20"/>
                    </a:lnTo>
                    <a:lnTo>
                      <a:pt x="23" y="2"/>
                    </a:lnTo>
                    <a:lnTo>
                      <a:pt x="47" y="2"/>
                    </a:lnTo>
                    <a:lnTo>
                      <a:pt x="46"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79" name="Shape 358">
                <a:extLst>
                  <a:ext uri="{FF2B5EF4-FFF2-40B4-BE49-F238E27FC236}">
                    <a16:creationId xmlns:a16="http://schemas.microsoft.com/office/drawing/2014/main" id="{DC6960DC-B4A3-4D95-A856-1895C39A5C77}"/>
                  </a:ext>
                </a:extLst>
              </p:cNvPr>
              <p:cNvSpPr/>
              <p:nvPr/>
            </p:nvSpPr>
            <p:spPr>
              <a:xfrm>
                <a:off x="-1814513" y="1239838"/>
                <a:ext cx="74613" cy="31750"/>
              </a:xfrm>
              <a:custGeom>
                <a:avLst/>
                <a:gdLst/>
                <a:ahLst/>
                <a:cxnLst/>
                <a:rect l="0" t="0" r="0" b="0"/>
                <a:pathLst>
                  <a:path w="47" h="20" extrusionOk="0">
                    <a:moveTo>
                      <a:pt x="46" y="0"/>
                    </a:moveTo>
                    <a:lnTo>
                      <a:pt x="19" y="0"/>
                    </a:lnTo>
                    <a:lnTo>
                      <a:pt x="13" y="18"/>
                    </a:lnTo>
                    <a:lnTo>
                      <a:pt x="4" y="18"/>
                    </a:lnTo>
                    <a:lnTo>
                      <a:pt x="4" y="20"/>
                    </a:lnTo>
                    <a:lnTo>
                      <a:pt x="0" y="20"/>
                    </a:lnTo>
                    <a:lnTo>
                      <a:pt x="0" y="20"/>
                    </a:lnTo>
                    <a:lnTo>
                      <a:pt x="15" y="20"/>
                    </a:lnTo>
                    <a:lnTo>
                      <a:pt x="23" y="2"/>
                    </a:lnTo>
                    <a:lnTo>
                      <a:pt x="47" y="2"/>
                    </a:lnTo>
                    <a:lnTo>
                      <a:pt x="46"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80" name="Shape 359">
                <a:extLst>
                  <a:ext uri="{FF2B5EF4-FFF2-40B4-BE49-F238E27FC236}">
                    <a16:creationId xmlns:a16="http://schemas.microsoft.com/office/drawing/2014/main" id="{FE86D2E7-EB96-482F-9C8A-E8EF68EF8B28}"/>
                  </a:ext>
                </a:extLst>
              </p:cNvPr>
              <p:cNvSpPr/>
              <p:nvPr/>
            </p:nvSpPr>
            <p:spPr>
              <a:xfrm>
                <a:off x="-1814513" y="1268413"/>
                <a:ext cx="6350" cy="3175"/>
              </a:xfrm>
              <a:custGeom>
                <a:avLst/>
                <a:gdLst/>
                <a:ahLst/>
                <a:cxnLst/>
                <a:rect l="0" t="0" r="0" b="0"/>
                <a:pathLst>
                  <a:path w="4" h="2" extrusionOk="0">
                    <a:moveTo>
                      <a:pt x="4" y="0"/>
                    </a:moveTo>
                    <a:lnTo>
                      <a:pt x="1" y="0"/>
                    </a:lnTo>
                    <a:lnTo>
                      <a:pt x="0" y="2"/>
                    </a:lnTo>
                    <a:lnTo>
                      <a:pt x="4" y="2"/>
                    </a:lnTo>
                    <a:lnTo>
                      <a:pt x="4" y="0"/>
                    </a:lnTo>
                    <a:close/>
                  </a:path>
                </a:pathLst>
              </a:custGeom>
              <a:solidFill>
                <a:srgbClr val="C4DB75"/>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81" name="Shape 360">
                <a:extLst>
                  <a:ext uri="{FF2B5EF4-FFF2-40B4-BE49-F238E27FC236}">
                    <a16:creationId xmlns:a16="http://schemas.microsoft.com/office/drawing/2014/main" id="{941A508B-F4CF-402B-821C-ECA24AC79D5C}"/>
                  </a:ext>
                </a:extLst>
              </p:cNvPr>
              <p:cNvSpPr/>
              <p:nvPr/>
            </p:nvSpPr>
            <p:spPr>
              <a:xfrm>
                <a:off x="-1814513" y="1268413"/>
                <a:ext cx="6350" cy="3175"/>
              </a:xfrm>
              <a:custGeom>
                <a:avLst/>
                <a:gdLst/>
                <a:ahLst/>
                <a:cxnLst/>
                <a:rect l="0" t="0" r="0" b="0"/>
                <a:pathLst>
                  <a:path w="4" h="2" extrusionOk="0">
                    <a:moveTo>
                      <a:pt x="4" y="0"/>
                    </a:moveTo>
                    <a:lnTo>
                      <a:pt x="1" y="0"/>
                    </a:lnTo>
                    <a:lnTo>
                      <a:pt x="0" y="2"/>
                    </a:lnTo>
                    <a:lnTo>
                      <a:pt x="4" y="2"/>
                    </a:lnTo>
                    <a:lnTo>
                      <a:pt x="4"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82" name="Shape 361">
                <a:extLst>
                  <a:ext uri="{FF2B5EF4-FFF2-40B4-BE49-F238E27FC236}">
                    <a16:creationId xmlns:a16="http://schemas.microsoft.com/office/drawing/2014/main" id="{970948D3-8A3C-461D-A0D8-9577C2525FD9}"/>
                  </a:ext>
                </a:extLst>
              </p:cNvPr>
              <p:cNvSpPr/>
              <p:nvPr/>
            </p:nvSpPr>
            <p:spPr>
              <a:xfrm>
                <a:off x="-1741488" y="1147763"/>
                <a:ext cx="44450" cy="125413"/>
              </a:xfrm>
              <a:custGeom>
                <a:avLst/>
                <a:gdLst/>
                <a:ahLst/>
                <a:cxnLst/>
                <a:rect l="0" t="0" r="0" b="0"/>
                <a:pathLst>
                  <a:path w="28" h="79" extrusionOk="0">
                    <a:moveTo>
                      <a:pt x="0" y="0"/>
                    </a:moveTo>
                    <a:lnTo>
                      <a:pt x="0" y="0"/>
                    </a:lnTo>
                    <a:lnTo>
                      <a:pt x="27" y="78"/>
                    </a:lnTo>
                    <a:lnTo>
                      <a:pt x="10" y="78"/>
                    </a:lnTo>
                    <a:lnTo>
                      <a:pt x="10" y="79"/>
                    </a:lnTo>
                    <a:lnTo>
                      <a:pt x="28" y="79"/>
                    </a:lnTo>
                    <a:lnTo>
                      <a:pt x="0"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83" name="Shape 362">
                <a:extLst>
                  <a:ext uri="{FF2B5EF4-FFF2-40B4-BE49-F238E27FC236}">
                    <a16:creationId xmlns:a16="http://schemas.microsoft.com/office/drawing/2014/main" id="{F9281BC7-06A9-45D1-BBD1-58CC956BE573}"/>
                  </a:ext>
                </a:extLst>
              </p:cNvPr>
              <p:cNvSpPr/>
              <p:nvPr/>
            </p:nvSpPr>
            <p:spPr>
              <a:xfrm>
                <a:off x="-1741488" y="1147763"/>
                <a:ext cx="44450" cy="125413"/>
              </a:xfrm>
              <a:custGeom>
                <a:avLst/>
                <a:gdLst/>
                <a:ahLst/>
                <a:cxnLst/>
                <a:rect l="0" t="0" r="0" b="0"/>
                <a:pathLst>
                  <a:path w="28" h="79" extrusionOk="0">
                    <a:moveTo>
                      <a:pt x="0" y="0"/>
                    </a:moveTo>
                    <a:lnTo>
                      <a:pt x="0" y="0"/>
                    </a:lnTo>
                    <a:lnTo>
                      <a:pt x="27" y="78"/>
                    </a:lnTo>
                    <a:lnTo>
                      <a:pt x="10" y="78"/>
                    </a:lnTo>
                    <a:lnTo>
                      <a:pt x="10" y="79"/>
                    </a:lnTo>
                    <a:lnTo>
                      <a:pt x="28" y="79"/>
                    </a:lnTo>
                    <a:lnTo>
                      <a:pt x="0"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84" name="Shape 363">
                <a:extLst>
                  <a:ext uri="{FF2B5EF4-FFF2-40B4-BE49-F238E27FC236}">
                    <a16:creationId xmlns:a16="http://schemas.microsoft.com/office/drawing/2014/main" id="{6D3B7C6B-24D9-4D4D-88AD-75EE64397700}"/>
                  </a:ext>
                </a:extLst>
              </p:cNvPr>
              <p:cNvSpPr/>
              <p:nvPr/>
            </p:nvSpPr>
            <p:spPr>
              <a:xfrm>
                <a:off x="-1744663" y="1147763"/>
                <a:ext cx="46038" cy="123825"/>
              </a:xfrm>
              <a:custGeom>
                <a:avLst/>
                <a:gdLst/>
                <a:ahLst/>
                <a:cxnLst/>
                <a:rect l="0" t="0" r="0" b="0"/>
                <a:pathLst>
                  <a:path w="29" h="78" extrusionOk="0">
                    <a:moveTo>
                      <a:pt x="2" y="0"/>
                    </a:moveTo>
                    <a:lnTo>
                      <a:pt x="0" y="0"/>
                    </a:lnTo>
                    <a:lnTo>
                      <a:pt x="27" y="76"/>
                    </a:lnTo>
                    <a:lnTo>
                      <a:pt x="13" y="76"/>
                    </a:lnTo>
                    <a:lnTo>
                      <a:pt x="13" y="78"/>
                    </a:lnTo>
                    <a:lnTo>
                      <a:pt x="13" y="78"/>
                    </a:lnTo>
                    <a:lnTo>
                      <a:pt x="12" y="76"/>
                    </a:lnTo>
                    <a:lnTo>
                      <a:pt x="10" y="76"/>
                    </a:lnTo>
                    <a:lnTo>
                      <a:pt x="12" y="78"/>
                    </a:lnTo>
                    <a:lnTo>
                      <a:pt x="29" y="78"/>
                    </a:lnTo>
                    <a:lnTo>
                      <a:pt x="2"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85" name="Shape 364">
                <a:extLst>
                  <a:ext uri="{FF2B5EF4-FFF2-40B4-BE49-F238E27FC236}">
                    <a16:creationId xmlns:a16="http://schemas.microsoft.com/office/drawing/2014/main" id="{772AA7B9-24AF-4EF6-B4A8-90D835E7AFD4}"/>
                  </a:ext>
                </a:extLst>
              </p:cNvPr>
              <p:cNvSpPr/>
              <p:nvPr/>
            </p:nvSpPr>
            <p:spPr>
              <a:xfrm>
                <a:off x="-1744663" y="1147763"/>
                <a:ext cx="46038" cy="123825"/>
              </a:xfrm>
              <a:custGeom>
                <a:avLst/>
                <a:gdLst/>
                <a:ahLst/>
                <a:cxnLst/>
                <a:rect l="0" t="0" r="0" b="0"/>
                <a:pathLst>
                  <a:path w="29" h="78" extrusionOk="0">
                    <a:moveTo>
                      <a:pt x="2" y="0"/>
                    </a:moveTo>
                    <a:lnTo>
                      <a:pt x="0" y="0"/>
                    </a:lnTo>
                    <a:lnTo>
                      <a:pt x="27" y="76"/>
                    </a:lnTo>
                    <a:lnTo>
                      <a:pt x="13" y="76"/>
                    </a:lnTo>
                    <a:lnTo>
                      <a:pt x="13" y="78"/>
                    </a:lnTo>
                    <a:lnTo>
                      <a:pt x="13" y="78"/>
                    </a:lnTo>
                    <a:lnTo>
                      <a:pt x="12" y="76"/>
                    </a:lnTo>
                    <a:lnTo>
                      <a:pt x="10" y="76"/>
                    </a:lnTo>
                    <a:lnTo>
                      <a:pt x="12" y="78"/>
                    </a:lnTo>
                    <a:lnTo>
                      <a:pt x="29" y="78"/>
                    </a:lnTo>
                    <a:lnTo>
                      <a:pt x="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86" name="Shape 365">
                <a:extLst>
                  <a:ext uri="{FF2B5EF4-FFF2-40B4-BE49-F238E27FC236}">
                    <a16:creationId xmlns:a16="http://schemas.microsoft.com/office/drawing/2014/main" id="{68A4562D-7A39-41E9-9260-DA4E77D2EC96}"/>
                  </a:ext>
                </a:extLst>
              </p:cNvPr>
              <p:cNvSpPr/>
              <p:nvPr/>
            </p:nvSpPr>
            <p:spPr>
              <a:xfrm>
                <a:off x="-1743075" y="1146175"/>
                <a:ext cx="1588" cy="1588"/>
              </a:xfrm>
              <a:custGeom>
                <a:avLst/>
                <a:gdLst/>
                <a:ahLst/>
                <a:cxnLst/>
                <a:rect l="0" t="0" r="0" b="0"/>
                <a:pathLst>
                  <a:path w="1" h="1" extrusionOk="0">
                    <a:moveTo>
                      <a:pt x="0" y="0"/>
                    </a:moveTo>
                    <a:lnTo>
                      <a:pt x="0" y="0"/>
                    </a:lnTo>
                    <a:lnTo>
                      <a:pt x="1" y="1"/>
                    </a:lnTo>
                    <a:lnTo>
                      <a:pt x="1" y="1"/>
                    </a:lnTo>
                    <a:lnTo>
                      <a:pt x="0" y="0"/>
                    </a:lnTo>
                    <a:close/>
                  </a:path>
                </a:pathLst>
              </a:custGeom>
              <a:solidFill>
                <a:srgbClr val="F8F9F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87" name="Shape 366">
                <a:extLst>
                  <a:ext uri="{FF2B5EF4-FFF2-40B4-BE49-F238E27FC236}">
                    <a16:creationId xmlns:a16="http://schemas.microsoft.com/office/drawing/2014/main" id="{F08AC1A6-1190-429C-BF38-F3507C6285BF}"/>
                  </a:ext>
                </a:extLst>
              </p:cNvPr>
              <p:cNvSpPr/>
              <p:nvPr/>
            </p:nvSpPr>
            <p:spPr>
              <a:xfrm>
                <a:off x="-1743075" y="1146175"/>
                <a:ext cx="1588" cy="1588"/>
              </a:xfrm>
              <a:custGeom>
                <a:avLst/>
                <a:gdLst/>
                <a:ahLst/>
                <a:cxnLst/>
                <a:rect l="0" t="0" r="0" b="0"/>
                <a:pathLst>
                  <a:path w="1" h="1" extrusionOk="0">
                    <a:moveTo>
                      <a:pt x="0" y="0"/>
                    </a:moveTo>
                    <a:lnTo>
                      <a:pt x="0" y="0"/>
                    </a:lnTo>
                    <a:lnTo>
                      <a:pt x="1" y="1"/>
                    </a:lnTo>
                    <a:lnTo>
                      <a:pt x="1" y="1"/>
                    </a:lnTo>
                    <a:lnTo>
                      <a:pt x="0"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88" name="Shape 367">
                <a:extLst>
                  <a:ext uri="{FF2B5EF4-FFF2-40B4-BE49-F238E27FC236}">
                    <a16:creationId xmlns:a16="http://schemas.microsoft.com/office/drawing/2014/main" id="{6FD19641-93E4-45D4-A979-F2FAAD210771}"/>
                  </a:ext>
                </a:extLst>
              </p:cNvPr>
              <p:cNvSpPr/>
              <p:nvPr/>
            </p:nvSpPr>
            <p:spPr>
              <a:xfrm>
                <a:off x="-1744663" y="1146175"/>
                <a:ext cx="3175" cy="1588"/>
              </a:xfrm>
              <a:custGeom>
                <a:avLst/>
                <a:gdLst/>
                <a:ahLst/>
                <a:cxnLst/>
                <a:rect l="0" t="0" r="0" b="0"/>
                <a:pathLst>
                  <a:path w="2" h="1" extrusionOk="0">
                    <a:moveTo>
                      <a:pt x="1" y="0"/>
                    </a:moveTo>
                    <a:lnTo>
                      <a:pt x="0" y="0"/>
                    </a:lnTo>
                    <a:lnTo>
                      <a:pt x="0" y="1"/>
                    </a:lnTo>
                    <a:lnTo>
                      <a:pt x="2" y="1"/>
                    </a:lnTo>
                    <a:lnTo>
                      <a:pt x="1" y="0"/>
                    </a:lnTo>
                    <a:close/>
                  </a:path>
                </a:pathLst>
              </a:custGeom>
              <a:solidFill>
                <a:srgbClr val="F2F6E7"/>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89" name="Shape 368">
                <a:extLst>
                  <a:ext uri="{FF2B5EF4-FFF2-40B4-BE49-F238E27FC236}">
                    <a16:creationId xmlns:a16="http://schemas.microsoft.com/office/drawing/2014/main" id="{5D276185-4AA5-499E-A906-BAACF3A43869}"/>
                  </a:ext>
                </a:extLst>
              </p:cNvPr>
              <p:cNvSpPr/>
              <p:nvPr/>
            </p:nvSpPr>
            <p:spPr>
              <a:xfrm>
                <a:off x="-1744663" y="1146175"/>
                <a:ext cx="3175" cy="1588"/>
              </a:xfrm>
              <a:custGeom>
                <a:avLst/>
                <a:gdLst/>
                <a:ahLst/>
                <a:cxnLst/>
                <a:rect l="0" t="0" r="0" b="0"/>
                <a:pathLst>
                  <a:path w="2" h="1" extrusionOk="0">
                    <a:moveTo>
                      <a:pt x="1" y="0"/>
                    </a:moveTo>
                    <a:lnTo>
                      <a:pt x="0" y="0"/>
                    </a:lnTo>
                    <a:lnTo>
                      <a:pt x="0" y="1"/>
                    </a:lnTo>
                    <a:lnTo>
                      <a:pt x="2" y="1"/>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90" name="Shape 369">
                <a:extLst>
                  <a:ext uri="{FF2B5EF4-FFF2-40B4-BE49-F238E27FC236}">
                    <a16:creationId xmlns:a16="http://schemas.microsoft.com/office/drawing/2014/main" id="{BAC5BE40-4856-49BC-AB5B-8BB8DB59C4EB}"/>
                  </a:ext>
                </a:extLst>
              </p:cNvPr>
              <p:cNvSpPr/>
              <p:nvPr/>
            </p:nvSpPr>
            <p:spPr>
              <a:xfrm>
                <a:off x="-1725613" y="1268413"/>
                <a:ext cx="1588" cy="3175"/>
              </a:xfrm>
              <a:custGeom>
                <a:avLst/>
                <a:gdLst/>
                <a:ahLst/>
                <a:cxnLst/>
                <a:rect l="0" t="0" r="0" b="0"/>
                <a:pathLst>
                  <a:path w="1" h="2" extrusionOk="0">
                    <a:moveTo>
                      <a:pt x="1" y="0"/>
                    </a:moveTo>
                    <a:lnTo>
                      <a:pt x="0" y="0"/>
                    </a:lnTo>
                    <a:lnTo>
                      <a:pt x="1" y="2"/>
                    </a:lnTo>
                    <a:lnTo>
                      <a:pt x="1" y="2"/>
                    </a:lnTo>
                    <a:lnTo>
                      <a:pt x="1" y="0"/>
                    </a:lnTo>
                    <a:close/>
                  </a:path>
                </a:pathLst>
              </a:custGeom>
              <a:solidFill>
                <a:srgbClr val="E0EBB9"/>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91" name="Shape 370">
                <a:extLst>
                  <a:ext uri="{FF2B5EF4-FFF2-40B4-BE49-F238E27FC236}">
                    <a16:creationId xmlns:a16="http://schemas.microsoft.com/office/drawing/2014/main" id="{B66050F2-E1D3-40E2-96B5-14B4FF09B226}"/>
                  </a:ext>
                </a:extLst>
              </p:cNvPr>
              <p:cNvSpPr/>
              <p:nvPr/>
            </p:nvSpPr>
            <p:spPr>
              <a:xfrm>
                <a:off x="-1725613" y="1268413"/>
                <a:ext cx="1588" cy="3175"/>
              </a:xfrm>
              <a:custGeom>
                <a:avLst/>
                <a:gdLst/>
                <a:ahLst/>
                <a:cxnLst/>
                <a:rect l="0" t="0" r="0" b="0"/>
                <a:pathLst>
                  <a:path w="1" h="2" extrusionOk="0">
                    <a:moveTo>
                      <a:pt x="1" y="0"/>
                    </a:moveTo>
                    <a:lnTo>
                      <a:pt x="0" y="0"/>
                    </a:lnTo>
                    <a:lnTo>
                      <a:pt x="1" y="2"/>
                    </a:lnTo>
                    <a:lnTo>
                      <a:pt x="1" y="2"/>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92" name="Shape 371">
                <a:extLst>
                  <a:ext uri="{FF2B5EF4-FFF2-40B4-BE49-F238E27FC236}">
                    <a16:creationId xmlns:a16="http://schemas.microsoft.com/office/drawing/2014/main" id="{016A2F56-B343-48A6-B727-49FC1FD6563F}"/>
                  </a:ext>
                </a:extLst>
              </p:cNvPr>
              <p:cNvSpPr/>
              <p:nvPr/>
            </p:nvSpPr>
            <p:spPr>
              <a:xfrm>
                <a:off x="-1819275" y="1141413"/>
                <a:ext cx="125413" cy="134938"/>
              </a:xfrm>
              <a:custGeom>
                <a:avLst/>
                <a:gdLst/>
                <a:ahLst/>
                <a:cxnLst/>
                <a:rect l="0" t="0" r="0" b="0"/>
                <a:pathLst>
                  <a:path w="67" h="72" extrusionOk="0">
                    <a:moveTo>
                      <a:pt x="65" y="72"/>
                    </a:moveTo>
                    <a:cubicBezTo>
                      <a:pt x="50" y="72"/>
                      <a:pt x="50" y="72"/>
                      <a:pt x="50" y="72"/>
                    </a:cubicBezTo>
                    <a:cubicBezTo>
                      <a:pt x="49" y="72"/>
                      <a:pt x="48" y="72"/>
                      <a:pt x="48" y="71"/>
                    </a:cubicBezTo>
                    <a:cubicBezTo>
                      <a:pt x="43" y="57"/>
                      <a:pt x="43" y="57"/>
                      <a:pt x="43" y="57"/>
                    </a:cubicBezTo>
                    <a:cubicBezTo>
                      <a:pt x="23" y="57"/>
                      <a:pt x="23" y="57"/>
                      <a:pt x="23" y="57"/>
                    </a:cubicBezTo>
                    <a:cubicBezTo>
                      <a:pt x="18" y="71"/>
                      <a:pt x="18" y="71"/>
                      <a:pt x="18" y="71"/>
                    </a:cubicBezTo>
                    <a:cubicBezTo>
                      <a:pt x="18" y="72"/>
                      <a:pt x="17" y="72"/>
                      <a:pt x="16" y="72"/>
                    </a:cubicBezTo>
                    <a:cubicBezTo>
                      <a:pt x="2" y="72"/>
                      <a:pt x="2" y="72"/>
                      <a:pt x="2" y="72"/>
                    </a:cubicBezTo>
                    <a:cubicBezTo>
                      <a:pt x="2" y="72"/>
                      <a:pt x="1" y="72"/>
                      <a:pt x="1" y="71"/>
                    </a:cubicBezTo>
                    <a:cubicBezTo>
                      <a:pt x="0" y="71"/>
                      <a:pt x="0" y="70"/>
                      <a:pt x="1" y="70"/>
                    </a:cubicBezTo>
                    <a:cubicBezTo>
                      <a:pt x="25" y="1"/>
                      <a:pt x="25" y="1"/>
                      <a:pt x="25" y="1"/>
                    </a:cubicBezTo>
                    <a:cubicBezTo>
                      <a:pt x="25" y="0"/>
                      <a:pt x="26" y="0"/>
                      <a:pt x="27" y="0"/>
                    </a:cubicBezTo>
                    <a:cubicBezTo>
                      <a:pt x="41" y="0"/>
                      <a:pt x="41" y="0"/>
                      <a:pt x="41" y="0"/>
                    </a:cubicBezTo>
                    <a:cubicBezTo>
                      <a:pt x="42" y="0"/>
                      <a:pt x="42" y="0"/>
                      <a:pt x="43" y="1"/>
                    </a:cubicBezTo>
                    <a:cubicBezTo>
                      <a:pt x="67" y="70"/>
                      <a:pt x="67" y="70"/>
                      <a:pt x="67" y="70"/>
                    </a:cubicBezTo>
                    <a:cubicBezTo>
                      <a:pt x="67" y="70"/>
                      <a:pt x="67" y="71"/>
                      <a:pt x="67" y="71"/>
                    </a:cubicBezTo>
                    <a:cubicBezTo>
                      <a:pt x="66" y="72"/>
                      <a:pt x="66" y="72"/>
                      <a:pt x="65" y="72"/>
                    </a:cubicBezTo>
                    <a:close/>
                    <a:moveTo>
                      <a:pt x="51" y="68"/>
                    </a:moveTo>
                    <a:cubicBezTo>
                      <a:pt x="62" y="68"/>
                      <a:pt x="62" y="68"/>
                      <a:pt x="62" y="68"/>
                    </a:cubicBezTo>
                    <a:cubicBezTo>
                      <a:pt x="39" y="4"/>
                      <a:pt x="39" y="4"/>
                      <a:pt x="39" y="4"/>
                    </a:cubicBezTo>
                    <a:cubicBezTo>
                      <a:pt x="28" y="4"/>
                      <a:pt x="28" y="4"/>
                      <a:pt x="28" y="4"/>
                    </a:cubicBezTo>
                    <a:cubicBezTo>
                      <a:pt x="5" y="68"/>
                      <a:pt x="5" y="68"/>
                      <a:pt x="5" y="68"/>
                    </a:cubicBezTo>
                    <a:cubicBezTo>
                      <a:pt x="15" y="68"/>
                      <a:pt x="15" y="68"/>
                      <a:pt x="15" y="68"/>
                    </a:cubicBezTo>
                    <a:cubicBezTo>
                      <a:pt x="20" y="54"/>
                      <a:pt x="20" y="54"/>
                      <a:pt x="20" y="54"/>
                    </a:cubicBezTo>
                    <a:cubicBezTo>
                      <a:pt x="20" y="54"/>
                      <a:pt x="21" y="53"/>
                      <a:pt x="22" y="53"/>
                    </a:cubicBezTo>
                    <a:cubicBezTo>
                      <a:pt x="45" y="53"/>
                      <a:pt x="45" y="53"/>
                      <a:pt x="45" y="53"/>
                    </a:cubicBezTo>
                    <a:cubicBezTo>
                      <a:pt x="46" y="53"/>
                      <a:pt x="46" y="54"/>
                      <a:pt x="47" y="55"/>
                    </a:cubicBezTo>
                    <a:lnTo>
                      <a:pt x="51" y="68"/>
                    </a:lnTo>
                    <a:close/>
                    <a:moveTo>
                      <a:pt x="41" y="46"/>
                    </a:moveTo>
                    <a:cubicBezTo>
                      <a:pt x="25" y="46"/>
                      <a:pt x="25" y="46"/>
                      <a:pt x="25" y="46"/>
                    </a:cubicBezTo>
                    <a:cubicBezTo>
                      <a:pt x="25" y="46"/>
                      <a:pt x="24" y="46"/>
                      <a:pt x="24" y="45"/>
                    </a:cubicBezTo>
                    <a:cubicBezTo>
                      <a:pt x="23" y="45"/>
                      <a:pt x="23" y="44"/>
                      <a:pt x="23" y="44"/>
                    </a:cubicBezTo>
                    <a:cubicBezTo>
                      <a:pt x="31" y="20"/>
                      <a:pt x="31" y="20"/>
                      <a:pt x="31" y="20"/>
                    </a:cubicBezTo>
                    <a:cubicBezTo>
                      <a:pt x="32" y="20"/>
                      <a:pt x="32" y="19"/>
                      <a:pt x="33" y="19"/>
                    </a:cubicBezTo>
                    <a:cubicBezTo>
                      <a:pt x="33" y="19"/>
                      <a:pt x="33" y="19"/>
                      <a:pt x="33" y="19"/>
                    </a:cubicBezTo>
                    <a:cubicBezTo>
                      <a:pt x="34" y="19"/>
                      <a:pt x="35" y="20"/>
                      <a:pt x="35" y="20"/>
                    </a:cubicBezTo>
                    <a:cubicBezTo>
                      <a:pt x="43" y="44"/>
                      <a:pt x="43" y="44"/>
                      <a:pt x="43" y="44"/>
                    </a:cubicBezTo>
                    <a:cubicBezTo>
                      <a:pt x="43" y="44"/>
                      <a:pt x="43" y="45"/>
                      <a:pt x="43" y="45"/>
                    </a:cubicBezTo>
                    <a:cubicBezTo>
                      <a:pt x="42" y="46"/>
                      <a:pt x="42" y="46"/>
                      <a:pt x="41" y="46"/>
                    </a:cubicBezTo>
                    <a:close/>
                    <a:moveTo>
                      <a:pt x="28" y="42"/>
                    </a:moveTo>
                    <a:cubicBezTo>
                      <a:pt x="38" y="42"/>
                      <a:pt x="38" y="42"/>
                      <a:pt x="38" y="42"/>
                    </a:cubicBezTo>
                    <a:cubicBezTo>
                      <a:pt x="33" y="27"/>
                      <a:pt x="33" y="27"/>
                      <a:pt x="33" y="27"/>
                    </a:cubicBezTo>
                    <a:lnTo>
                      <a:pt x="28" y="42"/>
                    </a:lnTo>
                    <a:close/>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93" name="Shape 372">
                <a:extLst>
                  <a:ext uri="{FF2B5EF4-FFF2-40B4-BE49-F238E27FC236}">
                    <a16:creationId xmlns:a16="http://schemas.microsoft.com/office/drawing/2014/main" id="{B17CC63D-88CB-4029-91A0-FDE5DAEEA72C}"/>
                  </a:ext>
                </a:extLst>
              </p:cNvPr>
              <p:cNvSpPr/>
              <p:nvPr/>
            </p:nvSpPr>
            <p:spPr>
              <a:xfrm>
                <a:off x="-1881188" y="604838"/>
                <a:ext cx="392113" cy="395288"/>
              </a:xfrm>
              <a:custGeom>
                <a:avLst/>
                <a:gdLst/>
                <a:ahLst/>
                <a:cxnLst/>
                <a:rect l="0" t="0" r="0" b="0"/>
                <a:pathLst>
                  <a:path w="210" h="211" extrusionOk="0">
                    <a:moveTo>
                      <a:pt x="188" y="211"/>
                    </a:moveTo>
                    <a:cubicBezTo>
                      <a:pt x="22" y="211"/>
                      <a:pt x="22" y="211"/>
                      <a:pt x="22" y="211"/>
                    </a:cubicBezTo>
                    <a:cubicBezTo>
                      <a:pt x="10" y="211"/>
                      <a:pt x="0" y="201"/>
                      <a:pt x="0" y="188"/>
                    </a:cubicBezTo>
                    <a:cubicBezTo>
                      <a:pt x="0" y="23"/>
                      <a:pt x="0" y="23"/>
                      <a:pt x="0" y="23"/>
                    </a:cubicBezTo>
                    <a:cubicBezTo>
                      <a:pt x="0" y="10"/>
                      <a:pt x="10" y="0"/>
                      <a:pt x="22" y="0"/>
                    </a:cubicBezTo>
                    <a:cubicBezTo>
                      <a:pt x="188" y="0"/>
                      <a:pt x="188" y="0"/>
                      <a:pt x="188" y="0"/>
                    </a:cubicBezTo>
                    <a:cubicBezTo>
                      <a:pt x="200" y="0"/>
                      <a:pt x="210" y="10"/>
                      <a:pt x="210" y="23"/>
                    </a:cubicBezTo>
                    <a:cubicBezTo>
                      <a:pt x="210" y="188"/>
                      <a:pt x="210" y="188"/>
                      <a:pt x="210" y="188"/>
                    </a:cubicBezTo>
                    <a:cubicBezTo>
                      <a:pt x="210" y="201"/>
                      <a:pt x="200" y="211"/>
                      <a:pt x="188" y="211"/>
                    </a:cubicBezTo>
                  </a:path>
                </a:pathLst>
              </a:custGeom>
              <a:solidFill>
                <a:srgbClr val="E0E7E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94" name="Shape 373">
                <a:extLst>
                  <a:ext uri="{FF2B5EF4-FFF2-40B4-BE49-F238E27FC236}">
                    <a16:creationId xmlns:a16="http://schemas.microsoft.com/office/drawing/2014/main" id="{B4E8BDAD-F1C1-4CBA-9B09-8ED5A3A892C1}"/>
                  </a:ext>
                </a:extLst>
              </p:cNvPr>
              <p:cNvSpPr/>
              <p:nvPr/>
            </p:nvSpPr>
            <p:spPr>
              <a:xfrm>
                <a:off x="-1849438" y="638175"/>
                <a:ext cx="327025" cy="328613"/>
              </a:xfrm>
              <a:custGeom>
                <a:avLst/>
                <a:gdLst/>
                <a:ahLst/>
                <a:cxnLst/>
                <a:rect l="0" t="0" r="0" b="0"/>
                <a:pathLst>
                  <a:path w="175" h="175" extrusionOk="0">
                    <a:moveTo>
                      <a:pt x="157" y="0"/>
                    </a:moveTo>
                    <a:cubicBezTo>
                      <a:pt x="19" y="0"/>
                      <a:pt x="19" y="0"/>
                      <a:pt x="19" y="0"/>
                    </a:cubicBezTo>
                    <a:cubicBezTo>
                      <a:pt x="9" y="0"/>
                      <a:pt x="0" y="8"/>
                      <a:pt x="0" y="18"/>
                    </a:cubicBezTo>
                    <a:cubicBezTo>
                      <a:pt x="0" y="156"/>
                      <a:pt x="0" y="156"/>
                      <a:pt x="0" y="156"/>
                    </a:cubicBezTo>
                    <a:cubicBezTo>
                      <a:pt x="0" y="167"/>
                      <a:pt x="9" y="175"/>
                      <a:pt x="19" y="175"/>
                    </a:cubicBezTo>
                    <a:cubicBezTo>
                      <a:pt x="157" y="175"/>
                      <a:pt x="157" y="175"/>
                      <a:pt x="157" y="175"/>
                    </a:cubicBezTo>
                    <a:cubicBezTo>
                      <a:pt x="167" y="175"/>
                      <a:pt x="175" y="167"/>
                      <a:pt x="175" y="156"/>
                    </a:cubicBezTo>
                    <a:cubicBezTo>
                      <a:pt x="175" y="18"/>
                      <a:pt x="175" y="18"/>
                      <a:pt x="175" y="18"/>
                    </a:cubicBezTo>
                    <a:cubicBezTo>
                      <a:pt x="175" y="8"/>
                      <a:pt x="167" y="0"/>
                      <a:pt x="157" y="0"/>
                    </a:cubicBezTo>
                    <a:moveTo>
                      <a:pt x="167" y="150"/>
                    </a:moveTo>
                    <a:cubicBezTo>
                      <a:pt x="167" y="159"/>
                      <a:pt x="160" y="167"/>
                      <a:pt x="151" y="167"/>
                    </a:cubicBezTo>
                    <a:cubicBezTo>
                      <a:pt x="25" y="167"/>
                      <a:pt x="25" y="167"/>
                      <a:pt x="25" y="167"/>
                    </a:cubicBezTo>
                    <a:cubicBezTo>
                      <a:pt x="16" y="167"/>
                      <a:pt x="9" y="159"/>
                      <a:pt x="9" y="150"/>
                    </a:cubicBezTo>
                    <a:cubicBezTo>
                      <a:pt x="9" y="25"/>
                      <a:pt x="9" y="25"/>
                      <a:pt x="9" y="25"/>
                    </a:cubicBezTo>
                    <a:cubicBezTo>
                      <a:pt x="9" y="16"/>
                      <a:pt x="16" y="8"/>
                      <a:pt x="25" y="8"/>
                    </a:cubicBezTo>
                    <a:cubicBezTo>
                      <a:pt x="151" y="8"/>
                      <a:pt x="151" y="8"/>
                      <a:pt x="151" y="8"/>
                    </a:cubicBezTo>
                    <a:cubicBezTo>
                      <a:pt x="160" y="8"/>
                      <a:pt x="167" y="16"/>
                      <a:pt x="167" y="25"/>
                    </a:cubicBezTo>
                    <a:cubicBezTo>
                      <a:pt x="167" y="150"/>
                      <a:pt x="167" y="150"/>
                      <a:pt x="167" y="150"/>
                    </a:cubicBezTo>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95" name="Shape 374">
                <a:extLst>
                  <a:ext uri="{FF2B5EF4-FFF2-40B4-BE49-F238E27FC236}">
                    <a16:creationId xmlns:a16="http://schemas.microsoft.com/office/drawing/2014/main" id="{45A6B980-285A-4C89-A61F-827F8CC10610}"/>
                  </a:ext>
                </a:extLst>
              </p:cNvPr>
              <p:cNvSpPr/>
              <p:nvPr/>
            </p:nvSpPr>
            <p:spPr>
              <a:xfrm>
                <a:off x="-1833563" y="655638"/>
                <a:ext cx="290513" cy="293688"/>
              </a:xfrm>
              <a:custGeom>
                <a:avLst/>
                <a:gdLst/>
                <a:ahLst/>
                <a:cxnLst/>
                <a:rect l="0" t="0" r="0" b="0"/>
                <a:pathLst>
                  <a:path w="155" h="157" extrusionOk="0">
                    <a:moveTo>
                      <a:pt x="4" y="146"/>
                    </a:moveTo>
                    <a:cubicBezTo>
                      <a:pt x="4" y="20"/>
                      <a:pt x="4" y="20"/>
                      <a:pt x="4" y="20"/>
                    </a:cubicBezTo>
                    <a:cubicBezTo>
                      <a:pt x="4" y="11"/>
                      <a:pt x="12" y="4"/>
                      <a:pt x="21" y="4"/>
                    </a:cubicBezTo>
                    <a:cubicBezTo>
                      <a:pt x="146" y="4"/>
                      <a:pt x="146" y="4"/>
                      <a:pt x="146" y="4"/>
                    </a:cubicBezTo>
                    <a:cubicBezTo>
                      <a:pt x="149" y="4"/>
                      <a:pt x="152" y="5"/>
                      <a:pt x="155" y="6"/>
                    </a:cubicBezTo>
                    <a:cubicBezTo>
                      <a:pt x="152" y="3"/>
                      <a:pt x="147" y="0"/>
                      <a:pt x="142" y="0"/>
                    </a:cubicBezTo>
                    <a:cubicBezTo>
                      <a:pt x="17" y="0"/>
                      <a:pt x="17" y="0"/>
                      <a:pt x="17" y="0"/>
                    </a:cubicBezTo>
                    <a:cubicBezTo>
                      <a:pt x="8" y="0"/>
                      <a:pt x="0" y="8"/>
                      <a:pt x="0" y="17"/>
                    </a:cubicBezTo>
                    <a:cubicBezTo>
                      <a:pt x="0" y="142"/>
                      <a:pt x="0" y="142"/>
                      <a:pt x="0" y="142"/>
                    </a:cubicBezTo>
                    <a:cubicBezTo>
                      <a:pt x="0" y="148"/>
                      <a:pt x="3" y="154"/>
                      <a:pt x="8" y="157"/>
                    </a:cubicBezTo>
                    <a:cubicBezTo>
                      <a:pt x="6" y="154"/>
                      <a:pt x="4" y="150"/>
                      <a:pt x="4" y="146"/>
                    </a:cubicBezTo>
                    <a:close/>
                  </a:path>
                </a:pathLst>
              </a:custGeom>
              <a:solidFill>
                <a:srgbClr val="BCC9CE"/>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96" name="Shape 375">
                <a:extLst>
                  <a:ext uri="{FF2B5EF4-FFF2-40B4-BE49-F238E27FC236}">
                    <a16:creationId xmlns:a16="http://schemas.microsoft.com/office/drawing/2014/main" id="{EAF4AA48-D67A-49F2-A992-6DC22F16B113}"/>
                  </a:ext>
                </a:extLst>
              </p:cNvPr>
              <p:cNvSpPr/>
              <p:nvPr/>
            </p:nvSpPr>
            <p:spPr>
              <a:xfrm>
                <a:off x="-1830388" y="652463"/>
                <a:ext cx="317500" cy="323850"/>
              </a:xfrm>
              <a:custGeom>
                <a:avLst/>
                <a:gdLst/>
                <a:ahLst/>
                <a:cxnLst/>
                <a:rect l="0" t="0" r="0" b="0"/>
                <a:pathLst>
                  <a:path w="170" h="173" extrusionOk="0">
                    <a:moveTo>
                      <a:pt x="14" y="173"/>
                    </a:moveTo>
                    <a:cubicBezTo>
                      <a:pt x="152" y="173"/>
                      <a:pt x="152" y="173"/>
                      <a:pt x="152" y="173"/>
                    </a:cubicBezTo>
                    <a:cubicBezTo>
                      <a:pt x="162" y="173"/>
                      <a:pt x="170" y="164"/>
                      <a:pt x="170" y="154"/>
                    </a:cubicBezTo>
                    <a:cubicBezTo>
                      <a:pt x="170" y="16"/>
                      <a:pt x="170" y="16"/>
                      <a:pt x="170" y="16"/>
                    </a:cubicBezTo>
                    <a:cubicBezTo>
                      <a:pt x="170" y="9"/>
                      <a:pt x="167" y="4"/>
                      <a:pt x="161" y="0"/>
                    </a:cubicBezTo>
                    <a:cubicBezTo>
                      <a:pt x="164" y="4"/>
                      <a:pt x="166" y="8"/>
                      <a:pt x="166" y="13"/>
                    </a:cubicBezTo>
                    <a:cubicBezTo>
                      <a:pt x="166" y="151"/>
                      <a:pt x="166" y="151"/>
                      <a:pt x="166" y="151"/>
                    </a:cubicBezTo>
                    <a:cubicBezTo>
                      <a:pt x="166" y="161"/>
                      <a:pt x="158" y="169"/>
                      <a:pt x="148" y="169"/>
                    </a:cubicBezTo>
                    <a:cubicBezTo>
                      <a:pt x="10" y="169"/>
                      <a:pt x="10" y="169"/>
                      <a:pt x="10" y="169"/>
                    </a:cubicBezTo>
                    <a:cubicBezTo>
                      <a:pt x="6" y="169"/>
                      <a:pt x="3" y="168"/>
                      <a:pt x="0" y="167"/>
                    </a:cubicBezTo>
                    <a:cubicBezTo>
                      <a:pt x="3" y="170"/>
                      <a:pt x="8" y="173"/>
                      <a:pt x="14" y="173"/>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97" name="Shape 376">
                <a:extLst>
                  <a:ext uri="{FF2B5EF4-FFF2-40B4-BE49-F238E27FC236}">
                    <a16:creationId xmlns:a16="http://schemas.microsoft.com/office/drawing/2014/main" id="{4D7A6654-86EE-438D-9429-39BD986233A6}"/>
                  </a:ext>
                </a:extLst>
              </p:cNvPr>
              <p:cNvSpPr/>
              <p:nvPr/>
            </p:nvSpPr>
            <p:spPr>
              <a:xfrm>
                <a:off x="-1881188" y="609600"/>
                <a:ext cx="382588" cy="385763"/>
              </a:xfrm>
              <a:custGeom>
                <a:avLst/>
                <a:gdLst/>
                <a:ahLst/>
                <a:cxnLst/>
                <a:rect l="0" t="0" r="0" b="0"/>
                <a:pathLst>
                  <a:path w="205" h="206" extrusionOk="0">
                    <a:moveTo>
                      <a:pt x="4" y="191"/>
                    </a:moveTo>
                    <a:cubicBezTo>
                      <a:pt x="4" y="25"/>
                      <a:pt x="4" y="25"/>
                      <a:pt x="4" y="25"/>
                    </a:cubicBezTo>
                    <a:cubicBezTo>
                      <a:pt x="4" y="13"/>
                      <a:pt x="14" y="3"/>
                      <a:pt x="27" y="3"/>
                    </a:cubicBezTo>
                    <a:cubicBezTo>
                      <a:pt x="192" y="3"/>
                      <a:pt x="192" y="3"/>
                      <a:pt x="192" y="3"/>
                    </a:cubicBezTo>
                    <a:cubicBezTo>
                      <a:pt x="197" y="3"/>
                      <a:pt x="201" y="4"/>
                      <a:pt x="205" y="7"/>
                    </a:cubicBezTo>
                    <a:cubicBezTo>
                      <a:pt x="201" y="2"/>
                      <a:pt x="195" y="0"/>
                      <a:pt x="189" y="0"/>
                    </a:cubicBezTo>
                    <a:cubicBezTo>
                      <a:pt x="23" y="0"/>
                      <a:pt x="23" y="0"/>
                      <a:pt x="23" y="0"/>
                    </a:cubicBezTo>
                    <a:cubicBezTo>
                      <a:pt x="10" y="0"/>
                      <a:pt x="0" y="10"/>
                      <a:pt x="0" y="22"/>
                    </a:cubicBezTo>
                    <a:cubicBezTo>
                      <a:pt x="0" y="188"/>
                      <a:pt x="0" y="188"/>
                      <a:pt x="0" y="188"/>
                    </a:cubicBezTo>
                    <a:cubicBezTo>
                      <a:pt x="0" y="195"/>
                      <a:pt x="4" y="202"/>
                      <a:pt x="11" y="206"/>
                    </a:cubicBezTo>
                    <a:cubicBezTo>
                      <a:pt x="7" y="202"/>
                      <a:pt x="4" y="197"/>
                      <a:pt x="4" y="191"/>
                    </a:cubicBezTo>
                    <a:close/>
                  </a:path>
                </a:pathLst>
              </a:custGeom>
              <a:solidFill>
                <a:srgbClr val="FFFFFF"/>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98" name="Shape 377">
                <a:extLst>
                  <a:ext uri="{FF2B5EF4-FFF2-40B4-BE49-F238E27FC236}">
                    <a16:creationId xmlns:a16="http://schemas.microsoft.com/office/drawing/2014/main" id="{FBDCA2D9-F3B8-42D7-820E-2F9FB593A14F}"/>
                  </a:ext>
                </a:extLst>
              </p:cNvPr>
              <p:cNvSpPr/>
              <p:nvPr/>
            </p:nvSpPr>
            <p:spPr>
              <a:xfrm>
                <a:off x="-1854200" y="635000"/>
                <a:ext cx="334963" cy="334963"/>
              </a:xfrm>
              <a:custGeom>
                <a:avLst/>
                <a:gdLst/>
                <a:ahLst/>
                <a:cxnLst/>
                <a:rect l="0" t="0" r="0" b="0"/>
                <a:pathLst>
                  <a:path w="179" h="179" extrusionOk="0">
                    <a:moveTo>
                      <a:pt x="159" y="179"/>
                    </a:moveTo>
                    <a:cubicBezTo>
                      <a:pt x="21" y="179"/>
                      <a:pt x="21" y="179"/>
                      <a:pt x="21" y="179"/>
                    </a:cubicBezTo>
                    <a:cubicBezTo>
                      <a:pt x="10" y="179"/>
                      <a:pt x="0" y="170"/>
                      <a:pt x="0" y="158"/>
                    </a:cubicBezTo>
                    <a:cubicBezTo>
                      <a:pt x="0" y="20"/>
                      <a:pt x="0" y="20"/>
                      <a:pt x="0" y="20"/>
                    </a:cubicBezTo>
                    <a:cubicBezTo>
                      <a:pt x="0" y="9"/>
                      <a:pt x="10" y="0"/>
                      <a:pt x="21" y="0"/>
                    </a:cubicBezTo>
                    <a:cubicBezTo>
                      <a:pt x="159" y="0"/>
                      <a:pt x="159" y="0"/>
                      <a:pt x="159" y="0"/>
                    </a:cubicBezTo>
                    <a:cubicBezTo>
                      <a:pt x="170" y="0"/>
                      <a:pt x="179" y="9"/>
                      <a:pt x="179" y="20"/>
                    </a:cubicBezTo>
                    <a:cubicBezTo>
                      <a:pt x="179" y="158"/>
                      <a:pt x="179" y="158"/>
                      <a:pt x="179" y="158"/>
                    </a:cubicBezTo>
                    <a:cubicBezTo>
                      <a:pt x="179" y="170"/>
                      <a:pt x="170" y="179"/>
                      <a:pt x="159" y="179"/>
                    </a:cubicBezTo>
                    <a:moveTo>
                      <a:pt x="21" y="4"/>
                    </a:moveTo>
                    <a:cubicBezTo>
                      <a:pt x="12" y="4"/>
                      <a:pt x="4" y="11"/>
                      <a:pt x="4" y="20"/>
                    </a:cubicBezTo>
                    <a:cubicBezTo>
                      <a:pt x="4" y="158"/>
                      <a:pt x="4" y="158"/>
                      <a:pt x="4" y="158"/>
                    </a:cubicBezTo>
                    <a:cubicBezTo>
                      <a:pt x="4" y="168"/>
                      <a:pt x="12" y="175"/>
                      <a:pt x="21" y="175"/>
                    </a:cubicBezTo>
                    <a:cubicBezTo>
                      <a:pt x="159" y="175"/>
                      <a:pt x="159" y="175"/>
                      <a:pt x="159" y="175"/>
                    </a:cubicBezTo>
                    <a:cubicBezTo>
                      <a:pt x="168" y="175"/>
                      <a:pt x="175" y="168"/>
                      <a:pt x="175" y="158"/>
                    </a:cubicBezTo>
                    <a:cubicBezTo>
                      <a:pt x="175" y="20"/>
                      <a:pt x="175" y="20"/>
                      <a:pt x="175" y="20"/>
                    </a:cubicBezTo>
                    <a:cubicBezTo>
                      <a:pt x="175" y="11"/>
                      <a:pt x="168" y="4"/>
                      <a:pt x="159" y="4"/>
                    </a:cubicBezTo>
                    <a:cubicBezTo>
                      <a:pt x="21" y="4"/>
                      <a:pt x="21" y="4"/>
                      <a:pt x="21" y="4"/>
                    </a:cubicBezTo>
                    <a:moveTo>
                      <a:pt x="153" y="171"/>
                    </a:moveTo>
                    <a:cubicBezTo>
                      <a:pt x="27" y="171"/>
                      <a:pt x="27" y="171"/>
                      <a:pt x="27" y="171"/>
                    </a:cubicBezTo>
                    <a:cubicBezTo>
                      <a:pt x="17" y="171"/>
                      <a:pt x="9" y="162"/>
                      <a:pt x="9" y="152"/>
                    </a:cubicBezTo>
                    <a:cubicBezTo>
                      <a:pt x="9" y="27"/>
                      <a:pt x="9" y="27"/>
                      <a:pt x="9" y="27"/>
                    </a:cubicBezTo>
                    <a:cubicBezTo>
                      <a:pt x="9" y="16"/>
                      <a:pt x="17" y="8"/>
                      <a:pt x="27" y="8"/>
                    </a:cubicBezTo>
                    <a:cubicBezTo>
                      <a:pt x="153" y="8"/>
                      <a:pt x="153" y="8"/>
                      <a:pt x="153" y="8"/>
                    </a:cubicBezTo>
                    <a:cubicBezTo>
                      <a:pt x="163" y="8"/>
                      <a:pt x="171" y="16"/>
                      <a:pt x="171" y="27"/>
                    </a:cubicBezTo>
                    <a:cubicBezTo>
                      <a:pt x="171" y="152"/>
                      <a:pt x="171" y="152"/>
                      <a:pt x="171" y="152"/>
                    </a:cubicBezTo>
                    <a:cubicBezTo>
                      <a:pt x="171" y="162"/>
                      <a:pt x="163" y="171"/>
                      <a:pt x="153" y="171"/>
                    </a:cubicBezTo>
                    <a:moveTo>
                      <a:pt x="27" y="12"/>
                    </a:moveTo>
                    <a:cubicBezTo>
                      <a:pt x="19" y="12"/>
                      <a:pt x="13" y="19"/>
                      <a:pt x="13" y="27"/>
                    </a:cubicBezTo>
                    <a:cubicBezTo>
                      <a:pt x="13" y="152"/>
                      <a:pt x="13" y="152"/>
                      <a:pt x="13" y="152"/>
                    </a:cubicBezTo>
                    <a:cubicBezTo>
                      <a:pt x="13" y="160"/>
                      <a:pt x="19" y="167"/>
                      <a:pt x="27" y="167"/>
                    </a:cubicBezTo>
                    <a:cubicBezTo>
                      <a:pt x="153" y="167"/>
                      <a:pt x="153" y="167"/>
                      <a:pt x="153" y="167"/>
                    </a:cubicBezTo>
                    <a:cubicBezTo>
                      <a:pt x="161" y="167"/>
                      <a:pt x="167" y="160"/>
                      <a:pt x="167" y="152"/>
                    </a:cubicBezTo>
                    <a:cubicBezTo>
                      <a:pt x="167" y="27"/>
                      <a:pt x="167" y="27"/>
                      <a:pt x="167" y="27"/>
                    </a:cubicBezTo>
                    <a:cubicBezTo>
                      <a:pt x="167" y="19"/>
                      <a:pt x="161" y="12"/>
                      <a:pt x="153" y="12"/>
                    </a:cubicBezTo>
                    <a:cubicBezTo>
                      <a:pt x="27" y="12"/>
                      <a:pt x="27" y="12"/>
                      <a:pt x="27" y="12"/>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399" name="Shape 378">
                <a:extLst>
                  <a:ext uri="{FF2B5EF4-FFF2-40B4-BE49-F238E27FC236}">
                    <a16:creationId xmlns:a16="http://schemas.microsoft.com/office/drawing/2014/main" id="{FB769EB2-3573-41AE-B21B-0AAB2DDE766D}"/>
                  </a:ext>
                </a:extLst>
              </p:cNvPr>
              <p:cNvSpPr/>
              <p:nvPr/>
            </p:nvSpPr>
            <p:spPr>
              <a:xfrm>
                <a:off x="-1885950" y="601663"/>
                <a:ext cx="401638" cy="401638"/>
              </a:xfrm>
              <a:custGeom>
                <a:avLst/>
                <a:gdLst/>
                <a:ahLst/>
                <a:cxnLst/>
                <a:rect l="0" t="0" r="0" b="0"/>
                <a:pathLst>
                  <a:path w="214" h="215" extrusionOk="0">
                    <a:moveTo>
                      <a:pt x="190" y="215"/>
                    </a:moveTo>
                    <a:cubicBezTo>
                      <a:pt x="24" y="215"/>
                      <a:pt x="24" y="215"/>
                      <a:pt x="24" y="215"/>
                    </a:cubicBezTo>
                    <a:cubicBezTo>
                      <a:pt x="11" y="215"/>
                      <a:pt x="0" y="204"/>
                      <a:pt x="0" y="190"/>
                    </a:cubicBezTo>
                    <a:cubicBezTo>
                      <a:pt x="0" y="25"/>
                      <a:pt x="0" y="25"/>
                      <a:pt x="0" y="25"/>
                    </a:cubicBezTo>
                    <a:cubicBezTo>
                      <a:pt x="0" y="11"/>
                      <a:pt x="11" y="0"/>
                      <a:pt x="24" y="0"/>
                    </a:cubicBezTo>
                    <a:cubicBezTo>
                      <a:pt x="190" y="0"/>
                      <a:pt x="190" y="0"/>
                      <a:pt x="190" y="0"/>
                    </a:cubicBezTo>
                    <a:cubicBezTo>
                      <a:pt x="203" y="0"/>
                      <a:pt x="214" y="11"/>
                      <a:pt x="214" y="25"/>
                    </a:cubicBezTo>
                    <a:cubicBezTo>
                      <a:pt x="214" y="190"/>
                      <a:pt x="214" y="190"/>
                      <a:pt x="214" y="190"/>
                    </a:cubicBezTo>
                    <a:cubicBezTo>
                      <a:pt x="214" y="204"/>
                      <a:pt x="203" y="215"/>
                      <a:pt x="190" y="215"/>
                    </a:cubicBezTo>
                    <a:moveTo>
                      <a:pt x="24" y="4"/>
                    </a:moveTo>
                    <a:cubicBezTo>
                      <a:pt x="13" y="4"/>
                      <a:pt x="4" y="13"/>
                      <a:pt x="4" y="25"/>
                    </a:cubicBezTo>
                    <a:cubicBezTo>
                      <a:pt x="4" y="190"/>
                      <a:pt x="4" y="190"/>
                      <a:pt x="4" y="190"/>
                    </a:cubicBezTo>
                    <a:cubicBezTo>
                      <a:pt x="4" y="202"/>
                      <a:pt x="13" y="211"/>
                      <a:pt x="24" y="211"/>
                    </a:cubicBezTo>
                    <a:cubicBezTo>
                      <a:pt x="190" y="211"/>
                      <a:pt x="190" y="211"/>
                      <a:pt x="190" y="211"/>
                    </a:cubicBezTo>
                    <a:cubicBezTo>
                      <a:pt x="201" y="211"/>
                      <a:pt x="210" y="202"/>
                      <a:pt x="210" y="190"/>
                    </a:cubicBezTo>
                    <a:cubicBezTo>
                      <a:pt x="210" y="25"/>
                      <a:pt x="210" y="25"/>
                      <a:pt x="210" y="25"/>
                    </a:cubicBezTo>
                    <a:cubicBezTo>
                      <a:pt x="210" y="13"/>
                      <a:pt x="201" y="4"/>
                      <a:pt x="190" y="4"/>
                    </a:cubicBezTo>
                    <a:cubicBezTo>
                      <a:pt x="24" y="4"/>
                      <a:pt x="24" y="4"/>
                      <a:pt x="24" y="4"/>
                    </a:cubicBezTo>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00" name="Shape 379">
                <a:extLst>
                  <a:ext uri="{FF2B5EF4-FFF2-40B4-BE49-F238E27FC236}">
                    <a16:creationId xmlns:a16="http://schemas.microsoft.com/office/drawing/2014/main" id="{6DF83C3C-8899-4368-A5F3-AF1C5B1C469A}"/>
                  </a:ext>
                </a:extLst>
              </p:cNvPr>
              <p:cNvSpPr/>
              <p:nvPr/>
            </p:nvSpPr>
            <p:spPr>
              <a:xfrm>
                <a:off x="-1778000" y="700088"/>
                <a:ext cx="179388" cy="204788"/>
              </a:xfrm>
              <a:custGeom>
                <a:avLst/>
                <a:gdLst/>
                <a:ahLst/>
                <a:cxnLst/>
                <a:rect l="0" t="0" r="0" b="0"/>
                <a:pathLst>
                  <a:path w="113" h="129" extrusionOk="0">
                    <a:moveTo>
                      <a:pt x="38" y="76"/>
                    </a:moveTo>
                    <a:lnTo>
                      <a:pt x="53" y="32"/>
                    </a:lnTo>
                    <a:lnTo>
                      <a:pt x="54" y="32"/>
                    </a:lnTo>
                    <a:lnTo>
                      <a:pt x="56" y="40"/>
                    </a:lnTo>
                    <a:lnTo>
                      <a:pt x="57" y="37"/>
                    </a:lnTo>
                    <a:lnTo>
                      <a:pt x="57" y="37"/>
                    </a:lnTo>
                    <a:lnTo>
                      <a:pt x="73" y="79"/>
                    </a:lnTo>
                    <a:lnTo>
                      <a:pt x="74" y="79"/>
                    </a:lnTo>
                    <a:lnTo>
                      <a:pt x="62" y="42"/>
                    </a:lnTo>
                    <a:lnTo>
                      <a:pt x="62" y="40"/>
                    </a:lnTo>
                    <a:lnTo>
                      <a:pt x="62" y="40"/>
                    </a:lnTo>
                    <a:lnTo>
                      <a:pt x="77" y="84"/>
                    </a:lnTo>
                    <a:lnTo>
                      <a:pt x="47" y="84"/>
                    </a:lnTo>
                    <a:lnTo>
                      <a:pt x="49" y="79"/>
                    </a:lnTo>
                    <a:lnTo>
                      <a:pt x="42" y="79"/>
                    </a:lnTo>
                    <a:lnTo>
                      <a:pt x="44" y="76"/>
                    </a:lnTo>
                    <a:lnTo>
                      <a:pt x="38" y="76"/>
                    </a:lnTo>
                    <a:close/>
                    <a:moveTo>
                      <a:pt x="70" y="5"/>
                    </a:moveTo>
                    <a:lnTo>
                      <a:pt x="50" y="5"/>
                    </a:lnTo>
                    <a:lnTo>
                      <a:pt x="8" y="124"/>
                    </a:lnTo>
                    <a:lnTo>
                      <a:pt x="22" y="124"/>
                    </a:lnTo>
                    <a:lnTo>
                      <a:pt x="31" y="96"/>
                    </a:lnTo>
                    <a:lnTo>
                      <a:pt x="75" y="96"/>
                    </a:lnTo>
                    <a:lnTo>
                      <a:pt x="76" y="101"/>
                    </a:lnTo>
                    <a:lnTo>
                      <a:pt x="79" y="101"/>
                    </a:lnTo>
                    <a:lnTo>
                      <a:pt x="88" y="129"/>
                    </a:lnTo>
                    <a:lnTo>
                      <a:pt x="89" y="129"/>
                    </a:lnTo>
                    <a:lnTo>
                      <a:pt x="88" y="124"/>
                    </a:lnTo>
                    <a:lnTo>
                      <a:pt x="89" y="124"/>
                    </a:lnTo>
                    <a:lnTo>
                      <a:pt x="82" y="104"/>
                    </a:lnTo>
                    <a:lnTo>
                      <a:pt x="83" y="104"/>
                    </a:lnTo>
                    <a:lnTo>
                      <a:pt x="90" y="124"/>
                    </a:lnTo>
                    <a:lnTo>
                      <a:pt x="113" y="124"/>
                    </a:lnTo>
                    <a:lnTo>
                      <a:pt x="70" y="5"/>
                    </a:lnTo>
                    <a:close/>
                    <a:moveTo>
                      <a:pt x="47" y="0"/>
                    </a:moveTo>
                    <a:lnTo>
                      <a:pt x="46" y="0"/>
                    </a:lnTo>
                    <a:lnTo>
                      <a:pt x="0" y="129"/>
                    </a:lnTo>
                    <a:lnTo>
                      <a:pt x="2" y="129"/>
                    </a:lnTo>
                    <a:lnTo>
                      <a:pt x="2" y="128"/>
                    </a:lnTo>
                    <a:lnTo>
                      <a:pt x="2" y="128"/>
                    </a:lnTo>
                    <a:lnTo>
                      <a:pt x="47"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01" name="Shape 380">
                <a:extLst>
                  <a:ext uri="{FF2B5EF4-FFF2-40B4-BE49-F238E27FC236}">
                    <a16:creationId xmlns:a16="http://schemas.microsoft.com/office/drawing/2014/main" id="{66E0B7BE-9C5C-46A1-87B3-8D06A18A347E}"/>
                  </a:ext>
                </a:extLst>
              </p:cNvPr>
              <p:cNvSpPr/>
              <p:nvPr/>
            </p:nvSpPr>
            <p:spPr>
              <a:xfrm>
                <a:off x="-1778000" y="700088"/>
                <a:ext cx="179388" cy="204788"/>
              </a:xfrm>
              <a:custGeom>
                <a:avLst/>
                <a:gdLst/>
                <a:ahLst/>
                <a:cxnLst/>
                <a:rect l="0" t="0" r="0" b="0"/>
                <a:pathLst>
                  <a:path w="113" h="129" extrusionOk="0">
                    <a:moveTo>
                      <a:pt x="38" y="76"/>
                    </a:moveTo>
                    <a:lnTo>
                      <a:pt x="53" y="32"/>
                    </a:lnTo>
                    <a:lnTo>
                      <a:pt x="54" y="32"/>
                    </a:lnTo>
                    <a:lnTo>
                      <a:pt x="56" y="40"/>
                    </a:lnTo>
                    <a:lnTo>
                      <a:pt x="57" y="37"/>
                    </a:lnTo>
                    <a:lnTo>
                      <a:pt x="57" y="37"/>
                    </a:lnTo>
                    <a:lnTo>
                      <a:pt x="73" y="79"/>
                    </a:lnTo>
                    <a:lnTo>
                      <a:pt x="74" y="79"/>
                    </a:lnTo>
                    <a:lnTo>
                      <a:pt x="62" y="42"/>
                    </a:lnTo>
                    <a:lnTo>
                      <a:pt x="62" y="40"/>
                    </a:lnTo>
                    <a:lnTo>
                      <a:pt x="62" y="40"/>
                    </a:lnTo>
                    <a:lnTo>
                      <a:pt x="77" y="84"/>
                    </a:lnTo>
                    <a:lnTo>
                      <a:pt x="47" y="84"/>
                    </a:lnTo>
                    <a:lnTo>
                      <a:pt x="49" y="79"/>
                    </a:lnTo>
                    <a:lnTo>
                      <a:pt x="42" y="79"/>
                    </a:lnTo>
                    <a:lnTo>
                      <a:pt x="44" y="76"/>
                    </a:lnTo>
                    <a:lnTo>
                      <a:pt x="38" y="76"/>
                    </a:lnTo>
                    <a:moveTo>
                      <a:pt x="70" y="5"/>
                    </a:moveTo>
                    <a:lnTo>
                      <a:pt x="50" y="5"/>
                    </a:lnTo>
                    <a:lnTo>
                      <a:pt x="8" y="124"/>
                    </a:lnTo>
                    <a:lnTo>
                      <a:pt x="22" y="124"/>
                    </a:lnTo>
                    <a:lnTo>
                      <a:pt x="31" y="96"/>
                    </a:lnTo>
                    <a:lnTo>
                      <a:pt x="75" y="96"/>
                    </a:lnTo>
                    <a:lnTo>
                      <a:pt x="76" y="101"/>
                    </a:lnTo>
                    <a:lnTo>
                      <a:pt x="79" y="101"/>
                    </a:lnTo>
                    <a:lnTo>
                      <a:pt x="88" y="129"/>
                    </a:lnTo>
                    <a:lnTo>
                      <a:pt x="89" y="129"/>
                    </a:lnTo>
                    <a:lnTo>
                      <a:pt x="88" y="124"/>
                    </a:lnTo>
                    <a:lnTo>
                      <a:pt x="89" y="124"/>
                    </a:lnTo>
                    <a:lnTo>
                      <a:pt x="82" y="104"/>
                    </a:lnTo>
                    <a:lnTo>
                      <a:pt x="83" y="104"/>
                    </a:lnTo>
                    <a:lnTo>
                      <a:pt x="90" y="124"/>
                    </a:lnTo>
                    <a:lnTo>
                      <a:pt x="113" y="124"/>
                    </a:lnTo>
                    <a:lnTo>
                      <a:pt x="70" y="5"/>
                    </a:lnTo>
                    <a:moveTo>
                      <a:pt x="47" y="0"/>
                    </a:moveTo>
                    <a:lnTo>
                      <a:pt x="46" y="0"/>
                    </a:lnTo>
                    <a:lnTo>
                      <a:pt x="0" y="129"/>
                    </a:lnTo>
                    <a:lnTo>
                      <a:pt x="2" y="129"/>
                    </a:lnTo>
                    <a:lnTo>
                      <a:pt x="2" y="128"/>
                    </a:lnTo>
                    <a:lnTo>
                      <a:pt x="2" y="128"/>
                    </a:lnTo>
                    <a:lnTo>
                      <a:pt x="47"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02" name="Shape 381">
                <a:extLst>
                  <a:ext uri="{FF2B5EF4-FFF2-40B4-BE49-F238E27FC236}">
                    <a16:creationId xmlns:a16="http://schemas.microsoft.com/office/drawing/2014/main" id="{89EC9E22-F46D-411B-A18B-D38EF81A772E}"/>
                  </a:ext>
                </a:extLst>
              </p:cNvPr>
              <p:cNvSpPr/>
              <p:nvPr/>
            </p:nvSpPr>
            <p:spPr>
              <a:xfrm>
                <a:off x="-1703388" y="700088"/>
                <a:ext cx="44450" cy="7938"/>
              </a:xfrm>
              <a:custGeom>
                <a:avLst/>
                <a:gdLst/>
                <a:ahLst/>
                <a:cxnLst/>
                <a:rect l="0" t="0" r="0" b="0"/>
                <a:pathLst>
                  <a:path w="28" h="5" extrusionOk="0">
                    <a:moveTo>
                      <a:pt x="27" y="0"/>
                    </a:moveTo>
                    <a:lnTo>
                      <a:pt x="0" y="0"/>
                    </a:lnTo>
                    <a:lnTo>
                      <a:pt x="0" y="0"/>
                    </a:lnTo>
                    <a:lnTo>
                      <a:pt x="24" y="0"/>
                    </a:lnTo>
                    <a:lnTo>
                      <a:pt x="26" y="2"/>
                    </a:lnTo>
                    <a:lnTo>
                      <a:pt x="26" y="2"/>
                    </a:lnTo>
                    <a:lnTo>
                      <a:pt x="27" y="5"/>
                    </a:lnTo>
                    <a:lnTo>
                      <a:pt x="28" y="5"/>
                    </a:lnTo>
                    <a:lnTo>
                      <a:pt x="27"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03" name="Shape 382">
                <a:extLst>
                  <a:ext uri="{FF2B5EF4-FFF2-40B4-BE49-F238E27FC236}">
                    <a16:creationId xmlns:a16="http://schemas.microsoft.com/office/drawing/2014/main" id="{2ED7E676-81E7-4001-8910-4D006D91BCBB}"/>
                  </a:ext>
                </a:extLst>
              </p:cNvPr>
              <p:cNvSpPr/>
              <p:nvPr/>
            </p:nvSpPr>
            <p:spPr>
              <a:xfrm>
                <a:off x="-1703388" y="700088"/>
                <a:ext cx="44450" cy="7938"/>
              </a:xfrm>
              <a:custGeom>
                <a:avLst/>
                <a:gdLst/>
                <a:ahLst/>
                <a:cxnLst/>
                <a:rect l="0" t="0" r="0" b="0"/>
                <a:pathLst>
                  <a:path w="28" h="5" extrusionOk="0">
                    <a:moveTo>
                      <a:pt x="27" y="0"/>
                    </a:moveTo>
                    <a:lnTo>
                      <a:pt x="0" y="0"/>
                    </a:lnTo>
                    <a:lnTo>
                      <a:pt x="0" y="0"/>
                    </a:lnTo>
                    <a:lnTo>
                      <a:pt x="24" y="0"/>
                    </a:lnTo>
                    <a:lnTo>
                      <a:pt x="26" y="2"/>
                    </a:lnTo>
                    <a:lnTo>
                      <a:pt x="26" y="2"/>
                    </a:lnTo>
                    <a:lnTo>
                      <a:pt x="27" y="5"/>
                    </a:lnTo>
                    <a:lnTo>
                      <a:pt x="28" y="5"/>
                    </a:lnTo>
                    <a:lnTo>
                      <a:pt x="27"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04" name="Shape 383">
                <a:extLst>
                  <a:ext uri="{FF2B5EF4-FFF2-40B4-BE49-F238E27FC236}">
                    <a16:creationId xmlns:a16="http://schemas.microsoft.com/office/drawing/2014/main" id="{569DF183-CDA0-4B31-9B36-77DBB3EF36CB}"/>
                  </a:ext>
                </a:extLst>
              </p:cNvPr>
              <p:cNvSpPr/>
              <p:nvPr/>
            </p:nvSpPr>
            <p:spPr>
              <a:xfrm>
                <a:off x="-1774825" y="700088"/>
                <a:ext cx="112713" cy="203200"/>
              </a:xfrm>
              <a:custGeom>
                <a:avLst/>
                <a:gdLst/>
                <a:ahLst/>
                <a:cxnLst/>
                <a:rect l="0" t="0" r="0" b="0"/>
                <a:pathLst>
                  <a:path w="71" h="128" extrusionOk="0">
                    <a:moveTo>
                      <a:pt x="69" y="0"/>
                    </a:moveTo>
                    <a:lnTo>
                      <a:pt x="45" y="0"/>
                    </a:lnTo>
                    <a:lnTo>
                      <a:pt x="0" y="128"/>
                    </a:lnTo>
                    <a:lnTo>
                      <a:pt x="0" y="128"/>
                    </a:lnTo>
                    <a:lnTo>
                      <a:pt x="1" y="124"/>
                    </a:lnTo>
                    <a:lnTo>
                      <a:pt x="6" y="124"/>
                    </a:lnTo>
                    <a:lnTo>
                      <a:pt x="48" y="5"/>
                    </a:lnTo>
                    <a:lnTo>
                      <a:pt x="68" y="5"/>
                    </a:lnTo>
                    <a:lnTo>
                      <a:pt x="67" y="2"/>
                    </a:lnTo>
                    <a:lnTo>
                      <a:pt x="71" y="2"/>
                    </a:lnTo>
                    <a:lnTo>
                      <a:pt x="69"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05" name="Shape 384">
                <a:extLst>
                  <a:ext uri="{FF2B5EF4-FFF2-40B4-BE49-F238E27FC236}">
                    <a16:creationId xmlns:a16="http://schemas.microsoft.com/office/drawing/2014/main" id="{22591084-D2F8-403A-BFB4-C2A578FFB4B5}"/>
                  </a:ext>
                </a:extLst>
              </p:cNvPr>
              <p:cNvSpPr/>
              <p:nvPr/>
            </p:nvSpPr>
            <p:spPr>
              <a:xfrm>
                <a:off x="-1774825" y="700088"/>
                <a:ext cx="112713" cy="203200"/>
              </a:xfrm>
              <a:custGeom>
                <a:avLst/>
                <a:gdLst/>
                <a:ahLst/>
                <a:cxnLst/>
                <a:rect l="0" t="0" r="0" b="0"/>
                <a:pathLst>
                  <a:path w="71" h="128" extrusionOk="0">
                    <a:moveTo>
                      <a:pt x="69" y="0"/>
                    </a:moveTo>
                    <a:lnTo>
                      <a:pt x="45" y="0"/>
                    </a:lnTo>
                    <a:lnTo>
                      <a:pt x="0" y="128"/>
                    </a:lnTo>
                    <a:lnTo>
                      <a:pt x="0" y="128"/>
                    </a:lnTo>
                    <a:lnTo>
                      <a:pt x="1" y="124"/>
                    </a:lnTo>
                    <a:lnTo>
                      <a:pt x="6" y="124"/>
                    </a:lnTo>
                    <a:lnTo>
                      <a:pt x="48" y="5"/>
                    </a:lnTo>
                    <a:lnTo>
                      <a:pt x="68" y="5"/>
                    </a:lnTo>
                    <a:lnTo>
                      <a:pt x="67" y="2"/>
                    </a:lnTo>
                    <a:lnTo>
                      <a:pt x="71" y="2"/>
                    </a:lnTo>
                    <a:lnTo>
                      <a:pt x="69"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06" name="Shape 385">
                <a:extLst>
                  <a:ext uri="{FF2B5EF4-FFF2-40B4-BE49-F238E27FC236}">
                    <a16:creationId xmlns:a16="http://schemas.microsoft.com/office/drawing/2014/main" id="{83A1E834-3CDE-4217-8F61-05B660F8ACEC}"/>
                  </a:ext>
                </a:extLst>
              </p:cNvPr>
              <p:cNvSpPr/>
              <p:nvPr/>
            </p:nvSpPr>
            <p:spPr>
              <a:xfrm>
                <a:off x="-1700213" y="825500"/>
                <a:ext cx="38100" cy="1500"/>
              </a:xfrm>
              <a:prstGeom prst="rect">
                <a:avLst/>
              </a:pr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07" name="Shape 386">
                <a:extLst>
                  <a:ext uri="{FF2B5EF4-FFF2-40B4-BE49-F238E27FC236}">
                    <a16:creationId xmlns:a16="http://schemas.microsoft.com/office/drawing/2014/main" id="{CBA0C2CE-65E2-4E70-B8D1-CB7AFBBBD288}"/>
                  </a:ext>
                </a:extLst>
              </p:cNvPr>
              <p:cNvSpPr/>
              <p:nvPr/>
            </p:nvSpPr>
            <p:spPr>
              <a:xfrm>
                <a:off x="-1700213" y="825500"/>
                <a:ext cx="38100" cy="1500"/>
              </a:xfrm>
              <a:prstGeom prst="rect">
                <a:avLst/>
              </a:pr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08" name="Shape 387">
                <a:extLst>
                  <a:ext uri="{FF2B5EF4-FFF2-40B4-BE49-F238E27FC236}">
                    <a16:creationId xmlns:a16="http://schemas.microsoft.com/office/drawing/2014/main" id="{1A681A2C-2670-4C83-99AC-EE0CCA110B9A}"/>
                  </a:ext>
                </a:extLst>
              </p:cNvPr>
              <p:cNvSpPr/>
              <p:nvPr/>
            </p:nvSpPr>
            <p:spPr>
              <a:xfrm>
                <a:off x="-1703388" y="763588"/>
                <a:ext cx="47625" cy="69850"/>
              </a:xfrm>
              <a:custGeom>
                <a:avLst/>
                <a:gdLst/>
                <a:ahLst/>
                <a:cxnLst/>
                <a:rect l="0" t="0" r="0" b="0"/>
                <a:pathLst>
                  <a:path w="30" h="44" extrusionOk="0">
                    <a:moveTo>
                      <a:pt x="15" y="0"/>
                    </a:moveTo>
                    <a:lnTo>
                      <a:pt x="15" y="0"/>
                    </a:lnTo>
                    <a:lnTo>
                      <a:pt x="15" y="2"/>
                    </a:lnTo>
                    <a:lnTo>
                      <a:pt x="27" y="39"/>
                    </a:lnTo>
                    <a:lnTo>
                      <a:pt x="26" y="39"/>
                    </a:lnTo>
                    <a:lnTo>
                      <a:pt x="26" y="39"/>
                    </a:lnTo>
                    <a:lnTo>
                      <a:pt x="2" y="39"/>
                    </a:lnTo>
                    <a:lnTo>
                      <a:pt x="0" y="44"/>
                    </a:lnTo>
                    <a:lnTo>
                      <a:pt x="30" y="44"/>
                    </a:lnTo>
                    <a:lnTo>
                      <a:pt x="15"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09" name="Shape 388">
                <a:extLst>
                  <a:ext uri="{FF2B5EF4-FFF2-40B4-BE49-F238E27FC236}">
                    <a16:creationId xmlns:a16="http://schemas.microsoft.com/office/drawing/2014/main" id="{044F2F3C-E9A8-40A1-AC1A-B54E660B24A0}"/>
                  </a:ext>
                </a:extLst>
              </p:cNvPr>
              <p:cNvSpPr/>
              <p:nvPr/>
            </p:nvSpPr>
            <p:spPr>
              <a:xfrm>
                <a:off x="-1703388" y="763588"/>
                <a:ext cx="47625" cy="69850"/>
              </a:xfrm>
              <a:custGeom>
                <a:avLst/>
                <a:gdLst/>
                <a:ahLst/>
                <a:cxnLst/>
                <a:rect l="0" t="0" r="0" b="0"/>
                <a:pathLst>
                  <a:path w="30" h="44" extrusionOk="0">
                    <a:moveTo>
                      <a:pt x="15" y="0"/>
                    </a:moveTo>
                    <a:lnTo>
                      <a:pt x="15" y="0"/>
                    </a:lnTo>
                    <a:lnTo>
                      <a:pt x="15" y="2"/>
                    </a:lnTo>
                    <a:lnTo>
                      <a:pt x="27" y="39"/>
                    </a:lnTo>
                    <a:lnTo>
                      <a:pt x="26" y="39"/>
                    </a:lnTo>
                    <a:lnTo>
                      <a:pt x="26" y="39"/>
                    </a:lnTo>
                    <a:lnTo>
                      <a:pt x="2" y="39"/>
                    </a:lnTo>
                    <a:lnTo>
                      <a:pt x="0" y="44"/>
                    </a:lnTo>
                    <a:lnTo>
                      <a:pt x="30" y="44"/>
                    </a:lnTo>
                    <a:lnTo>
                      <a:pt x="1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10" name="Shape 389">
                <a:extLst>
                  <a:ext uri="{FF2B5EF4-FFF2-40B4-BE49-F238E27FC236}">
                    <a16:creationId xmlns:a16="http://schemas.microsoft.com/office/drawing/2014/main" id="{7FF500AE-CD67-4384-8E18-8C8468B6E994}"/>
                  </a:ext>
                </a:extLst>
              </p:cNvPr>
              <p:cNvSpPr/>
              <p:nvPr/>
            </p:nvSpPr>
            <p:spPr>
              <a:xfrm>
                <a:off x="-1647825" y="865188"/>
                <a:ext cx="12700" cy="31750"/>
              </a:xfrm>
              <a:custGeom>
                <a:avLst/>
                <a:gdLst/>
                <a:ahLst/>
                <a:cxnLst/>
                <a:rect l="0" t="0" r="0" b="0"/>
                <a:pathLst>
                  <a:path w="8" h="20" extrusionOk="0">
                    <a:moveTo>
                      <a:pt x="1" y="0"/>
                    </a:moveTo>
                    <a:lnTo>
                      <a:pt x="0" y="0"/>
                    </a:lnTo>
                    <a:lnTo>
                      <a:pt x="7" y="20"/>
                    </a:lnTo>
                    <a:lnTo>
                      <a:pt x="8" y="20"/>
                    </a:lnTo>
                    <a:lnTo>
                      <a:pt x="1"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11" name="Shape 390">
                <a:extLst>
                  <a:ext uri="{FF2B5EF4-FFF2-40B4-BE49-F238E27FC236}">
                    <a16:creationId xmlns:a16="http://schemas.microsoft.com/office/drawing/2014/main" id="{2D15B10A-650E-4F87-B47B-CB1839F8551E}"/>
                  </a:ext>
                </a:extLst>
              </p:cNvPr>
              <p:cNvSpPr/>
              <p:nvPr/>
            </p:nvSpPr>
            <p:spPr>
              <a:xfrm>
                <a:off x="-1647825" y="865188"/>
                <a:ext cx="12700" cy="31750"/>
              </a:xfrm>
              <a:custGeom>
                <a:avLst/>
                <a:gdLst/>
                <a:ahLst/>
                <a:cxnLst/>
                <a:rect l="0" t="0" r="0" b="0"/>
                <a:pathLst>
                  <a:path w="8" h="20" extrusionOk="0">
                    <a:moveTo>
                      <a:pt x="1" y="0"/>
                    </a:moveTo>
                    <a:lnTo>
                      <a:pt x="0" y="0"/>
                    </a:lnTo>
                    <a:lnTo>
                      <a:pt x="7" y="20"/>
                    </a:lnTo>
                    <a:lnTo>
                      <a:pt x="8" y="20"/>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12" name="Shape 391">
                <a:extLst>
                  <a:ext uri="{FF2B5EF4-FFF2-40B4-BE49-F238E27FC236}">
                    <a16:creationId xmlns:a16="http://schemas.microsoft.com/office/drawing/2014/main" id="{18844859-4FEA-432E-B26F-B72ECE9E51B8}"/>
                  </a:ext>
                </a:extLst>
              </p:cNvPr>
              <p:cNvSpPr/>
              <p:nvPr/>
            </p:nvSpPr>
            <p:spPr>
              <a:xfrm>
                <a:off x="-1708150" y="763588"/>
                <a:ext cx="20638" cy="57150"/>
              </a:xfrm>
              <a:custGeom>
                <a:avLst/>
                <a:gdLst/>
                <a:ahLst/>
                <a:cxnLst/>
                <a:rect l="0" t="0" r="0" b="0"/>
                <a:pathLst>
                  <a:path w="13" h="36" extrusionOk="0">
                    <a:moveTo>
                      <a:pt x="12" y="0"/>
                    </a:moveTo>
                    <a:lnTo>
                      <a:pt x="0" y="36"/>
                    </a:lnTo>
                    <a:lnTo>
                      <a:pt x="2" y="36"/>
                    </a:lnTo>
                    <a:lnTo>
                      <a:pt x="13" y="3"/>
                    </a:lnTo>
                    <a:lnTo>
                      <a:pt x="12"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13" name="Shape 392">
                <a:extLst>
                  <a:ext uri="{FF2B5EF4-FFF2-40B4-BE49-F238E27FC236}">
                    <a16:creationId xmlns:a16="http://schemas.microsoft.com/office/drawing/2014/main" id="{DC0E21E8-1CD7-4E50-AEA8-AC7B9338B44B}"/>
                  </a:ext>
                </a:extLst>
              </p:cNvPr>
              <p:cNvSpPr/>
              <p:nvPr/>
            </p:nvSpPr>
            <p:spPr>
              <a:xfrm>
                <a:off x="-1708150" y="763588"/>
                <a:ext cx="20638" cy="57150"/>
              </a:xfrm>
              <a:custGeom>
                <a:avLst/>
                <a:gdLst/>
                <a:ahLst/>
                <a:cxnLst/>
                <a:rect l="0" t="0" r="0" b="0"/>
                <a:pathLst>
                  <a:path w="13" h="36" extrusionOk="0">
                    <a:moveTo>
                      <a:pt x="12" y="0"/>
                    </a:moveTo>
                    <a:lnTo>
                      <a:pt x="0" y="36"/>
                    </a:lnTo>
                    <a:lnTo>
                      <a:pt x="2" y="36"/>
                    </a:lnTo>
                    <a:lnTo>
                      <a:pt x="13" y="3"/>
                    </a:lnTo>
                    <a:lnTo>
                      <a:pt x="12"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14" name="Shape 393">
                <a:extLst>
                  <a:ext uri="{FF2B5EF4-FFF2-40B4-BE49-F238E27FC236}">
                    <a16:creationId xmlns:a16="http://schemas.microsoft.com/office/drawing/2014/main" id="{DB440B62-9309-4CEA-ADA0-A637C53EF751}"/>
                  </a:ext>
                </a:extLst>
              </p:cNvPr>
              <p:cNvSpPr/>
              <p:nvPr/>
            </p:nvSpPr>
            <p:spPr>
              <a:xfrm>
                <a:off x="-1717675" y="750888"/>
                <a:ext cx="28575" cy="69850"/>
              </a:xfrm>
              <a:custGeom>
                <a:avLst/>
                <a:gdLst/>
                <a:ahLst/>
                <a:cxnLst/>
                <a:rect l="0" t="0" r="0" b="0"/>
                <a:pathLst>
                  <a:path w="18" h="44" extrusionOk="0">
                    <a:moveTo>
                      <a:pt x="16" y="0"/>
                    </a:moveTo>
                    <a:lnTo>
                      <a:pt x="15" y="0"/>
                    </a:lnTo>
                    <a:lnTo>
                      <a:pt x="0" y="44"/>
                    </a:lnTo>
                    <a:lnTo>
                      <a:pt x="6" y="44"/>
                    </a:lnTo>
                    <a:lnTo>
                      <a:pt x="18" y="8"/>
                    </a:lnTo>
                    <a:lnTo>
                      <a:pt x="16"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15" name="Shape 394">
                <a:extLst>
                  <a:ext uri="{FF2B5EF4-FFF2-40B4-BE49-F238E27FC236}">
                    <a16:creationId xmlns:a16="http://schemas.microsoft.com/office/drawing/2014/main" id="{20631F80-3B14-41BD-BD79-89E6ED8051CE}"/>
                  </a:ext>
                </a:extLst>
              </p:cNvPr>
              <p:cNvSpPr/>
              <p:nvPr/>
            </p:nvSpPr>
            <p:spPr>
              <a:xfrm>
                <a:off x="-1717675" y="750888"/>
                <a:ext cx="28575" cy="69850"/>
              </a:xfrm>
              <a:custGeom>
                <a:avLst/>
                <a:gdLst/>
                <a:ahLst/>
                <a:cxnLst/>
                <a:rect l="0" t="0" r="0" b="0"/>
                <a:pathLst>
                  <a:path w="18" h="44" extrusionOk="0">
                    <a:moveTo>
                      <a:pt x="16" y="0"/>
                    </a:moveTo>
                    <a:lnTo>
                      <a:pt x="15" y="0"/>
                    </a:lnTo>
                    <a:lnTo>
                      <a:pt x="0" y="44"/>
                    </a:lnTo>
                    <a:lnTo>
                      <a:pt x="6" y="44"/>
                    </a:lnTo>
                    <a:lnTo>
                      <a:pt x="18" y="8"/>
                    </a:lnTo>
                    <a:lnTo>
                      <a:pt x="16"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16" name="Shape 395">
                <a:extLst>
                  <a:ext uri="{FF2B5EF4-FFF2-40B4-BE49-F238E27FC236}">
                    <a16:creationId xmlns:a16="http://schemas.microsoft.com/office/drawing/2014/main" id="{48C3BB0A-0ADC-425D-BE58-B7FE33581226}"/>
                  </a:ext>
                </a:extLst>
              </p:cNvPr>
              <p:cNvSpPr/>
              <p:nvPr/>
            </p:nvSpPr>
            <p:spPr>
              <a:xfrm>
                <a:off x="-1776413" y="860425"/>
                <a:ext cx="119063" cy="46038"/>
              </a:xfrm>
              <a:custGeom>
                <a:avLst/>
                <a:gdLst/>
                <a:ahLst/>
                <a:cxnLst/>
                <a:rect l="0" t="0" r="0" b="0"/>
                <a:pathLst>
                  <a:path w="75" h="29" extrusionOk="0">
                    <a:moveTo>
                      <a:pt x="75" y="0"/>
                    </a:moveTo>
                    <a:lnTo>
                      <a:pt x="35" y="0"/>
                    </a:lnTo>
                    <a:lnTo>
                      <a:pt x="24" y="28"/>
                    </a:lnTo>
                    <a:lnTo>
                      <a:pt x="1" y="28"/>
                    </a:lnTo>
                    <a:lnTo>
                      <a:pt x="0" y="29"/>
                    </a:lnTo>
                    <a:lnTo>
                      <a:pt x="26" y="29"/>
                    </a:lnTo>
                    <a:lnTo>
                      <a:pt x="35" y="1"/>
                    </a:lnTo>
                    <a:lnTo>
                      <a:pt x="75" y="1"/>
                    </a:lnTo>
                    <a:lnTo>
                      <a:pt x="75" y="0"/>
                    </a:lnTo>
                    <a:close/>
                  </a:path>
                </a:pathLst>
              </a:custGeom>
              <a:solidFill>
                <a:srgbClr val="C3D88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17" name="Shape 396">
                <a:extLst>
                  <a:ext uri="{FF2B5EF4-FFF2-40B4-BE49-F238E27FC236}">
                    <a16:creationId xmlns:a16="http://schemas.microsoft.com/office/drawing/2014/main" id="{D4290B5C-11E0-4F94-8E05-4F1E39E6548A}"/>
                  </a:ext>
                </a:extLst>
              </p:cNvPr>
              <p:cNvSpPr/>
              <p:nvPr/>
            </p:nvSpPr>
            <p:spPr>
              <a:xfrm>
                <a:off x="-1776413" y="860425"/>
                <a:ext cx="119063" cy="46038"/>
              </a:xfrm>
              <a:custGeom>
                <a:avLst/>
                <a:gdLst/>
                <a:ahLst/>
                <a:cxnLst/>
                <a:rect l="0" t="0" r="0" b="0"/>
                <a:pathLst>
                  <a:path w="75" h="29" extrusionOk="0">
                    <a:moveTo>
                      <a:pt x="75" y="0"/>
                    </a:moveTo>
                    <a:lnTo>
                      <a:pt x="35" y="0"/>
                    </a:lnTo>
                    <a:lnTo>
                      <a:pt x="24" y="28"/>
                    </a:lnTo>
                    <a:lnTo>
                      <a:pt x="1" y="28"/>
                    </a:lnTo>
                    <a:lnTo>
                      <a:pt x="0" y="29"/>
                    </a:lnTo>
                    <a:lnTo>
                      <a:pt x="26" y="29"/>
                    </a:lnTo>
                    <a:lnTo>
                      <a:pt x="35" y="1"/>
                    </a:lnTo>
                    <a:lnTo>
                      <a:pt x="75" y="1"/>
                    </a:lnTo>
                    <a:lnTo>
                      <a:pt x="75"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18" name="Shape 397">
                <a:extLst>
                  <a:ext uri="{FF2B5EF4-FFF2-40B4-BE49-F238E27FC236}">
                    <a16:creationId xmlns:a16="http://schemas.microsoft.com/office/drawing/2014/main" id="{264C81D9-7CE0-4A3E-86D1-60BB3E6FDDBC}"/>
                  </a:ext>
                </a:extLst>
              </p:cNvPr>
              <p:cNvSpPr/>
              <p:nvPr/>
            </p:nvSpPr>
            <p:spPr>
              <a:xfrm>
                <a:off x="-1774825" y="852488"/>
                <a:ext cx="117475" cy="52388"/>
              </a:xfrm>
              <a:custGeom>
                <a:avLst/>
                <a:gdLst/>
                <a:ahLst/>
                <a:cxnLst/>
                <a:rect l="0" t="0" r="0" b="0"/>
                <a:pathLst>
                  <a:path w="74" h="33" extrusionOk="0">
                    <a:moveTo>
                      <a:pt x="73" y="0"/>
                    </a:moveTo>
                    <a:lnTo>
                      <a:pt x="29" y="0"/>
                    </a:lnTo>
                    <a:lnTo>
                      <a:pt x="20" y="28"/>
                    </a:lnTo>
                    <a:lnTo>
                      <a:pt x="6" y="28"/>
                    </a:lnTo>
                    <a:lnTo>
                      <a:pt x="5" y="32"/>
                    </a:lnTo>
                    <a:lnTo>
                      <a:pt x="0" y="32"/>
                    </a:lnTo>
                    <a:lnTo>
                      <a:pt x="0" y="33"/>
                    </a:lnTo>
                    <a:lnTo>
                      <a:pt x="23" y="33"/>
                    </a:lnTo>
                    <a:lnTo>
                      <a:pt x="34" y="5"/>
                    </a:lnTo>
                    <a:lnTo>
                      <a:pt x="74" y="5"/>
                    </a:lnTo>
                    <a:lnTo>
                      <a:pt x="73" y="0"/>
                    </a:lnTo>
                    <a:close/>
                  </a:path>
                </a:pathLst>
              </a:custGeom>
              <a:solidFill>
                <a:srgbClr val="B7D35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19" name="Shape 398">
                <a:extLst>
                  <a:ext uri="{FF2B5EF4-FFF2-40B4-BE49-F238E27FC236}">
                    <a16:creationId xmlns:a16="http://schemas.microsoft.com/office/drawing/2014/main" id="{716A7A6B-41F3-4B57-A8D8-C3AB7700482D}"/>
                  </a:ext>
                </a:extLst>
              </p:cNvPr>
              <p:cNvSpPr/>
              <p:nvPr/>
            </p:nvSpPr>
            <p:spPr>
              <a:xfrm>
                <a:off x="-1774825" y="852488"/>
                <a:ext cx="117475" cy="52388"/>
              </a:xfrm>
              <a:custGeom>
                <a:avLst/>
                <a:gdLst/>
                <a:ahLst/>
                <a:cxnLst/>
                <a:rect l="0" t="0" r="0" b="0"/>
                <a:pathLst>
                  <a:path w="74" h="33" extrusionOk="0">
                    <a:moveTo>
                      <a:pt x="73" y="0"/>
                    </a:moveTo>
                    <a:lnTo>
                      <a:pt x="29" y="0"/>
                    </a:lnTo>
                    <a:lnTo>
                      <a:pt x="20" y="28"/>
                    </a:lnTo>
                    <a:lnTo>
                      <a:pt x="6" y="28"/>
                    </a:lnTo>
                    <a:lnTo>
                      <a:pt x="5" y="32"/>
                    </a:lnTo>
                    <a:lnTo>
                      <a:pt x="0" y="32"/>
                    </a:lnTo>
                    <a:lnTo>
                      <a:pt x="0" y="33"/>
                    </a:lnTo>
                    <a:lnTo>
                      <a:pt x="23" y="33"/>
                    </a:lnTo>
                    <a:lnTo>
                      <a:pt x="34" y="5"/>
                    </a:lnTo>
                    <a:lnTo>
                      <a:pt x="74" y="5"/>
                    </a:lnTo>
                    <a:lnTo>
                      <a:pt x="73"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20" name="Shape 399">
                <a:extLst>
                  <a:ext uri="{FF2B5EF4-FFF2-40B4-BE49-F238E27FC236}">
                    <a16:creationId xmlns:a16="http://schemas.microsoft.com/office/drawing/2014/main" id="{62F334D6-D72E-41D8-A098-54D0B0AFB420}"/>
                  </a:ext>
                </a:extLst>
              </p:cNvPr>
              <p:cNvSpPr/>
              <p:nvPr/>
            </p:nvSpPr>
            <p:spPr>
              <a:xfrm>
                <a:off x="-1774825" y="896938"/>
                <a:ext cx="9525" cy="6350"/>
              </a:xfrm>
              <a:custGeom>
                <a:avLst/>
                <a:gdLst/>
                <a:ahLst/>
                <a:cxnLst/>
                <a:rect l="0" t="0" r="0" b="0"/>
                <a:pathLst>
                  <a:path w="6" h="4" extrusionOk="0">
                    <a:moveTo>
                      <a:pt x="6" y="0"/>
                    </a:moveTo>
                    <a:lnTo>
                      <a:pt x="1" y="0"/>
                    </a:lnTo>
                    <a:lnTo>
                      <a:pt x="0" y="4"/>
                    </a:lnTo>
                    <a:lnTo>
                      <a:pt x="5" y="4"/>
                    </a:lnTo>
                    <a:lnTo>
                      <a:pt x="6" y="0"/>
                    </a:lnTo>
                    <a:close/>
                  </a:path>
                </a:pathLst>
              </a:custGeom>
              <a:solidFill>
                <a:srgbClr val="C4DB75"/>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21" name="Shape 400">
                <a:extLst>
                  <a:ext uri="{FF2B5EF4-FFF2-40B4-BE49-F238E27FC236}">
                    <a16:creationId xmlns:a16="http://schemas.microsoft.com/office/drawing/2014/main" id="{416D4C99-520C-40E3-B61E-67389ECDCEDD}"/>
                  </a:ext>
                </a:extLst>
              </p:cNvPr>
              <p:cNvSpPr/>
              <p:nvPr/>
            </p:nvSpPr>
            <p:spPr>
              <a:xfrm>
                <a:off x="-1774825" y="896938"/>
                <a:ext cx="9525" cy="6350"/>
              </a:xfrm>
              <a:custGeom>
                <a:avLst/>
                <a:gdLst/>
                <a:ahLst/>
                <a:cxnLst/>
                <a:rect l="0" t="0" r="0" b="0"/>
                <a:pathLst>
                  <a:path w="6" h="4" extrusionOk="0">
                    <a:moveTo>
                      <a:pt x="6" y="0"/>
                    </a:moveTo>
                    <a:lnTo>
                      <a:pt x="1" y="0"/>
                    </a:lnTo>
                    <a:lnTo>
                      <a:pt x="0" y="4"/>
                    </a:lnTo>
                    <a:lnTo>
                      <a:pt x="5" y="4"/>
                    </a:lnTo>
                    <a:lnTo>
                      <a:pt x="6"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22" name="Shape 401">
                <a:extLst>
                  <a:ext uri="{FF2B5EF4-FFF2-40B4-BE49-F238E27FC236}">
                    <a16:creationId xmlns:a16="http://schemas.microsoft.com/office/drawing/2014/main" id="{CD06687D-9E68-4D37-A919-218EAC3F5D9A}"/>
                  </a:ext>
                </a:extLst>
              </p:cNvPr>
              <p:cNvSpPr/>
              <p:nvPr/>
            </p:nvSpPr>
            <p:spPr>
              <a:xfrm>
                <a:off x="-1662113" y="708025"/>
                <a:ext cx="69850" cy="198438"/>
              </a:xfrm>
              <a:custGeom>
                <a:avLst/>
                <a:gdLst/>
                <a:ahLst/>
                <a:cxnLst/>
                <a:rect l="0" t="0" r="0" b="0"/>
                <a:pathLst>
                  <a:path w="44" h="125" extrusionOk="0">
                    <a:moveTo>
                      <a:pt x="1" y="0"/>
                    </a:moveTo>
                    <a:lnTo>
                      <a:pt x="0" y="0"/>
                    </a:lnTo>
                    <a:lnTo>
                      <a:pt x="43" y="124"/>
                    </a:lnTo>
                    <a:lnTo>
                      <a:pt x="16" y="124"/>
                    </a:lnTo>
                    <a:lnTo>
                      <a:pt x="16" y="125"/>
                    </a:lnTo>
                    <a:lnTo>
                      <a:pt x="44" y="125"/>
                    </a:lnTo>
                    <a:lnTo>
                      <a:pt x="1" y="0"/>
                    </a:lnTo>
                    <a:close/>
                  </a:path>
                </a:pathLst>
              </a:custGeom>
              <a:solidFill>
                <a:srgbClr val="F1F3F4"/>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23" name="Shape 402">
                <a:extLst>
                  <a:ext uri="{FF2B5EF4-FFF2-40B4-BE49-F238E27FC236}">
                    <a16:creationId xmlns:a16="http://schemas.microsoft.com/office/drawing/2014/main" id="{8BDFD9FD-3882-4AB8-9DFF-EA17F81E0EF8}"/>
                  </a:ext>
                </a:extLst>
              </p:cNvPr>
              <p:cNvSpPr/>
              <p:nvPr/>
            </p:nvSpPr>
            <p:spPr>
              <a:xfrm>
                <a:off x="-1662113" y="708025"/>
                <a:ext cx="69850" cy="198438"/>
              </a:xfrm>
              <a:custGeom>
                <a:avLst/>
                <a:gdLst/>
                <a:ahLst/>
                <a:cxnLst/>
                <a:rect l="0" t="0" r="0" b="0"/>
                <a:pathLst>
                  <a:path w="44" h="125" extrusionOk="0">
                    <a:moveTo>
                      <a:pt x="1" y="0"/>
                    </a:moveTo>
                    <a:lnTo>
                      <a:pt x="0" y="0"/>
                    </a:lnTo>
                    <a:lnTo>
                      <a:pt x="43" y="124"/>
                    </a:lnTo>
                    <a:lnTo>
                      <a:pt x="16" y="124"/>
                    </a:lnTo>
                    <a:lnTo>
                      <a:pt x="16" y="125"/>
                    </a:lnTo>
                    <a:lnTo>
                      <a:pt x="44" y="125"/>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24" name="Shape 403">
                <a:extLst>
                  <a:ext uri="{FF2B5EF4-FFF2-40B4-BE49-F238E27FC236}">
                    <a16:creationId xmlns:a16="http://schemas.microsoft.com/office/drawing/2014/main" id="{886033DE-1510-457C-9570-D800F9558AFC}"/>
                  </a:ext>
                </a:extLst>
              </p:cNvPr>
              <p:cNvSpPr/>
              <p:nvPr/>
            </p:nvSpPr>
            <p:spPr>
              <a:xfrm>
                <a:off x="-1666875" y="708025"/>
                <a:ext cx="73025" cy="196850"/>
              </a:xfrm>
              <a:custGeom>
                <a:avLst/>
                <a:gdLst/>
                <a:ahLst/>
                <a:cxnLst/>
                <a:rect l="0" t="0" r="0" b="0"/>
                <a:pathLst>
                  <a:path w="46" h="124" extrusionOk="0">
                    <a:moveTo>
                      <a:pt x="3" y="0"/>
                    </a:moveTo>
                    <a:lnTo>
                      <a:pt x="0" y="0"/>
                    </a:lnTo>
                    <a:lnTo>
                      <a:pt x="43" y="119"/>
                    </a:lnTo>
                    <a:lnTo>
                      <a:pt x="20" y="119"/>
                    </a:lnTo>
                    <a:lnTo>
                      <a:pt x="22" y="123"/>
                    </a:lnTo>
                    <a:lnTo>
                      <a:pt x="20" y="123"/>
                    </a:lnTo>
                    <a:lnTo>
                      <a:pt x="19" y="119"/>
                    </a:lnTo>
                    <a:lnTo>
                      <a:pt x="18" y="119"/>
                    </a:lnTo>
                    <a:lnTo>
                      <a:pt x="19" y="124"/>
                    </a:lnTo>
                    <a:lnTo>
                      <a:pt x="46" y="124"/>
                    </a:lnTo>
                    <a:lnTo>
                      <a:pt x="3" y="0"/>
                    </a:lnTo>
                    <a:close/>
                  </a:path>
                </a:pathLst>
              </a:custGeom>
              <a:solidFill>
                <a:srgbClr val="E4EDC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25" name="Shape 404">
                <a:extLst>
                  <a:ext uri="{FF2B5EF4-FFF2-40B4-BE49-F238E27FC236}">
                    <a16:creationId xmlns:a16="http://schemas.microsoft.com/office/drawing/2014/main" id="{B065F51E-E805-4EC9-BE3E-4E77AF69B80B}"/>
                  </a:ext>
                </a:extLst>
              </p:cNvPr>
              <p:cNvSpPr/>
              <p:nvPr/>
            </p:nvSpPr>
            <p:spPr>
              <a:xfrm>
                <a:off x="-1666875" y="708025"/>
                <a:ext cx="73025" cy="196850"/>
              </a:xfrm>
              <a:custGeom>
                <a:avLst/>
                <a:gdLst/>
                <a:ahLst/>
                <a:cxnLst/>
                <a:rect l="0" t="0" r="0" b="0"/>
                <a:pathLst>
                  <a:path w="46" h="124" extrusionOk="0">
                    <a:moveTo>
                      <a:pt x="3" y="0"/>
                    </a:moveTo>
                    <a:lnTo>
                      <a:pt x="0" y="0"/>
                    </a:lnTo>
                    <a:lnTo>
                      <a:pt x="43" y="119"/>
                    </a:lnTo>
                    <a:lnTo>
                      <a:pt x="20" y="119"/>
                    </a:lnTo>
                    <a:lnTo>
                      <a:pt x="22" y="123"/>
                    </a:lnTo>
                    <a:lnTo>
                      <a:pt x="20" y="123"/>
                    </a:lnTo>
                    <a:lnTo>
                      <a:pt x="19" y="119"/>
                    </a:lnTo>
                    <a:lnTo>
                      <a:pt x="18" y="119"/>
                    </a:lnTo>
                    <a:lnTo>
                      <a:pt x="19" y="124"/>
                    </a:lnTo>
                    <a:lnTo>
                      <a:pt x="46" y="124"/>
                    </a:lnTo>
                    <a:lnTo>
                      <a:pt x="3"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26" name="Shape 405">
                <a:extLst>
                  <a:ext uri="{FF2B5EF4-FFF2-40B4-BE49-F238E27FC236}">
                    <a16:creationId xmlns:a16="http://schemas.microsoft.com/office/drawing/2014/main" id="{A46E3B12-8A11-49A7-AB54-4106F73B2A42}"/>
                  </a:ext>
                </a:extLst>
              </p:cNvPr>
              <p:cNvSpPr/>
              <p:nvPr/>
            </p:nvSpPr>
            <p:spPr>
              <a:xfrm>
                <a:off x="-1662113" y="703263"/>
                <a:ext cx="1588" cy="4763"/>
              </a:xfrm>
              <a:custGeom>
                <a:avLst/>
                <a:gdLst/>
                <a:ahLst/>
                <a:cxnLst/>
                <a:rect l="0" t="0" r="0" b="0"/>
                <a:pathLst>
                  <a:path w="1" h="3" extrusionOk="0">
                    <a:moveTo>
                      <a:pt x="0" y="0"/>
                    </a:moveTo>
                    <a:lnTo>
                      <a:pt x="0" y="0"/>
                    </a:lnTo>
                    <a:lnTo>
                      <a:pt x="0" y="3"/>
                    </a:lnTo>
                    <a:lnTo>
                      <a:pt x="1" y="3"/>
                    </a:lnTo>
                    <a:lnTo>
                      <a:pt x="0" y="0"/>
                    </a:lnTo>
                    <a:close/>
                  </a:path>
                </a:pathLst>
              </a:custGeom>
              <a:solidFill>
                <a:srgbClr val="F8F9FA"/>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27" name="Shape 406">
                <a:extLst>
                  <a:ext uri="{FF2B5EF4-FFF2-40B4-BE49-F238E27FC236}">
                    <a16:creationId xmlns:a16="http://schemas.microsoft.com/office/drawing/2014/main" id="{19415CFE-DB60-45E0-81A3-FD14D386280D}"/>
                  </a:ext>
                </a:extLst>
              </p:cNvPr>
              <p:cNvSpPr/>
              <p:nvPr/>
            </p:nvSpPr>
            <p:spPr>
              <a:xfrm>
                <a:off x="-1662113" y="703263"/>
                <a:ext cx="1588" cy="4763"/>
              </a:xfrm>
              <a:custGeom>
                <a:avLst/>
                <a:gdLst/>
                <a:ahLst/>
                <a:cxnLst/>
                <a:rect l="0" t="0" r="0" b="0"/>
                <a:pathLst>
                  <a:path w="1" h="3" extrusionOk="0">
                    <a:moveTo>
                      <a:pt x="0" y="0"/>
                    </a:moveTo>
                    <a:lnTo>
                      <a:pt x="0" y="0"/>
                    </a:lnTo>
                    <a:lnTo>
                      <a:pt x="0" y="3"/>
                    </a:lnTo>
                    <a:lnTo>
                      <a:pt x="1" y="3"/>
                    </a:lnTo>
                    <a:lnTo>
                      <a:pt x="0"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28" name="Shape 407">
                <a:extLst>
                  <a:ext uri="{FF2B5EF4-FFF2-40B4-BE49-F238E27FC236}">
                    <a16:creationId xmlns:a16="http://schemas.microsoft.com/office/drawing/2014/main" id="{C9A90968-7BFD-4124-BFEF-6CF0205438C6}"/>
                  </a:ext>
                </a:extLst>
              </p:cNvPr>
              <p:cNvSpPr/>
              <p:nvPr/>
            </p:nvSpPr>
            <p:spPr>
              <a:xfrm>
                <a:off x="-1668463" y="703263"/>
                <a:ext cx="6350" cy="4763"/>
              </a:xfrm>
              <a:custGeom>
                <a:avLst/>
                <a:gdLst/>
                <a:ahLst/>
                <a:cxnLst/>
                <a:rect l="0" t="0" r="0" b="0"/>
                <a:pathLst>
                  <a:path w="4" h="3" extrusionOk="0">
                    <a:moveTo>
                      <a:pt x="4" y="0"/>
                    </a:moveTo>
                    <a:lnTo>
                      <a:pt x="0" y="0"/>
                    </a:lnTo>
                    <a:lnTo>
                      <a:pt x="1" y="3"/>
                    </a:lnTo>
                    <a:lnTo>
                      <a:pt x="4" y="3"/>
                    </a:lnTo>
                    <a:lnTo>
                      <a:pt x="4" y="0"/>
                    </a:lnTo>
                    <a:close/>
                  </a:path>
                </a:pathLst>
              </a:custGeom>
              <a:solidFill>
                <a:srgbClr val="F2F6E7"/>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29" name="Shape 408">
                <a:extLst>
                  <a:ext uri="{FF2B5EF4-FFF2-40B4-BE49-F238E27FC236}">
                    <a16:creationId xmlns:a16="http://schemas.microsoft.com/office/drawing/2014/main" id="{40C878A6-6088-4FA6-9CEC-D9757BEA7274}"/>
                  </a:ext>
                </a:extLst>
              </p:cNvPr>
              <p:cNvSpPr/>
              <p:nvPr/>
            </p:nvSpPr>
            <p:spPr>
              <a:xfrm>
                <a:off x="-1668463" y="703263"/>
                <a:ext cx="6350" cy="4763"/>
              </a:xfrm>
              <a:custGeom>
                <a:avLst/>
                <a:gdLst/>
                <a:ahLst/>
                <a:cxnLst/>
                <a:rect l="0" t="0" r="0" b="0"/>
                <a:pathLst>
                  <a:path w="4" h="3" extrusionOk="0">
                    <a:moveTo>
                      <a:pt x="4" y="0"/>
                    </a:moveTo>
                    <a:lnTo>
                      <a:pt x="0" y="0"/>
                    </a:lnTo>
                    <a:lnTo>
                      <a:pt x="1" y="3"/>
                    </a:lnTo>
                    <a:lnTo>
                      <a:pt x="4" y="3"/>
                    </a:lnTo>
                    <a:lnTo>
                      <a:pt x="4"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30" name="Shape 409">
                <a:extLst>
                  <a:ext uri="{FF2B5EF4-FFF2-40B4-BE49-F238E27FC236}">
                    <a16:creationId xmlns:a16="http://schemas.microsoft.com/office/drawing/2014/main" id="{765EB09E-639D-4BC8-88DD-AB519AF9E076}"/>
                  </a:ext>
                </a:extLst>
              </p:cNvPr>
              <p:cNvSpPr/>
              <p:nvPr/>
            </p:nvSpPr>
            <p:spPr>
              <a:xfrm>
                <a:off x="-1636713" y="896938"/>
                <a:ext cx="4763" cy="6350"/>
              </a:xfrm>
              <a:custGeom>
                <a:avLst/>
                <a:gdLst/>
                <a:ahLst/>
                <a:cxnLst/>
                <a:rect l="0" t="0" r="0" b="0"/>
                <a:pathLst>
                  <a:path w="3" h="4" extrusionOk="0">
                    <a:moveTo>
                      <a:pt x="1" y="0"/>
                    </a:moveTo>
                    <a:lnTo>
                      <a:pt x="0" y="0"/>
                    </a:lnTo>
                    <a:lnTo>
                      <a:pt x="1" y="4"/>
                    </a:lnTo>
                    <a:lnTo>
                      <a:pt x="3" y="4"/>
                    </a:lnTo>
                    <a:lnTo>
                      <a:pt x="1" y="0"/>
                    </a:lnTo>
                    <a:close/>
                  </a:path>
                </a:pathLst>
              </a:custGeom>
              <a:solidFill>
                <a:srgbClr val="E0EBB9"/>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31" name="Shape 410">
                <a:extLst>
                  <a:ext uri="{FF2B5EF4-FFF2-40B4-BE49-F238E27FC236}">
                    <a16:creationId xmlns:a16="http://schemas.microsoft.com/office/drawing/2014/main" id="{DD6435BC-5C6D-4C98-868E-0D7DC6C75C2B}"/>
                  </a:ext>
                </a:extLst>
              </p:cNvPr>
              <p:cNvSpPr/>
              <p:nvPr/>
            </p:nvSpPr>
            <p:spPr>
              <a:xfrm>
                <a:off x="-1636713" y="896938"/>
                <a:ext cx="4763" cy="6350"/>
              </a:xfrm>
              <a:custGeom>
                <a:avLst/>
                <a:gdLst/>
                <a:ahLst/>
                <a:cxnLst/>
                <a:rect l="0" t="0" r="0" b="0"/>
                <a:pathLst>
                  <a:path w="3" h="4" extrusionOk="0">
                    <a:moveTo>
                      <a:pt x="1" y="0"/>
                    </a:moveTo>
                    <a:lnTo>
                      <a:pt x="0" y="0"/>
                    </a:lnTo>
                    <a:lnTo>
                      <a:pt x="1" y="4"/>
                    </a:lnTo>
                    <a:lnTo>
                      <a:pt x="3" y="4"/>
                    </a:lnTo>
                    <a:lnTo>
                      <a:pt x="1" y="0"/>
                    </a:lnTo>
                  </a:path>
                </a:pathLst>
              </a:cu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sp>
            <p:nvSpPr>
              <p:cNvPr id="432" name="Shape 411">
                <a:extLst>
                  <a:ext uri="{FF2B5EF4-FFF2-40B4-BE49-F238E27FC236}">
                    <a16:creationId xmlns:a16="http://schemas.microsoft.com/office/drawing/2014/main" id="{69976CE9-08AF-4E46-BB1B-E9C8EC9FB588}"/>
                  </a:ext>
                </a:extLst>
              </p:cNvPr>
              <p:cNvSpPr/>
              <p:nvPr/>
            </p:nvSpPr>
            <p:spPr>
              <a:xfrm>
                <a:off x="-1782763" y="696913"/>
                <a:ext cx="195263" cy="211138"/>
              </a:xfrm>
              <a:custGeom>
                <a:avLst/>
                <a:gdLst/>
                <a:ahLst/>
                <a:cxnLst/>
                <a:rect l="0" t="0" r="0" b="0"/>
                <a:pathLst>
                  <a:path w="104" h="113" extrusionOk="0">
                    <a:moveTo>
                      <a:pt x="101" y="113"/>
                    </a:moveTo>
                    <a:cubicBezTo>
                      <a:pt x="77" y="113"/>
                      <a:pt x="77" y="113"/>
                      <a:pt x="77" y="113"/>
                    </a:cubicBezTo>
                    <a:cubicBezTo>
                      <a:pt x="77" y="113"/>
                      <a:pt x="76" y="112"/>
                      <a:pt x="75" y="111"/>
                    </a:cubicBezTo>
                    <a:cubicBezTo>
                      <a:pt x="68" y="89"/>
                      <a:pt x="68" y="89"/>
                      <a:pt x="68" y="89"/>
                    </a:cubicBezTo>
                    <a:cubicBezTo>
                      <a:pt x="34" y="89"/>
                      <a:pt x="34" y="89"/>
                      <a:pt x="34" y="89"/>
                    </a:cubicBezTo>
                    <a:cubicBezTo>
                      <a:pt x="26" y="111"/>
                      <a:pt x="26" y="111"/>
                      <a:pt x="26" y="111"/>
                    </a:cubicBezTo>
                    <a:cubicBezTo>
                      <a:pt x="26" y="112"/>
                      <a:pt x="25" y="113"/>
                      <a:pt x="24" y="113"/>
                    </a:cubicBezTo>
                    <a:cubicBezTo>
                      <a:pt x="2" y="113"/>
                      <a:pt x="2" y="113"/>
                      <a:pt x="2" y="113"/>
                    </a:cubicBezTo>
                    <a:cubicBezTo>
                      <a:pt x="2" y="113"/>
                      <a:pt x="1" y="112"/>
                      <a:pt x="1" y="112"/>
                    </a:cubicBezTo>
                    <a:cubicBezTo>
                      <a:pt x="0" y="111"/>
                      <a:pt x="0" y="111"/>
                      <a:pt x="1" y="110"/>
                    </a:cubicBezTo>
                    <a:cubicBezTo>
                      <a:pt x="39" y="2"/>
                      <a:pt x="39" y="2"/>
                      <a:pt x="39" y="2"/>
                    </a:cubicBezTo>
                    <a:cubicBezTo>
                      <a:pt x="39" y="1"/>
                      <a:pt x="40" y="0"/>
                      <a:pt x="41" y="0"/>
                    </a:cubicBezTo>
                    <a:cubicBezTo>
                      <a:pt x="63" y="0"/>
                      <a:pt x="63" y="0"/>
                      <a:pt x="63" y="0"/>
                    </a:cubicBezTo>
                    <a:cubicBezTo>
                      <a:pt x="64" y="0"/>
                      <a:pt x="65" y="1"/>
                      <a:pt x="65" y="2"/>
                    </a:cubicBezTo>
                    <a:cubicBezTo>
                      <a:pt x="103" y="110"/>
                      <a:pt x="103" y="110"/>
                      <a:pt x="103" y="110"/>
                    </a:cubicBezTo>
                    <a:cubicBezTo>
                      <a:pt x="104" y="111"/>
                      <a:pt x="103" y="111"/>
                      <a:pt x="103" y="112"/>
                    </a:cubicBezTo>
                    <a:cubicBezTo>
                      <a:pt x="103" y="112"/>
                      <a:pt x="102" y="113"/>
                      <a:pt x="101" y="113"/>
                    </a:cubicBezTo>
                    <a:close/>
                    <a:moveTo>
                      <a:pt x="79" y="109"/>
                    </a:moveTo>
                    <a:cubicBezTo>
                      <a:pt x="99" y="109"/>
                      <a:pt x="99" y="109"/>
                      <a:pt x="99" y="109"/>
                    </a:cubicBezTo>
                    <a:cubicBezTo>
                      <a:pt x="62" y="4"/>
                      <a:pt x="62" y="4"/>
                      <a:pt x="62" y="4"/>
                    </a:cubicBezTo>
                    <a:cubicBezTo>
                      <a:pt x="42" y="4"/>
                      <a:pt x="42" y="4"/>
                      <a:pt x="42" y="4"/>
                    </a:cubicBezTo>
                    <a:cubicBezTo>
                      <a:pt x="5" y="109"/>
                      <a:pt x="5" y="109"/>
                      <a:pt x="5" y="109"/>
                    </a:cubicBezTo>
                    <a:cubicBezTo>
                      <a:pt x="23" y="109"/>
                      <a:pt x="23" y="109"/>
                      <a:pt x="23" y="109"/>
                    </a:cubicBezTo>
                    <a:cubicBezTo>
                      <a:pt x="31" y="86"/>
                      <a:pt x="31" y="86"/>
                      <a:pt x="31" y="86"/>
                    </a:cubicBezTo>
                    <a:cubicBezTo>
                      <a:pt x="31" y="85"/>
                      <a:pt x="32" y="85"/>
                      <a:pt x="33" y="85"/>
                    </a:cubicBezTo>
                    <a:cubicBezTo>
                      <a:pt x="69" y="85"/>
                      <a:pt x="69" y="85"/>
                      <a:pt x="69" y="85"/>
                    </a:cubicBezTo>
                    <a:cubicBezTo>
                      <a:pt x="70" y="85"/>
                      <a:pt x="71" y="85"/>
                      <a:pt x="71" y="86"/>
                    </a:cubicBezTo>
                    <a:lnTo>
                      <a:pt x="79" y="109"/>
                    </a:lnTo>
                    <a:close/>
                    <a:moveTo>
                      <a:pt x="64" y="71"/>
                    </a:moveTo>
                    <a:cubicBezTo>
                      <a:pt x="38" y="71"/>
                      <a:pt x="38" y="71"/>
                      <a:pt x="38" y="71"/>
                    </a:cubicBezTo>
                    <a:cubicBezTo>
                      <a:pt x="38" y="71"/>
                      <a:pt x="37" y="71"/>
                      <a:pt x="37" y="71"/>
                    </a:cubicBezTo>
                    <a:cubicBezTo>
                      <a:pt x="36" y="70"/>
                      <a:pt x="36" y="69"/>
                      <a:pt x="37" y="69"/>
                    </a:cubicBezTo>
                    <a:cubicBezTo>
                      <a:pt x="49" y="32"/>
                      <a:pt x="49" y="32"/>
                      <a:pt x="49" y="32"/>
                    </a:cubicBezTo>
                    <a:cubicBezTo>
                      <a:pt x="50" y="31"/>
                      <a:pt x="50" y="31"/>
                      <a:pt x="51" y="31"/>
                    </a:cubicBezTo>
                    <a:cubicBezTo>
                      <a:pt x="51" y="31"/>
                      <a:pt x="51" y="31"/>
                      <a:pt x="51" y="31"/>
                    </a:cubicBezTo>
                    <a:cubicBezTo>
                      <a:pt x="52" y="31"/>
                      <a:pt x="53" y="31"/>
                      <a:pt x="53" y="32"/>
                    </a:cubicBezTo>
                    <a:cubicBezTo>
                      <a:pt x="66" y="69"/>
                      <a:pt x="66" y="69"/>
                      <a:pt x="66" y="69"/>
                    </a:cubicBezTo>
                    <a:cubicBezTo>
                      <a:pt x="66" y="69"/>
                      <a:pt x="66" y="70"/>
                      <a:pt x="65" y="71"/>
                    </a:cubicBezTo>
                    <a:cubicBezTo>
                      <a:pt x="65" y="71"/>
                      <a:pt x="64" y="71"/>
                      <a:pt x="64" y="71"/>
                    </a:cubicBezTo>
                    <a:close/>
                    <a:moveTo>
                      <a:pt x="41" y="67"/>
                    </a:moveTo>
                    <a:cubicBezTo>
                      <a:pt x="61" y="67"/>
                      <a:pt x="61" y="67"/>
                      <a:pt x="61" y="67"/>
                    </a:cubicBezTo>
                    <a:cubicBezTo>
                      <a:pt x="51" y="38"/>
                      <a:pt x="51" y="38"/>
                      <a:pt x="51" y="38"/>
                    </a:cubicBezTo>
                    <a:lnTo>
                      <a:pt x="41" y="67"/>
                    </a:lnTo>
                    <a:close/>
                  </a:path>
                </a:pathLst>
              </a:custGeom>
              <a:solidFill>
                <a:srgbClr val="4F4E51"/>
              </a:solid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grpSp>
      </p:grpSp>
      <p:grpSp>
        <p:nvGrpSpPr>
          <p:cNvPr id="433" name="Group 432">
            <a:extLst>
              <a:ext uri="{FF2B5EF4-FFF2-40B4-BE49-F238E27FC236}">
                <a16:creationId xmlns:a16="http://schemas.microsoft.com/office/drawing/2014/main" id="{F01CAF16-E7EC-4915-9C1A-826BBFCEAEED}"/>
              </a:ext>
            </a:extLst>
          </p:cNvPr>
          <p:cNvGrpSpPr/>
          <p:nvPr/>
        </p:nvGrpSpPr>
        <p:grpSpPr>
          <a:xfrm>
            <a:off x="4725206" y="2011656"/>
            <a:ext cx="3890546" cy="837028"/>
            <a:chOff x="4641291" y="2214957"/>
            <a:chExt cx="3892573" cy="837464"/>
          </a:xfrm>
        </p:grpSpPr>
        <p:sp>
          <p:nvSpPr>
            <p:cNvPr id="434" name="Shape 167">
              <a:extLst>
                <a:ext uri="{FF2B5EF4-FFF2-40B4-BE49-F238E27FC236}">
                  <a16:creationId xmlns:a16="http://schemas.microsoft.com/office/drawing/2014/main" id="{210EC3B7-71C1-4D35-B105-FCA97733F906}"/>
                </a:ext>
              </a:extLst>
            </p:cNvPr>
            <p:cNvSpPr txBox="1"/>
            <p:nvPr/>
          </p:nvSpPr>
          <p:spPr>
            <a:xfrm>
              <a:off x="5557222" y="2240144"/>
              <a:ext cx="2976642" cy="787090"/>
            </a:xfrm>
            <a:prstGeom prst="rect">
              <a:avLst/>
            </a:prstGeom>
            <a:noFill/>
            <a:ln>
              <a:noFill/>
            </a:ln>
          </p:spPr>
          <p:txBody>
            <a:bodyPr spcFirstLastPara="1" wrap="square" lIns="91329" tIns="45652" rIns="91329" bIns="45652"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otham Medium" pitchFamily="2" charset="0"/>
                  <a:ea typeface="Gotham Book" charset="0"/>
                  <a:cs typeface="Gotham Medium" pitchFamily="2" charset="0"/>
                </a:rPr>
                <a:t>Multi-Cloud </a:t>
              </a:r>
              <a:r>
                <a:rPr lang="en-US" sz="2400" dirty="0">
                  <a:solidFill>
                    <a:prstClr val="white"/>
                  </a:solidFill>
                  <a:latin typeface="Gotham Medium" pitchFamily="2" charset="0"/>
                  <a:ea typeface="Gotham Book" charset="0"/>
                  <a:cs typeface="Gotham Medium" pitchFamily="2" charset="0"/>
                </a:rPr>
                <a:t>Services</a:t>
              </a:r>
              <a:endParaRPr kumimoji="0" sz="2400" b="0" i="0" u="none" strike="noStrike" kern="1200" cap="none" spc="0" normalizeH="0" baseline="0" noProof="0" dirty="0">
                <a:ln>
                  <a:noFill/>
                </a:ln>
                <a:solidFill>
                  <a:prstClr val="white"/>
                </a:solidFill>
                <a:effectLst/>
                <a:uLnTx/>
                <a:uFillTx/>
                <a:latin typeface="Gotham Medium" pitchFamily="2" charset="0"/>
                <a:ea typeface="Gotham Book" charset="0"/>
                <a:cs typeface="Gotham Medium" pitchFamily="2" charset="0"/>
              </a:endParaRPr>
            </a:p>
          </p:txBody>
        </p:sp>
        <p:sp>
          <p:nvSpPr>
            <p:cNvPr id="435" name="Shape 177">
              <a:extLst>
                <a:ext uri="{FF2B5EF4-FFF2-40B4-BE49-F238E27FC236}">
                  <a16:creationId xmlns:a16="http://schemas.microsoft.com/office/drawing/2014/main" id="{71BE5397-A25A-41FD-A80F-22E8B8012EFD}"/>
                </a:ext>
              </a:extLst>
            </p:cNvPr>
            <p:cNvSpPr/>
            <p:nvPr/>
          </p:nvSpPr>
          <p:spPr>
            <a:xfrm>
              <a:off x="4641291" y="2214957"/>
              <a:ext cx="837464" cy="837464"/>
            </a:xfrm>
            <a:prstGeom prst="ellipse">
              <a:avLst/>
            </a:prstGeom>
            <a:solidFill>
              <a:srgbClr val="FFFFFF"/>
            </a:solidFill>
            <a:ln w="9525" cap="flat" cmpd="sng">
              <a:solidFill>
                <a:srgbClr val="B0D136"/>
              </a:solidFill>
              <a:prstDash val="solid"/>
              <a:round/>
              <a:headEnd type="none" w="sm" len="sm"/>
              <a:tailEnd type="none" w="sm" len="sm"/>
            </a:ln>
          </p:spPr>
          <p:txBody>
            <a:bodyPr spcFirstLastPara="1" wrap="square" lIns="91329" tIns="45652" rIns="91329" bIns="45652"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Gotham Medium" pitchFamily="2" charset="0"/>
                <a:ea typeface="Arial"/>
                <a:cs typeface="Gotham Medium" pitchFamily="2" charset="0"/>
                <a:sym typeface="Arial"/>
              </a:endParaRPr>
            </a:p>
          </p:txBody>
        </p:sp>
        <p:pic>
          <p:nvPicPr>
            <p:cNvPr id="436" name="Shape 471">
              <a:extLst>
                <a:ext uri="{FF2B5EF4-FFF2-40B4-BE49-F238E27FC236}">
                  <a16:creationId xmlns:a16="http://schemas.microsoft.com/office/drawing/2014/main" id="{5D8045FE-0A6E-446E-8BB3-AD5FB7857959}"/>
                </a:ext>
              </a:extLst>
            </p:cNvPr>
            <p:cNvPicPr preferRelativeResize="0"/>
            <p:nvPr/>
          </p:nvPicPr>
          <p:blipFill rotWithShape="1">
            <a:blip r:embed="rId4">
              <a:alphaModFix/>
            </a:blip>
            <a:srcRect/>
            <a:stretch/>
          </p:blipFill>
          <p:spPr>
            <a:xfrm>
              <a:off x="4775598" y="2367632"/>
              <a:ext cx="568849" cy="532116"/>
            </a:xfrm>
            <a:prstGeom prst="rect">
              <a:avLst/>
            </a:prstGeom>
            <a:noFill/>
            <a:ln>
              <a:noFill/>
            </a:ln>
          </p:spPr>
        </p:pic>
      </p:grpSp>
      <p:sp>
        <p:nvSpPr>
          <p:cNvPr id="437" name="Shape 172">
            <a:extLst>
              <a:ext uri="{FF2B5EF4-FFF2-40B4-BE49-F238E27FC236}">
                <a16:creationId xmlns:a16="http://schemas.microsoft.com/office/drawing/2014/main" id="{899881F2-961F-431C-AD42-83863E0F770A}"/>
              </a:ext>
            </a:extLst>
          </p:cNvPr>
          <p:cNvSpPr txBox="1"/>
          <p:nvPr/>
        </p:nvSpPr>
        <p:spPr>
          <a:xfrm>
            <a:off x="8937251" y="1962246"/>
            <a:ext cx="3254750" cy="852612"/>
          </a:xfrm>
          <a:prstGeom prst="rect">
            <a:avLst/>
          </a:prstGeom>
          <a:noFill/>
          <a:ln>
            <a:noFill/>
          </a:ln>
        </p:spPr>
        <p:txBody>
          <a:bodyPr spcFirstLastPara="1" wrap="square" lIns="91329" tIns="45652" rIns="91329" bIns="45652" anchor="t" anchorCtr="0">
            <a:noAutofit/>
          </a:bodyPr>
          <a:lstStyle/>
          <a:p>
            <a:pPr marL="0" marR="0" lvl="1" indent="0" algn="l" defTabSz="914400" rtl="0" eaLnBrk="1" fontAlgn="auto" latinLnBrk="0" hangingPunct="1">
              <a:lnSpc>
                <a:spcPct val="90000"/>
              </a:lnSpc>
              <a:spcBef>
                <a:spcPts val="600"/>
              </a:spcBef>
              <a:spcAft>
                <a:spcPts val="0"/>
              </a:spcAft>
              <a:buClrTx/>
              <a:buSzTx/>
              <a:buFontTx/>
              <a:buNone/>
              <a:tabLst/>
              <a:defRPr/>
            </a:pPr>
            <a:r>
              <a:rPr kumimoji="0" lang="en-US" sz="1999" b="0" i="0" u="none" strike="noStrike" kern="1200" cap="none" spc="0" normalizeH="0" baseline="0" noProof="0" dirty="0">
                <a:ln>
                  <a:noFill/>
                </a:ln>
                <a:solidFill>
                  <a:prstClr val="white"/>
                </a:solidFill>
                <a:effectLst/>
                <a:uLnTx/>
                <a:uFillTx/>
                <a:latin typeface="Gotham Book" pitchFamily="2" charset="0"/>
                <a:ea typeface="Gotham Book" charset="0"/>
                <a:cs typeface="Gotham Book" pitchFamily="2" charset="0"/>
                <a:sym typeface="Arial"/>
              </a:rPr>
              <a:t>Unify operations across public and private clouds</a:t>
            </a:r>
          </a:p>
        </p:txBody>
      </p:sp>
      <p:cxnSp>
        <p:nvCxnSpPr>
          <p:cNvPr id="438" name="Straight Connector 437">
            <a:extLst>
              <a:ext uri="{FF2B5EF4-FFF2-40B4-BE49-F238E27FC236}">
                <a16:creationId xmlns:a16="http://schemas.microsoft.com/office/drawing/2014/main" id="{9A92A677-4C63-42D6-919C-7AFA265A9459}"/>
              </a:ext>
            </a:extLst>
          </p:cNvPr>
          <p:cNvCxnSpPr>
            <a:cxnSpLocks/>
          </p:cNvCxnSpPr>
          <p:nvPr/>
        </p:nvCxnSpPr>
        <p:spPr>
          <a:xfrm>
            <a:off x="8497853" y="2361452"/>
            <a:ext cx="378999" cy="0"/>
          </a:xfrm>
          <a:prstGeom prst="line">
            <a:avLst/>
          </a:prstGeom>
          <a:ln w="25400" cap="rnd">
            <a:solidFill>
              <a:srgbClr val="B0D235"/>
            </a:solidFill>
            <a:round/>
            <a:headEnd type="oval"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613A31DE-C6E3-470A-8B91-03C22A22A8C1}"/>
              </a:ext>
            </a:extLst>
          </p:cNvPr>
          <p:cNvCxnSpPr>
            <a:cxnSpLocks/>
          </p:cNvCxnSpPr>
          <p:nvPr/>
        </p:nvCxnSpPr>
        <p:spPr>
          <a:xfrm>
            <a:off x="6489917" y="4022241"/>
            <a:ext cx="2386935" cy="0"/>
          </a:xfrm>
          <a:prstGeom prst="line">
            <a:avLst/>
          </a:prstGeom>
          <a:ln w="25400" cap="rnd">
            <a:solidFill>
              <a:srgbClr val="B0D235"/>
            </a:solidFill>
            <a:round/>
            <a:headEnd type="oval" w="med" len="med"/>
            <a:tailEnd type="triangle" w="lg" len="med"/>
          </a:ln>
        </p:spPr>
        <p:style>
          <a:lnRef idx="1">
            <a:schemeClr val="accent1"/>
          </a:lnRef>
          <a:fillRef idx="0">
            <a:schemeClr val="accent1"/>
          </a:fillRef>
          <a:effectRef idx="0">
            <a:schemeClr val="accent1"/>
          </a:effectRef>
          <a:fontRef idx="minor">
            <a:schemeClr val="tx1"/>
          </a:fontRef>
        </p:style>
      </p:cxnSp>
      <p:sp>
        <p:nvSpPr>
          <p:cNvPr id="440" name="Shape 172">
            <a:extLst>
              <a:ext uri="{FF2B5EF4-FFF2-40B4-BE49-F238E27FC236}">
                <a16:creationId xmlns:a16="http://schemas.microsoft.com/office/drawing/2014/main" id="{FA99E279-C239-4921-AC10-6A5D492EF800}"/>
              </a:ext>
            </a:extLst>
          </p:cNvPr>
          <p:cNvSpPr txBox="1"/>
          <p:nvPr/>
        </p:nvSpPr>
        <p:spPr>
          <a:xfrm>
            <a:off x="8968616" y="5376469"/>
            <a:ext cx="2735445" cy="852612"/>
          </a:xfrm>
          <a:prstGeom prst="rect">
            <a:avLst/>
          </a:prstGeom>
          <a:noFill/>
          <a:ln>
            <a:noFill/>
          </a:ln>
        </p:spPr>
        <p:txBody>
          <a:bodyPr spcFirstLastPara="1" wrap="square" lIns="91329" tIns="45652" rIns="91329" bIns="45652" anchor="t" anchorCtr="0">
            <a:noAutofit/>
          </a:bodyPr>
          <a:lstStyle/>
          <a:p>
            <a:pPr marL="0" marR="0" lvl="1" indent="0" algn="l" defTabSz="914400" rtl="0" eaLnBrk="1" fontAlgn="auto" latinLnBrk="0" hangingPunct="1">
              <a:lnSpc>
                <a:spcPct val="90000"/>
              </a:lnSpc>
              <a:spcBef>
                <a:spcPts val="600"/>
              </a:spcBef>
              <a:spcAft>
                <a:spcPts val="0"/>
              </a:spcAft>
              <a:buClrTx/>
              <a:buSzTx/>
              <a:buFontTx/>
              <a:buNone/>
              <a:tabLst/>
              <a:defRPr/>
            </a:pPr>
            <a:r>
              <a:rPr lang="en-US" sz="1999" dirty="0">
                <a:solidFill>
                  <a:prstClr val="white"/>
                </a:solidFill>
                <a:latin typeface="Gotham Book" pitchFamily="2" charset="0"/>
                <a:ea typeface="Gotham Book" charset="0"/>
                <a:cs typeface="Gotham Book" pitchFamily="2" charset="0"/>
                <a:sym typeface="Arial"/>
              </a:rPr>
              <a:t>Deliver enterprise apps and VDI from any site</a:t>
            </a:r>
            <a:endParaRPr kumimoji="0" lang="en-US" sz="1999" b="0" i="0" u="none" strike="noStrike" kern="1200" cap="none" spc="0" normalizeH="0" baseline="0" noProof="0" dirty="0">
              <a:ln>
                <a:noFill/>
              </a:ln>
              <a:solidFill>
                <a:prstClr val="white"/>
              </a:solidFill>
              <a:effectLst/>
              <a:uLnTx/>
              <a:uFillTx/>
              <a:latin typeface="Gotham Book" pitchFamily="2" charset="0"/>
              <a:ea typeface="Gotham Book" charset="0"/>
              <a:cs typeface="Gotham Book" pitchFamily="2" charset="0"/>
              <a:sym typeface="Arial"/>
            </a:endParaRPr>
          </a:p>
        </p:txBody>
      </p:sp>
      <p:cxnSp>
        <p:nvCxnSpPr>
          <p:cNvPr id="441" name="Straight Connector 440">
            <a:extLst>
              <a:ext uri="{FF2B5EF4-FFF2-40B4-BE49-F238E27FC236}">
                <a16:creationId xmlns:a16="http://schemas.microsoft.com/office/drawing/2014/main" id="{06359B82-4DC2-471E-8C2D-583F4D53A2D1}"/>
              </a:ext>
            </a:extLst>
          </p:cNvPr>
          <p:cNvCxnSpPr>
            <a:cxnSpLocks/>
          </p:cNvCxnSpPr>
          <p:nvPr/>
        </p:nvCxnSpPr>
        <p:spPr>
          <a:xfrm>
            <a:off x="3654031" y="5672238"/>
            <a:ext cx="5222821" cy="0"/>
          </a:xfrm>
          <a:prstGeom prst="line">
            <a:avLst/>
          </a:prstGeom>
          <a:ln w="25400" cap="rnd">
            <a:solidFill>
              <a:srgbClr val="B0D235"/>
            </a:solidFill>
            <a:round/>
            <a:headEnd type="oval" w="med" len="med"/>
            <a:tailEnd type="triangle" w="lg" len="med"/>
          </a:ln>
        </p:spPr>
        <p:style>
          <a:lnRef idx="1">
            <a:schemeClr val="accent1"/>
          </a:lnRef>
          <a:fillRef idx="0">
            <a:schemeClr val="accent1"/>
          </a:fillRef>
          <a:effectRef idx="0">
            <a:schemeClr val="accent1"/>
          </a:effectRef>
          <a:fontRef idx="minor">
            <a:schemeClr val="tx1"/>
          </a:fontRef>
        </p:style>
      </p:cxnSp>
      <p:grpSp>
        <p:nvGrpSpPr>
          <p:cNvPr id="442" name="Group 441">
            <a:extLst>
              <a:ext uri="{FF2B5EF4-FFF2-40B4-BE49-F238E27FC236}">
                <a16:creationId xmlns:a16="http://schemas.microsoft.com/office/drawing/2014/main" id="{C0FBC426-6473-46E7-8140-B324EAACD843}"/>
              </a:ext>
            </a:extLst>
          </p:cNvPr>
          <p:cNvGrpSpPr>
            <a:grpSpLocks noChangeAspect="1"/>
          </p:cNvGrpSpPr>
          <p:nvPr/>
        </p:nvGrpSpPr>
        <p:grpSpPr>
          <a:xfrm>
            <a:off x="11236799" y="6273000"/>
            <a:ext cx="365289" cy="255600"/>
            <a:chOff x="6935788" y="3157538"/>
            <a:chExt cx="1136650" cy="795337"/>
          </a:xfrm>
          <a:solidFill>
            <a:srgbClr val="024DA1"/>
          </a:solidFill>
        </p:grpSpPr>
        <p:sp>
          <p:nvSpPr>
            <p:cNvPr id="443" name="Freeform 5">
              <a:extLst>
                <a:ext uri="{FF2B5EF4-FFF2-40B4-BE49-F238E27FC236}">
                  <a16:creationId xmlns:a16="http://schemas.microsoft.com/office/drawing/2014/main" id="{E5FD4621-4860-4200-BA30-96800A7D0DBC}"/>
                </a:ext>
              </a:extLst>
            </p:cNvPr>
            <p:cNvSpPr>
              <a:spLocks noChangeArrowheads="1"/>
            </p:cNvSpPr>
            <p:nvPr/>
          </p:nvSpPr>
          <p:spPr bwMode="auto">
            <a:xfrm>
              <a:off x="7580313" y="3157538"/>
              <a:ext cx="492125" cy="334962"/>
            </a:xfrm>
            <a:custGeom>
              <a:avLst/>
              <a:gdLst>
                <a:gd name="T0" fmla="*/ 639 w 1369"/>
                <a:gd name="T1" fmla="*/ 16 h 929"/>
                <a:gd name="T2" fmla="*/ 676 w 1369"/>
                <a:gd name="T3" fmla="*/ 0 h 929"/>
                <a:gd name="T4" fmla="*/ 1316 w 1369"/>
                <a:gd name="T5" fmla="*/ 0 h 929"/>
                <a:gd name="T6" fmla="*/ 1368 w 1369"/>
                <a:gd name="T7" fmla="*/ 53 h 929"/>
                <a:gd name="T8" fmla="*/ 1347 w 1369"/>
                <a:gd name="T9" fmla="*/ 95 h 929"/>
                <a:gd name="T10" fmla="*/ 409 w 1369"/>
                <a:gd name="T11" fmla="*/ 913 h 929"/>
                <a:gd name="T12" fmla="*/ 372 w 1369"/>
                <a:gd name="T13" fmla="*/ 928 h 929"/>
                <a:gd name="T14" fmla="*/ 333 w 1369"/>
                <a:gd name="T15" fmla="*/ 913 h 929"/>
                <a:gd name="T16" fmla="*/ 13 w 1369"/>
                <a:gd name="T17" fmla="*/ 632 h 929"/>
                <a:gd name="T18" fmla="*/ 0 w 1369"/>
                <a:gd name="T19" fmla="*/ 598 h 929"/>
                <a:gd name="T20" fmla="*/ 18 w 1369"/>
                <a:gd name="T21" fmla="*/ 559 h 929"/>
                <a:gd name="T22" fmla="*/ 639 w 1369"/>
                <a:gd name="T23" fmla="*/ 1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9">
                  <a:moveTo>
                    <a:pt x="639" y="16"/>
                  </a:moveTo>
                  <a:cubicBezTo>
                    <a:pt x="650" y="8"/>
                    <a:pt x="660" y="0"/>
                    <a:pt x="676" y="0"/>
                  </a:cubicBezTo>
                  <a:lnTo>
                    <a:pt x="1316" y="0"/>
                  </a:lnTo>
                  <a:cubicBezTo>
                    <a:pt x="1345" y="0"/>
                    <a:pt x="1368" y="24"/>
                    <a:pt x="1368" y="53"/>
                  </a:cubicBezTo>
                  <a:cubicBezTo>
                    <a:pt x="1368" y="69"/>
                    <a:pt x="1360" y="84"/>
                    <a:pt x="1347" y="95"/>
                  </a:cubicBezTo>
                  <a:lnTo>
                    <a:pt x="409" y="913"/>
                  </a:lnTo>
                  <a:cubicBezTo>
                    <a:pt x="398" y="923"/>
                    <a:pt x="388" y="928"/>
                    <a:pt x="372" y="928"/>
                  </a:cubicBezTo>
                  <a:cubicBezTo>
                    <a:pt x="356" y="928"/>
                    <a:pt x="343" y="923"/>
                    <a:pt x="333" y="913"/>
                  </a:cubicBezTo>
                  <a:lnTo>
                    <a:pt x="13" y="632"/>
                  </a:lnTo>
                  <a:cubicBezTo>
                    <a:pt x="5" y="624"/>
                    <a:pt x="0" y="611"/>
                    <a:pt x="0" y="598"/>
                  </a:cubicBezTo>
                  <a:cubicBezTo>
                    <a:pt x="0" y="582"/>
                    <a:pt x="8" y="569"/>
                    <a:pt x="18" y="559"/>
                  </a:cubicBezTo>
                  <a:lnTo>
                    <a:pt x="639"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Gotham Light"/>
                <a:ea typeface="+mn-ea"/>
                <a:cs typeface="+mn-cs"/>
              </a:endParaRPr>
            </a:p>
          </p:txBody>
        </p:sp>
        <p:sp>
          <p:nvSpPr>
            <p:cNvPr id="444" name="Freeform 6">
              <a:extLst>
                <a:ext uri="{FF2B5EF4-FFF2-40B4-BE49-F238E27FC236}">
                  <a16:creationId xmlns:a16="http://schemas.microsoft.com/office/drawing/2014/main" id="{607C42E6-8F8B-402A-981D-629C6A30432D}"/>
                </a:ext>
              </a:extLst>
            </p:cNvPr>
            <p:cNvSpPr>
              <a:spLocks noChangeArrowheads="1"/>
            </p:cNvSpPr>
            <p:nvPr/>
          </p:nvSpPr>
          <p:spPr bwMode="auto">
            <a:xfrm>
              <a:off x="7580313" y="3619500"/>
              <a:ext cx="492125" cy="333375"/>
            </a:xfrm>
            <a:custGeom>
              <a:avLst/>
              <a:gdLst>
                <a:gd name="T0" fmla="*/ 639 w 1369"/>
                <a:gd name="T1" fmla="*/ 912 h 928"/>
                <a:gd name="T2" fmla="*/ 676 w 1369"/>
                <a:gd name="T3" fmla="*/ 927 h 928"/>
                <a:gd name="T4" fmla="*/ 1316 w 1369"/>
                <a:gd name="T5" fmla="*/ 927 h 928"/>
                <a:gd name="T6" fmla="*/ 1368 w 1369"/>
                <a:gd name="T7" fmla="*/ 875 h 928"/>
                <a:gd name="T8" fmla="*/ 1347 w 1369"/>
                <a:gd name="T9" fmla="*/ 833 h 928"/>
                <a:gd name="T10" fmla="*/ 409 w 1369"/>
                <a:gd name="T11" fmla="*/ 16 h 928"/>
                <a:gd name="T12" fmla="*/ 372 w 1369"/>
                <a:gd name="T13" fmla="*/ 0 h 928"/>
                <a:gd name="T14" fmla="*/ 333 w 1369"/>
                <a:gd name="T15" fmla="*/ 16 h 928"/>
                <a:gd name="T16" fmla="*/ 13 w 1369"/>
                <a:gd name="T17" fmla="*/ 294 h 928"/>
                <a:gd name="T18" fmla="*/ 0 w 1369"/>
                <a:gd name="T19" fmla="*/ 328 h 928"/>
                <a:gd name="T20" fmla="*/ 18 w 1369"/>
                <a:gd name="T21" fmla="*/ 367 h 928"/>
                <a:gd name="T22" fmla="*/ 639 w 1369"/>
                <a:gd name="T23" fmla="*/ 9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9" h="928">
                  <a:moveTo>
                    <a:pt x="639" y="912"/>
                  </a:moveTo>
                  <a:cubicBezTo>
                    <a:pt x="650" y="920"/>
                    <a:pt x="660" y="927"/>
                    <a:pt x="676" y="927"/>
                  </a:cubicBezTo>
                  <a:lnTo>
                    <a:pt x="1316" y="927"/>
                  </a:lnTo>
                  <a:cubicBezTo>
                    <a:pt x="1345" y="927"/>
                    <a:pt x="1368" y="904"/>
                    <a:pt x="1368" y="875"/>
                  </a:cubicBezTo>
                  <a:cubicBezTo>
                    <a:pt x="1368" y="859"/>
                    <a:pt x="1360" y="844"/>
                    <a:pt x="1347" y="833"/>
                  </a:cubicBezTo>
                  <a:lnTo>
                    <a:pt x="409" y="16"/>
                  </a:lnTo>
                  <a:cubicBezTo>
                    <a:pt x="398" y="6"/>
                    <a:pt x="388" y="0"/>
                    <a:pt x="372" y="0"/>
                  </a:cubicBezTo>
                  <a:cubicBezTo>
                    <a:pt x="356" y="0"/>
                    <a:pt x="343" y="6"/>
                    <a:pt x="333" y="16"/>
                  </a:cubicBezTo>
                  <a:lnTo>
                    <a:pt x="13" y="294"/>
                  </a:lnTo>
                  <a:cubicBezTo>
                    <a:pt x="5" y="304"/>
                    <a:pt x="0" y="315"/>
                    <a:pt x="0" y="328"/>
                  </a:cubicBezTo>
                  <a:cubicBezTo>
                    <a:pt x="0" y="344"/>
                    <a:pt x="8" y="357"/>
                    <a:pt x="18" y="367"/>
                  </a:cubicBezTo>
                  <a:lnTo>
                    <a:pt x="639" y="9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Gotham Light"/>
                <a:ea typeface="+mn-ea"/>
                <a:cs typeface="+mn-cs"/>
              </a:endParaRPr>
            </a:p>
          </p:txBody>
        </p:sp>
        <p:sp>
          <p:nvSpPr>
            <p:cNvPr id="445" name="Freeform 7">
              <a:extLst>
                <a:ext uri="{FF2B5EF4-FFF2-40B4-BE49-F238E27FC236}">
                  <a16:creationId xmlns:a16="http://schemas.microsoft.com/office/drawing/2014/main" id="{A3B22CBE-E241-44E9-AED0-D0AF2FCC0A92}"/>
                </a:ext>
              </a:extLst>
            </p:cNvPr>
            <p:cNvSpPr>
              <a:spLocks noChangeArrowheads="1"/>
            </p:cNvSpPr>
            <p:nvPr/>
          </p:nvSpPr>
          <p:spPr bwMode="auto">
            <a:xfrm>
              <a:off x="6935788" y="3157538"/>
              <a:ext cx="703262" cy="795337"/>
            </a:xfrm>
            <a:custGeom>
              <a:avLst/>
              <a:gdLst>
                <a:gd name="T0" fmla="*/ 726 w 1954"/>
                <a:gd name="T1" fmla="*/ 2194 h 2208"/>
                <a:gd name="T2" fmla="*/ 692 w 1954"/>
                <a:gd name="T3" fmla="*/ 2207 h 2208"/>
                <a:gd name="T4" fmla="*/ 52 w 1954"/>
                <a:gd name="T5" fmla="*/ 2207 h 2208"/>
                <a:gd name="T6" fmla="*/ 0 w 1954"/>
                <a:gd name="T7" fmla="*/ 2154 h 2208"/>
                <a:gd name="T8" fmla="*/ 15 w 1954"/>
                <a:gd name="T9" fmla="*/ 2118 h 2208"/>
                <a:gd name="T10" fmla="*/ 1137 w 1954"/>
                <a:gd name="T11" fmla="*/ 1143 h 2208"/>
                <a:gd name="T12" fmla="*/ 1156 w 1954"/>
                <a:gd name="T13" fmla="*/ 1104 h 2208"/>
                <a:gd name="T14" fmla="*/ 1140 w 1954"/>
                <a:gd name="T15" fmla="*/ 1067 h 2208"/>
                <a:gd name="T16" fmla="*/ 21 w 1954"/>
                <a:gd name="T17" fmla="*/ 92 h 2208"/>
                <a:gd name="T18" fmla="*/ 2 w 1954"/>
                <a:gd name="T19" fmla="*/ 53 h 2208"/>
                <a:gd name="T20" fmla="*/ 55 w 1954"/>
                <a:gd name="T21" fmla="*/ 0 h 2208"/>
                <a:gd name="T22" fmla="*/ 694 w 1954"/>
                <a:gd name="T23" fmla="*/ 0 h 2208"/>
                <a:gd name="T24" fmla="*/ 728 w 1954"/>
                <a:gd name="T25" fmla="*/ 14 h 2208"/>
                <a:gd name="T26" fmla="*/ 1934 w 1954"/>
                <a:gd name="T27" fmla="*/ 1065 h 2208"/>
                <a:gd name="T28" fmla="*/ 1953 w 1954"/>
                <a:gd name="T29" fmla="*/ 1104 h 2208"/>
                <a:gd name="T30" fmla="*/ 1934 w 1954"/>
                <a:gd name="T31" fmla="*/ 1143 h 2208"/>
                <a:gd name="T32" fmla="*/ 726 w 1954"/>
                <a:gd name="T33" fmla="*/ 2194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4" h="2208">
                  <a:moveTo>
                    <a:pt x="726" y="2194"/>
                  </a:moveTo>
                  <a:cubicBezTo>
                    <a:pt x="718" y="2202"/>
                    <a:pt x="705" y="2207"/>
                    <a:pt x="692" y="2207"/>
                  </a:cubicBezTo>
                  <a:lnTo>
                    <a:pt x="52" y="2207"/>
                  </a:lnTo>
                  <a:cubicBezTo>
                    <a:pt x="23" y="2207"/>
                    <a:pt x="0" y="2183"/>
                    <a:pt x="0" y="2154"/>
                  </a:cubicBezTo>
                  <a:cubicBezTo>
                    <a:pt x="0" y="2141"/>
                    <a:pt x="5" y="2128"/>
                    <a:pt x="15" y="2118"/>
                  </a:cubicBezTo>
                  <a:lnTo>
                    <a:pt x="1137" y="1143"/>
                  </a:lnTo>
                  <a:cubicBezTo>
                    <a:pt x="1148" y="1133"/>
                    <a:pt x="1156" y="1120"/>
                    <a:pt x="1156" y="1104"/>
                  </a:cubicBezTo>
                  <a:cubicBezTo>
                    <a:pt x="1156" y="1088"/>
                    <a:pt x="1150" y="1075"/>
                    <a:pt x="1140" y="1067"/>
                  </a:cubicBezTo>
                  <a:lnTo>
                    <a:pt x="21" y="92"/>
                  </a:lnTo>
                  <a:cubicBezTo>
                    <a:pt x="10" y="82"/>
                    <a:pt x="2" y="69"/>
                    <a:pt x="2" y="53"/>
                  </a:cubicBezTo>
                  <a:cubicBezTo>
                    <a:pt x="2" y="24"/>
                    <a:pt x="26" y="0"/>
                    <a:pt x="55" y="0"/>
                  </a:cubicBezTo>
                  <a:lnTo>
                    <a:pt x="694" y="0"/>
                  </a:lnTo>
                  <a:cubicBezTo>
                    <a:pt x="707" y="0"/>
                    <a:pt x="721" y="6"/>
                    <a:pt x="728" y="14"/>
                  </a:cubicBezTo>
                  <a:lnTo>
                    <a:pt x="1934" y="1065"/>
                  </a:lnTo>
                  <a:cubicBezTo>
                    <a:pt x="1945" y="1075"/>
                    <a:pt x="1953" y="1088"/>
                    <a:pt x="1953" y="1104"/>
                  </a:cubicBezTo>
                  <a:cubicBezTo>
                    <a:pt x="1953" y="1120"/>
                    <a:pt x="1945" y="1133"/>
                    <a:pt x="1934" y="1143"/>
                  </a:cubicBezTo>
                  <a:lnTo>
                    <a:pt x="726" y="2194"/>
                  </a:lnTo>
                </a:path>
              </a:pathLst>
            </a:custGeom>
            <a:solidFill>
              <a:srgbClr val="AFD13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Gotham Light"/>
                <a:ea typeface="+mn-ea"/>
                <a:cs typeface="+mn-cs"/>
              </a:endParaRPr>
            </a:p>
          </p:txBody>
        </p:sp>
      </p:grpSp>
      <p:sp>
        <p:nvSpPr>
          <p:cNvPr id="212" name="Shape 172">
            <a:extLst>
              <a:ext uri="{FF2B5EF4-FFF2-40B4-BE49-F238E27FC236}">
                <a16:creationId xmlns:a16="http://schemas.microsoft.com/office/drawing/2014/main" id="{7D2CCAAF-AD57-2245-9850-DF314FA317D4}"/>
              </a:ext>
            </a:extLst>
          </p:cNvPr>
          <p:cNvSpPr txBox="1"/>
          <p:nvPr/>
        </p:nvSpPr>
        <p:spPr>
          <a:xfrm>
            <a:off x="9089340" y="3931833"/>
            <a:ext cx="3254750" cy="852612"/>
          </a:xfrm>
          <a:prstGeom prst="rect">
            <a:avLst/>
          </a:prstGeom>
          <a:noFill/>
          <a:ln>
            <a:noFill/>
          </a:ln>
        </p:spPr>
        <p:txBody>
          <a:bodyPr spcFirstLastPara="1" wrap="square" lIns="91329" tIns="45652" rIns="91329" bIns="45652" anchor="t" anchorCtr="0">
            <a:noAutofit/>
          </a:bodyPr>
          <a:lstStyle/>
          <a:p>
            <a:pPr marL="0" marR="0" lvl="1" indent="0" algn="l" defTabSz="914400" rtl="0" eaLnBrk="1" fontAlgn="auto" latinLnBrk="0" hangingPunct="1">
              <a:lnSpc>
                <a:spcPct val="90000"/>
              </a:lnSpc>
              <a:spcBef>
                <a:spcPts val="600"/>
              </a:spcBef>
              <a:spcAft>
                <a:spcPts val="0"/>
              </a:spcAft>
              <a:buClrTx/>
              <a:buSzTx/>
              <a:buFontTx/>
              <a:buNone/>
              <a:tabLst/>
              <a:defRPr/>
            </a:pPr>
            <a:r>
              <a:rPr lang="en-US" sz="1999" dirty="0">
                <a:solidFill>
                  <a:prstClr val="white"/>
                </a:solidFill>
                <a:latin typeface="Gotham Book" pitchFamily="2" charset="0"/>
                <a:ea typeface="Gotham Book" charset="0"/>
                <a:cs typeface="Gotham Book" pitchFamily="2" charset="0"/>
                <a:sym typeface="Arial"/>
              </a:rPr>
              <a:t>Make Data Centers Invisible</a:t>
            </a:r>
            <a:endParaRPr kumimoji="0" lang="en-US" sz="1999" b="0" i="0" u="none" strike="noStrike" kern="1200" cap="none" spc="0" normalizeH="0" baseline="0" noProof="0" dirty="0">
              <a:ln>
                <a:noFill/>
              </a:ln>
              <a:solidFill>
                <a:prstClr val="white"/>
              </a:solidFill>
              <a:effectLst/>
              <a:uLnTx/>
              <a:uFillTx/>
              <a:latin typeface="Gotham Book" pitchFamily="2" charset="0"/>
              <a:ea typeface="Gotham Book" charset="0"/>
              <a:cs typeface="Gotham Book" pitchFamily="2" charset="0"/>
              <a:sym typeface="Arial"/>
            </a:endParaRPr>
          </a:p>
        </p:txBody>
      </p:sp>
      <p:sp>
        <p:nvSpPr>
          <p:cNvPr id="213" name="Shape 172">
            <a:extLst>
              <a:ext uri="{FF2B5EF4-FFF2-40B4-BE49-F238E27FC236}">
                <a16:creationId xmlns:a16="http://schemas.microsoft.com/office/drawing/2014/main" id="{C9725F67-5485-E642-9B59-E71623EB5EA6}"/>
              </a:ext>
            </a:extLst>
          </p:cNvPr>
          <p:cNvSpPr txBox="1"/>
          <p:nvPr/>
        </p:nvSpPr>
        <p:spPr>
          <a:xfrm>
            <a:off x="9121016" y="2225754"/>
            <a:ext cx="3254750" cy="852612"/>
          </a:xfrm>
          <a:prstGeom prst="rect">
            <a:avLst/>
          </a:prstGeom>
          <a:noFill/>
          <a:ln>
            <a:noFill/>
          </a:ln>
        </p:spPr>
        <p:txBody>
          <a:bodyPr spcFirstLastPara="1" wrap="square" lIns="91329" tIns="45652" rIns="91329" bIns="45652" anchor="t" anchorCtr="0">
            <a:noAutofit/>
          </a:bodyPr>
          <a:lstStyle/>
          <a:p>
            <a:pPr marL="0" marR="0" lvl="1" indent="0" algn="l" defTabSz="914400" rtl="0" eaLnBrk="1" fontAlgn="auto" latinLnBrk="0" hangingPunct="1">
              <a:lnSpc>
                <a:spcPct val="90000"/>
              </a:lnSpc>
              <a:spcBef>
                <a:spcPts val="600"/>
              </a:spcBef>
              <a:spcAft>
                <a:spcPts val="0"/>
              </a:spcAft>
              <a:buClrTx/>
              <a:buSzTx/>
              <a:buFontTx/>
              <a:buNone/>
              <a:tabLst/>
              <a:defRPr/>
            </a:pPr>
            <a:r>
              <a:rPr kumimoji="0" lang="en-US" sz="1999" b="0" i="0" u="none" strike="noStrike" kern="1200" cap="none" spc="0" normalizeH="0" baseline="0" noProof="0" dirty="0">
                <a:ln>
                  <a:noFill/>
                </a:ln>
                <a:solidFill>
                  <a:prstClr val="white"/>
                </a:solidFill>
                <a:effectLst/>
                <a:uLnTx/>
                <a:uFillTx/>
                <a:latin typeface="Gotham Book" pitchFamily="2" charset="0"/>
                <a:ea typeface="Gotham Book" charset="0"/>
                <a:cs typeface="Gotham Book" pitchFamily="2" charset="0"/>
                <a:sym typeface="Arial"/>
              </a:rPr>
              <a:t>Make Cloud Invisible</a:t>
            </a:r>
          </a:p>
        </p:txBody>
      </p:sp>
      <p:sp>
        <p:nvSpPr>
          <p:cNvPr id="214" name="Shape 172">
            <a:extLst>
              <a:ext uri="{FF2B5EF4-FFF2-40B4-BE49-F238E27FC236}">
                <a16:creationId xmlns:a16="http://schemas.microsoft.com/office/drawing/2014/main" id="{B36D4FA2-F3A5-9E42-8D4E-FDAA4F22869F}"/>
              </a:ext>
            </a:extLst>
          </p:cNvPr>
          <p:cNvSpPr txBox="1"/>
          <p:nvPr/>
        </p:nvSpPr>
        <p:spPr>
          <a:xfrm>
            <a:off x="9121016" y="5528869"/>
            <a:ext cx="2735445" cy="852612"/>
          </a:xfrm>
          <a:prstGeom prst="rect">
            <a:avLst/>
          </a:prstGeom>
          <a:noFill/>
          <a:ln>
            <a:noFill/>
          </a:ln>
        </p:spPr>
        <p:txBody>
          <a:bodyPr spcFirstLastPara="1" wrap="square" lIns="91329" tIns="45652" rIns="91329" bIns="45652" anchor="t" anchorCtr="0">
            <a:noAutofit/>
          </a:bodyPr>
          <a:lstStyle/>
          <a:p>
            <a:pPr marL="0" marR="0" lvl="1" indent="0" algn="l" defTabSz="914400" rtl="0" eaLnBrk="1" fontAlgn="auto" latinLnBrk="0" hangingPunct="1">
              <a:lnSpc>
                <a:spcPct val="90000"/>
              </a:lnSpc>
              <a:spcBef>
                <a:spcPts val="600"/>
              </a:spcBef>
              <a:spcAft>
                <a:spcPts val="0"/>
              </a:spcAft>
              <a:buClrTx/>
              <a:buSzTx/>
              <a:buFontTx/>
              <a:buNone/>
              <a:tabLst/>
              <a:defRPr/>
            </a:pPr>
            <a:r>
              <a:rPr lang="en-US" sz="1999" dirty="0">
                <a:solidFill>
                  <a:prstClr val="white"/>
                </a:solidFill>
                <a:latin typeface="Gotham Book" pitchFamily="2" charset="0"/>
                <a:ea typeface="Gotham Book" charset="0"/>
                <a:cs typeface="Gotham Book" pitchFamily="2" charset="0"/>
                <a:sym typeface="Arial"/>
              </a:rPr>
              <a:t>Make Infrastructure Invisible</a:t>
            </a:r>
            <a:endParaRPr kumimoji="0" lang="en-US" sz="1999" b="0" i="0" u="none" strike="noStrike" kern="1200" cap="none" spc="0" normalizeH="0" baseline="0" noProof="0" dirty="0">
              <a:ln>
                <a:noFill/>
              </a:ln>
              <a:solidFill>
                <a:prstClr val="white"/>
              </a:solidFill>
              <a:effectLst/>
              <a:uLnTx/>
              <a:uFillTx/>
              <a:latin typeface="Gotham Book" pitchFamily="2" charset="0"/>
              <a:ea typeface="Gotham Book" charset="0"/>
              <a:cs typeface="Gotham Book" pitchFamily="2" charset="0"/>
              <a:sym typeface="Arial"/>
            </a:endParaRPr>
          </a:p>
        </p:txBody>
      </p:sp>
      <p:sp>
        <p:nvSpPr>
          <p:cNvPr id="215" name="Rectangle 214">
            <a:extLst>
              <a:ext uri="{FF2B5EF4-FFF2-40B4-BE49-F238E27FC236}">
                <a16:creationId xmlns:a16="http://schemas.microsoft.com/office/drawing/2014/main" id="{F8714054-3A01-4143-A5F9-878097093576}"/>
              </a:ext>
            </a:extLst>
          </p:cNvPr>
          <p:cNvSpPr/>
          <p:nvPr/>
        </p:nvSpPr>
        <p:spPr>
          <a:xfrm>
            <a:off x="529275" y="592015"/>
            <a:ext cx="12192000" cy="5844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98" b="0" i="0" u="none" strike="noStrike" kern="1200" cap="none" spc="0" normalizeH="0" baseline="0" noProof="0" dirty="0">
                <a:ln>
                  <a:noFill/>
                </a:ln>
                <a:solidFill>
                  <a:prstClr val="white"/>
                </a:solidFill>
                <a:effectLst/>
                <a:uLnTx/>
                <a:uFillTx/>
                <a:latin typeface="Gotham Rounded Light" pitchFamily="50" charset="0"/>
                <a:ea typeface="+mn-ea"/>
                <a:cs typeface="+mn-cs"/>
              </a:rPr>
              <a:t>Nutanix Vision</a:t>
            </a:r>
          </a:p>
        </p:txBody>
      </p:sp>
    </p:spTree>
    <p:extLst>
      <p:ext uri="{BB962C8B-B14F-4D97-AF65-F5344CB8AC3E}">
        <p14:creationId xmlns:p14="http://schemas.microsoft.com/office/powerpoint/2010/main" val="120106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3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4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4"/>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p:bldP spid="253" grpId="0"/>
      <p:bldP spid="437" grpId="0"/>
      <p:bldP spid="440" grpId="0"/>
      <p:bldP spid="212" grpId="0"/>
      <p:bldP spid="213" grpId="0"/>
      <p:bldP spid="214" grpId="0"/>
      <p:bldP spid="2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F71334-DC20-2C4E-92C2-03C4ACDA70FE}"/>
              </a:ext>
            </a:extLst>
          </p:cNvPr>
          <p:cNvSpPr>
            <a:spLocks noGrp="1"/>
          </p:cNvSpPr>
          <p:nvPr>
            <p:ph type="sldNum" sz="quarter" idx="4"/>
          </p:nvPr>
        </p:nvSpPr>
        <p:spPr/>
        <p:txBody>
          <a:bodyPr/>
          <a:lstStyle/>
          <a:p>
            <a:r>
              <a:rPr lang="en-US">
                <a:latin typeface="Gotham Rounded Book" pitchFamily="2" charset="0"/>
              </a:rPr>
              <a:t>| </a:t>
            </a:r>
            <a:fld id="{2C8F94F2-79B1-4F8D-B2F0-3428BA660B51}" type="slidenum">
              <a:rPr lang="en-US" smtClean="0">
                <a:latin typeface="Gotham Rounded Book" pitchFamily="2" charset="0"/>
              </a:rPr>
              <a:pPr/>
              <a:t>5</a:t>
            </a:fld>
            <a:endParaRPr lang="en-US" dirty="0">
              <a:latin typeface="Gotham Rounded Book" pitchFamily="2" charset="0"/>
            </a:endParaRPr>
          </a:p>
        </p:txBody>
      </p:sp>
      <p:sp>
        <p:nvSpPr>
          <p:cNvPr id="6" name="TextBox 5">
            <a:extLst>
              <a:ext uri="{FF2B5EF4-FFF2-40B4-BE49-F238E27FC236}">
                <a16:creationId xmlns:a16="http://schemas.microsoft.com/office/drawing/2014/main" id="{843DF8DB-5E25-0149-9103-1F4F43BF907C}"/>
              </a:ext>
            </a:extLst>
          </p:cNvPr>
          <p:cNvSpPr txBox="1"/>
          <p:nvPr/>
        </p:nvSpPr>
        <p:spPr>
          <a:xfrm>
            <a:off x="4713279" y="278989"/>
            <a:ext cx="2200998" cy="369332"/>
          </a:xfrm>
          <a:prstGeom prst="rect">
            <a:avLst/>
          </a:prstGeom>
          <a:noFill/>
        </p:spPr>
        <p:txBody>
          <a:bodyPr wrap="square" rtlCol="0">
            <a:spAutoFit/>
          </a:bodyPr>
          <a:lstStyle/>
          <a:p>
            <a:r>
              <a:rPr lang="en-US" b="1" dirty="0">
                <a:solidFill>
                  <a:schemeClr val="tx2"/>
                </a:solidFill>
              </a:rPr>
              <a:t>MORE SERVICES</a:t>
            </a:r>
          </a:p>
        </p:txBody>
      </p:sp>
      <p:sp>
        <p:nvSpPr>
          <p:cNvPr id="7" name="TextBox 6">
            <a:extLst>
              <a:ext uri="{FF2B5EF4-FFF2-40B4-BE49-F238E27FC236}">
                <a16:creationId xmlns:a16="http://schemas.microsoft.com/office/drawing/2014/main" id="{ACE65A4D-0867-5F43-8A96-D2CDBE0E4A4E}"/>
              </a:ext>
            </a:extLst>
          </p:cNvPr>
          <p:cNvSpPr txBox="1"/>
          <p:nvPr/>
        </p:nvSpPr>
        <p:spPr>
          <a:xfrm>
            <a:off x="379435" y="3626176"/>
            <a:ext cx="2781449" cy="369332"/>
          </a:xfrm>
          <a:prstGeom prst="rect">
            <a:avLst/>
          </a:prstGeom>
          <a:noFill/>
        </p:spPr>
        <p:txBody>
          <a:bodyPr wrap="square" rtlCol="0">
            <a:spAutoFit/>
          </a:bodyPr>
          <a:lstStyle/>
          <a:p>
            <a:r>
              <a:rPr lang="en-US" b="1" dirty="0">
                <a:solidFill>
                  <a:schemeClr val="tx2"/>
                </a:solidFill>
              </a:rPr>
              <a:t>NO IT GOVERNANCE</a:t>
            </a:r>
          </a:p>
        </p:txBody>
      </p:sp>
      <p:sp>
        <p:nvSpPr>
          <p:cNvPr id="8" name="TextBox 7">
            <a:extLst>
              <a:ext uri="{FF2B5EF4-FFF2-40B4-BE49-F238E27FC236}">
                <a16:creationId xmlns:a16="http://schemas.microsoft.com/office/drawing/2014/main" id="{5C4771C2-3570-1646-B989-71A6F5C9C5A5}"/>
              </a:ext>
            </a:extLst>
          </p:cNvPr>
          <p:cNvSpPr txBox="1"/>
          <p:nvPr/>
        </p:nvSpPr>
        <p:spPr>
          <a:xfrm>
            <a:off x="9767089" y="3626176"/>
            <a:ext cx="2030565" cy="369332"/>
          </a:xfrm>
          <a:prstGeom prst="rect">
            <a:avLst/>
          </a:prstGeom>
          <a:noFill/>
        </p:spPr>
        <p:txBody>
          <a:bodyPr wrap="square" rtlCol="0">
            <a:spAutoFit/>
          </a:bodyPr>
          <a:lstStyle/>
          <a:p>
            <a:r>
              <a:rPr lang="en-US" b="1" dirty="0">
                <a:solidFill>
                  <a:schemeClr val="tx2"/>
                </a:solidFill>
              </a:rPr>
              <a:t>ENTERPRISE IT</a:t>
            </a:r>
          </a:p>
        </p:txBody>
      </p:sp>
      <p:cxnSp>
        <p:nvCxnSpPr>
          <p:cNvPr id="3" name="Straight Arrow Connector 2">
            <a:extLst>
              <a:ext uri="{FF2B5EF4-FFF2-40B4-BE49-F238E27FC236}">
                <a16:creationId xmlns:a16="http://schemas.microsoft.com/office/drawing/2014/main" id="{09D0C2C5-37C4-D844-8F3A-438388292133}"/>
              </a:ext>
            </a:extLst>
          </p:cNvPr>
          <p:cNvCxnSpPr>
            <a:cxnSpLocks/>
          </p:cNvCxnSpPr>
          <p:nvPr/>
        </p:nvCxnSpPr>
        <p:spPr>
          <a:xfrm>
            <a:off x="993353" y="3451577"/>
            <a:ext cx="9940887"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CE2E83-81C6-3B43-AA78-8455C928713C}"/>
              </a:ext>
            </a:extLst>
          </p:cNvPr>
          <p:cNvCxnSpPr>
            <a:cxnSpLocks/>
          </p:cNvCxnSpPr>
          <p:nvPr/>
        </p:nvCxnSpPr>
        <p:spPr>
          <a:xfrm flipV="1">
            <a:off x="5813778" y="701346"/>
            <a:ext cx="0" cy="575589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A152F11-CCD1-E94A-B1FA-7F0740896252}"/>
              </a:ext>
            </a:extLst>
          </p:cNvPr>
          <p:cNvSpPr txBox="1"/>
          <p:nvPr/>
        </p:nvSpPr>
        <p:spPr>
          <a:xfrm>
            <a:off x="4770966" y="6448241"/>
            <a:ext cx="2381072" cy="369332"/>
          </a:xfrm>
          <a:prstGeom prst="rect">
            <a:avLst/>
          </a:prstGeom>
          <a:noFill/>
        </p:spPr>
        <p:txBody>
          <a:bodyPr wrap="square" rtlCol="0">
            <a:spAutoFit/>
          </a:bodyPr>
          <a:lstStyle/>
          <a:p>
            <a:r>
              <a:rPr lang="en-US" b="1" dirty="0">
                <a:solidFill>
                  <a:schemeClr val="tx2"/>
                </a:solidFill>
              </a:rPr>
              <a:t>FEWER SERVICES</a:t>
            </a:r>
          </a:p>
        </p:txBody>
      </p:sp>
      <p:sp>
        <p:nvSpPr>
          <p:cNvPr id="16" name="TextBox 15">
            <a:extLst>
              <a:ext uri="{FF2B5EF4-FFF2-40B4-BE49-F238E27FC236}">
                <a16:creationId xmlns:a16="http://schemas.microsoft.com/office/drawing/2014/main" id="{48DF3C13-F361-F74D-993A-1B4687014D84}"/>
              </a:ext>
            </a:extLst>
          </p:cNvPr>
          <p:cNvSpPr txBox="1"/>
          <p:nvPr/>
        </p:nvSpPr>
        <p:spPr>
          <a:xfrm>
            <a:off x="7942568" y="3573029"/>
            <a:ext cx="1494320" cy="369332"/>
          </a:xfrm>
          <a:prstGeom prst="rect">
            <a:avLst/>
          </a:prstGeom>
          <a:noFill/>
        </p:spPr>
        <p:txBody>
          <a:bodyPr wrap="none" rtlCol="0">
            <a:spAutoFit/>
          </a:bodyPr>
          <a:lstStyle/>
          <a:p>
            <a:r>
              <a:rPr lang="en-US" dirty="0">
                <a:solidFill>
                  <a:schemeClr val="bg2"/>
                </a:solidFill>
              </a:rPr>
              <a:t>Private clouds</a:t>
            </a:r>
          </a:p>
        </p:txBody>
      </p:sp>
      <p:grpSp>
        <p:nvGrpSpPr>
          <p:cNvPr id="10" name="Group 9">
            <a:extLst>
              <a:ext uri="{FF2B5EF4-FFF2-40B4-BE49-F238E27FC236}">
                <a16:creationId xmlns:a16="http://schemas.microsoft.com/office/drawing/2014/main" id="{6B4934E6-D007-5642-8670-699A4F49C97C}"/>
              </a:ext>
            </a:extLst>
          </p:cNvPr>
          <p:cNvGrpSpPr/>
          <p:nvPr/>
        </p:nvGrpSpPr>
        <p:grpSpPr>
          <a:xfrm>
            <a:off x="1099191" y="701346"/>
            <a:ext cx="3051322" cy="629019"/>
            <a:chOff x="2175700" y="1196285"/>
            <a:chExt cx="3051322" cy="629019"/>
          </a:xfrm>
        </p:grpSpPr>
        <p:pic>
          <p:nvPicPr>
            <p:cNvPr id="2" name="Picture 1">
              <a:extLst>
                <a:ext uri="{FF2B5EF4-FFF2-40B4-BE49-F238E27FC236}">
                  <a16:creationId xmlns:a16="http://schemas.microsoft.com/office/drawing/2014/main" id="{338F5DF0-02F9-A342-A3A7-81A3AAE4B678}"/>
                </a:ext>
              </a:extLst>
            </p:cNvPr>
            <p:cNvPicPr>
              <a:picLocks noChangeAspect="1"/>
            </p:cNvPicPr>
            <p:nvPr/>
          </p:nvPicPr>
          <p:blipFill>
            <a:blip r:embed="rId3"/>
            <a:stretch>
              <a:fillRect/>
            </a:stretch>
          </p:blipFill>
          <p:spPr>
            <a:xfrm>
              <a:off x="2175700" y="1275745"/>
              <a:ext cx="1021490" cy="533811"/>
            </a:xfrm>
            <a:prstGeom prst="rect">
              <a:avLst/>
            </a:prstGeom>
          </p:spPr>
        </p:pic>
        <p:pic>
          <p:nvPicPr>
            <p:cNvPr id="9" name="Picture 8">
              <a:extLst>
                <a:ext uri="{FF2B5EF4-FFF2-40B4-BE49-F238E27FC236}">
                  <a16:creationId xmlns:a16="http://schemas.microsoft.com/office/drawing/2014/main" id="{4D692B58-D5C8-4843-B9C4-C5F36879C3B7}"/>
                </a:ext>
              </a:extLst>
            </p:cNvPr>
            <p:cNvPicPr>
              <a:picLocks noChangeAspect="1"/>
            </p:cNvPicPr>
            <p:nvPr/>
          </p:nvPicPr>
          <p:blipFill>
            <a:blip r:embed="rId4"/>
            <a:stretch>
              <a:fillRect/>
            </a:stretch>
          </p:blipFill>
          <p:spPr>
            <a:xfrm>
              <a:off x="4023343" y="1196285"/>
              <a:ext cx="1203679" cy="629019"/>
            </a:xfrm>
            <a:prstGeom prst="rect">
              <a:avLst/>
            </a:prstGeom>
          </p:spPr>
        </p:pic>
        <p:pic>
          <p:nvPicPr>
            <p:cNvPr id="5" name="Picture 4">
              <a:extLst>
                <a:ext uri="{FF2B5EF4-FFF2-40B4-BE49-F238E27FC236}">
                  <a16:creationId xmlns:a16="http://schemas.microsoft.com/office/drawing/2014/main" id="{AFBED373-69A3-404F-8F3A-15930465FC7D}"/>
                </a:ext>
              </a:extLst>
            </p:cNvPr>
            <p:cNvPicPr>
              <a:picLocks noChangeAspect="1"/>
            </p:cNvPicPr>
            <p:nvPr/>
          </p:nvPicPr>
          <p:blipFill>
            <a:blip r:embed="rId5"/>
            <a:stretch>
              <a:fillRect/>
            </a:stretch>
          </p:blipFill>
          <p:spPr>
            <a:xfrm>
              <a:off x="3160884" y="1364170"/>
              <a:ext cx="1021490" cy="293251"/>
            </a:xfrm>
            <a:prstGeom prst="rect">
              <a:avLst/>
            </a:prstGeom>
          </p:spPr>
        </p:pic>
      </p:grpSp>
      <p:grpSp>
        <p:nvGrpSpPr>
          <p:cNvPr id="24" name="Group 23">
            <a:extLst>
              <a:ext uri="{FF2B5EF4-FFF2-40B4-BE49-F238E27FC236}">
                <a16:creationId xmlns:a16="http://schemas.microsoft.com/office/drawing/2014/main" id="{8F40EA67-8665-F544-B5F9-6C7CACFE5B20}"/>
              </a:ext>
            </a:extLst>
          </p:cNvPr>
          <p:cNvGrpSpPr/>
          <p:nvPr/>
        </p:nvGrpSpPr>
        <p:grpSpPr>
          <a:xfrm>
            <a:off x="7152038" y="5011039"/>
            <a:ext cx="858001" cy="1246405"/>
            <a:chOff x="2517833" y="5395506"/>
            <a:chExt cx="858001" cy="1246405"/>
          </a:xfrm>
        </p:grpSpPr>
        <p:sp>
          <p:nvSpPr>
            <p:cNvPr id="17" name="TextBox 16">
              <a:extLst>
                <a:ext uri="{FF2B5EF4-FFF2-40B4-BE49-F238E27FC236}">
                  <a16:creationId xmlns:a16="http://schemas.microsoft.com/office/drawing/2014/main" id="{357D4A56-BD50-FE43-BE02-AD4F678EDAFF}"/>
                </a:ext>
              </a:extLst>
            </p:cNvPr>
            <p:cNvSpPr txBox="1"/>
            <p:nvPr/>
          </p:nvSpPr>
          <p:spPr>
            <a:xfrm>
              <a:off x="2517833" y="6272579"/>
              <a:ext cx="815160" cy="369332"/>
            </a:xfrm>
            <a:prstGeom prst="rect">
              <a:avLst/>
            </a:prstGeom>
            <a:noFill/>
          </p:spPr>
          <p:txBody>
            <a:bodyPr wrap="none" rtlCol="0">
              <a:spAutoFit/>
            </a:bodyPr>
            <a:lstStyle/>
            <a:p>
              <a:r>
                <a:rPr lang="en-US" dirty="0">
                  <a:solidFill>
                    <a:schemeClr val="bg2"/>
                  </a:solidFill>
                </a:rPr>
                <a:t>Legacy</a:t>
              </a:r>
            </a:p>
          </p:txBody>
        </p:sp>
        <p:pic>
          <p:nvPicPr>
            <p:cNvPr id="23" name="Picture 22" descr="A close up of a logo&#10;&#10;Description automatically generated">
              <a:extLst>
                <a:ext uri="{FF2B5EF4-FFF2-40B4-BE49-F238E27FC236}">
                  <a16:creationId xmlns:a16="http://schemas.microsoft.com/office/drawing/2014/main" id="{92AEEF30-050F-0542-87C6-3E710A4B8F71}"/>
                </a:ext>
              </a:extLst>
            </p:cNvPr>
            <p:cNvPicPr>
              <a:picLocks noChangeAspect="1"/>
            </p:cNvPicPr>
            <p:nvPr/>
          </p:nvPicPr>
          <p:blipFill>
            <a:blip r:embed="rId6"/>
            <a:stretch>
              <a:fillRect/>
            </a:stretch>
          </p:blipFill>
          <p:spPr>
            <a:xfrm>
              <a:off x="2517833" y="5395506"/>
              <a:ext cx="858001" cy="858001"/>
            </a:xfrm>
            <a:prstGeom prst="rect">
              <a:avLst/>
            </a:prstGeom>
          </p:spPr>
        </p:pic>
      </p:grpSp>
      <p:pic>
        <p:nvPicPr>
          <p:cNvPr id="13" name="Picture 12" descr="A close up of a logo&#10;&#10;Description automatically generated">
            <a:extLst>
              <a:ext uri="{FF2B5EF4-FFF2-40B4-BE49-F238E27FC236}">
                <a16:creationId xmlns:a16="http://schemas.microsoft.com/office/drawing/2014/main" id="{CE87C9CC-2A4F-1D4A-9C7F-3022069624D5}"/>
              </a:ext>
            </a:extLst>
          </p:cNvPr>
          <p:cNvPicPr>
            <a:picLocks noChangeAspect="1"/>
          </p:cNvPicPr>
          <p:nvPr/>
        </p:nvPicPr>
        <p:blipFill>
          <a:blip r:embed="rId7"/>
          <a:stretch>
            <a:fillRect/>
          </a:stretch>
        </p:blipFill>
        <p:spPr>
          <a:xfrm>
            <a:off x="8063319" y="2320212"/>
            <a:ext cx="1252817" cy="1252817"/>
          </a:xfrm>
          <a:prstGeom prst="rect">
            <a:avLst/>
          </a:prstGeom>
        </p:spPr>
      </p:pic>
    </p:spTree>
    <p:extLst>
      <p:ext uri="{BB962C8B-B14F-4D97-AF65-F5344CB8AC3E}">
        <p14:creationId xmlns:p14="http://schemas.microsoft.com/office/powerpoint/2010/main" val="416983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out)">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circle(out)">
                                      <p:cBhvr>
                                        <p:cTn id="34" dur="2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build="allAtOnce"/>
      <p:bldP spid="8" grpId="0" build="allAtOnce"/>
      <p:bldP spid="14" grpId="0"/>
      <p:bldP spid="14" grpId="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394DF2A8-7D5A-CA4D-9A40-8E935C85D0A9}"/>
              </a:ext>
            </a:extLst>
          </p:cNvPr>
          <p:cNvPicPr>
            <a:picLocks noChangeAspect="1"/>
          </p:cNvPicPr>
          <p:nvPr/>
        </p:nvPicPr>
        <p:blipFill>
          <a:blip r:embed="rId3"/>
          <a:stretch>
            <a:fillRect/>
          </a:stretch>
        </p:blipFill>
        <p:spPr>
          <a:xfrm>
            <a:off x="7385213" y="1106965"/>
            <a:ext cx="1106739" cy="1106739"/>
          </a:xfrm>
          <a:prstGeom prst="rect">
            <a:avLst/>
          </a:prstGeom>
        </p:spPr>
      </p:pic>
      <p:sp>
        <p:nvSpPr>
          <p:cNvPr id="14" name="Rounded Rectangle 13"/>
          <p:cNvSpPr/>
          <p:nvPr/>
        </p:nvSpPr>
        <p:spPr>
          <a:xfrm>
            <a:off x="9183113" y="3552654"/>
            <a:ext cx="776734" cy="4018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Hosted Private</a:t>
            </a:r>
          </a:p>
        </p:txBody>
      </p:sp>
      <p:grpSp>
        <p:nvGrpSpPr>
          <p:cNvPr id="27" name="Group 26"/>
          <p:cNvGrpSpPr/>
          <p:nvPr/>
        </p:nvGrpSpPr>
        <p:grpSpPr>
          <a:xfrm>
            <a:off x="7507032" y="4505555"/>
            <a:ext cx="1543744" cy="1356216"/>
            <a:chOff x="2557996" y="4581614"/>
            <a:chExt cx="1556804" cy="1285786"/>
          </a:xfrm>
          <a:solidFill>
            <a:schemeClr val="bg1"/>
          </a:solidFill>
        </p:grpSpPr>
        <p:sp>
          <p:nvSpPr>
            <p:cNvPr id="16" name="Rounded Rectangle 15"/>
            <p:cNvSpPr/>
            <p:nvPr/>
          </p:nvSpPr>
          <p:spPr>
            <a:xfrm>
              <a:off x="2557996" y="4581614"/>
              <a:ext cx="1447800" cy="914400"/>
            </a:xfrm>
            <a:prstGeom prst="roundRect">
              <a:avLst>
                <a:gd name="adj" fmla="val 0"/>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200" dirty="0">
                  <a:solidFill>
                    <a:schemeClr val="tx1"/>
                  </a:solidFill>
                </a:rPr>
                <a:t>Traditional Hosting</a:t>
              </a:r>
            </a:p>
          </p:txBody>
        </p:sp>
        <p:sp>
          <p:nvSpPr>
            <p:cNvPr id="19" name="Can 18"/>
            <p:cNvSpPr/>
            <p:nvPr/>
          </p:nvSpPr>
          <p:spPr>
            <a:xfrm>
              <a:off x="3733800" y="5410200"/>
              <a:ext cx="381000" cy="457200"/>
            </a:xfrm>
            <a:prstGeom prst="can">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grpSp>
      <p:sp>
        <p:nvSpPr>
          <p:cNvPr id="12" name="Rounded Rectangle 11"/>
          <p:cNvSpPr/>
          <p:nvPr/>
        </p:nvSpPr>
        <p:spPr>
          <a:xfrm>
            <a:off x="9204957" y="2503928"/>
            <a:ext cx="833014" cy="4491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Public</a:t>
            </a:r>
          </a:p>
        </p:txBody>
      </p:sp>
      <p:sp>
        <p:nvSpPr>
          <p:cNvPr id="10" name="Rounded Rectangle 9"/>
          <p:cNvSpPr/>
          <p:nvPr/>
        </p:nvSpPr>
        <p:spPr>
          <a:xfrm>
            <a:off x="8709801" y="1361333"/>
            <a:ext cx="735917" cy="4018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SaaS App</a:t>
            </a:r>
          </a:p>
        </p:txBody>
      </p:sp>
      <p:sp>
        <p:nvSpPr>
          <p:cNvPr id="8" name="Rounded Rectangle 7"/>
          <p:cNvSpPr/>
          <p:nvPr/>
        </p:nvSpPr>
        <p:spPr>
          <a:xfrm>
            <a:off x="3367224" y="1608412"/>
            <a:ext cx="806996" cy="602806"/>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Private Cloud</a:t>
            </a:r>
          </a:p>
        </p:txBody>
      </p:sp>
      <p:sp>
        <p:nvSpPr>
          <p:cNvPr id="32" name="Rounded Rectangle 31"/>
          <p:cNvSpPr/>
          <p:nvPr/>
        </p:nvSpPr>
        <p:spPr>
          <a:xfrm>
            <a:off x="2652287" y="3554942"/>
            <a:ext cx="1533293" cy="964488"/>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200" dirty="0">
                <a:solidFill>
                  <a:schemeClr val="tx1"/>
                </a:solidFill>
              </a:rPr>
              <a:t>Data Center</a:t>
            </a:r>
          </a:p>
        </p:txBody>
      </p:sp>
      <p:cxnSp>
        <p:nvCxnSpPr>
          <p:cNvPr id="43" name="Straight Connector 42"/>
          <p:cNvCxnSpPr>
            <a:cxnSpLocks/>
          </p:cNvCxnSpPr>
          <p:nvPr/>
        </p:nvCxnSpPr>
        <p:spPr>
          <a:xfrm>
            <a:off x="4370516" y="2823751"/>
            <a:ext cx="1068733" cy="580250"/>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cxnSpLocks/>
          </p:cNvCxnSpPr>
          <p:nvPr/>
        </p:nvCxnSpPr>
        <p:spPr>
          <a:xfrm flipV="1">
            <a:off x="4346978" y="3651110"/>
            <a:ext cx="882652" cy="305702"/>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cxnSpLocks/>
          </p:cNvCxnSpPr>
          <p:nvPr/>
        </p:nvCxnSpPr>
        <p:spPr>
          <a:xfrm flipH="1">
            <a:off x="6394733" y="2025571"/>
            <a:ext cx="1000339" cy="1060525"/>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cxnSpLocks/>
          </p:cNvCxnSpPr>
          <p:nvPr/>
        </p:nvCxnSpPr>
        <p:spPr>
          <a:xfrm flipH="1" flipV="1">
            <a:off x="6174732" y="3686373"/>
            <a:ext cx="1149730" cy="1007200"/>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cxnSpLocks/>
          </p:cNvCxnSpPr>
          <p:nvPr/>
        </p:nvCxnSpPr>
        <p:spPr>
          <a:xfrm flipH="1">
            <a:off x="6535956" y="2957707"/>
            <a:ext cx="917958" cy="262350"/>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cxnSpLocks/>
          </p:cNvCxnSpPr>
          <p:nvPr/>
        </p:nvCxnSpPr>
        <p:spPr>
          <a:xfrm flipH="1" flipV="1">
            <a:off x="6512922" y="3502328"/>
            <a:ext cx="1011604" cy="460049"/>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sp>
        <p:nvSpPr>
          <p:cNvPr id="45" name="Arc 44"/>
          <p:cNvSpPr/>
          <p:nvPr/>
        </p:nvSpPr>
        <p:spPr>
          <a:xfrm rot="19315115">
            <a:off x="4047884" y="1507499"/>
            <a:ext cx="4051893" cy="4898623"/>
          </a:xfrm>
          <a:prstGeom prst="arc">
            <a:avLst>
              <a:gd name="adj1" fmla="val 15425289"/>
              <a:gd name="adj2" fmla="val 0"/>
            </a:avLst>
          </a:prstGeom>
          <a:ln w="19050">
            <a:solidFill>
              <a:schemeClr val="accent5"/>
            </a:solidFill>
            <a:prstDash val="sysDot"/>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1"/>
          </a:p>
        </p:txBody>
      </p:sp>
      <p:sp>
        <p:nvSpPr>
          <p:cNvPr id="46" name="Arc 45"/>
          <p:cNvSpPr/>
          <p:nvPr/>
        </p:nvSpPr>
        <p:spPr>
          <a:xfrm rot="19527110">
            <a:off x="3706738" y="2185575"/>
            <a:ext cx="5162042" cy="3591858"/>
          </a:xfrm>
          <a:prstGeom prst="arc">
            <a:avLst>
              <a:gd name="adj1" fmla="val 13338571"/>
              <a:gd name="adj2" fmla="val 19757219"/>
            </a:avLst>
          </a:prstGeom>
          <a:ln w="19050">
            <a:solidFill>
              <a:schemeClr val="accent5"/>
            </a:solidFill>
            <a:prstDash val="sysDot"/>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1"/>
          </a:p>
        </p:txBody>
      </p:sp>
      <p:sp>
        <p:nvSpPr>
          <p:cNvPr id="47" name="Arc 46"/>
          <p:cNvSpPr/>
          <p:nvPr/>
        </p:nvSpPr>
        <p:spPr>
          <a:xfrm rot="7229461">
            <a:off x="3557175" y="366360"/>
            <a:ext cx="3716935" cy="5014645"/>
          </a:xfrm>
          <a:prstGeom prst="arc">
            <a:avLst>
              <a:gd name="adj1" fmla="val 16269114"/>
              <a:gd name="adj2" fmla="val 0"/>
            </a:avLst>
          </a:prstGeom>
          <a:ln w="19050">
            <a:solidFill>
              <a:schemeClr val="accent5"/>
            </a:solidFill>
            <a:prstDash val="sysDot"/>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1"/>
          </a:p>
        </p:txBody>
      </p:sp>
      <p:sp>
        <p:nvSpPr>
          <p:cNvPr id="49" name="TextBox 48"/>
          <p:cNvSpPr txBox="1"/>
          <p:nvPr/>
        </p:nvSpPr>
        <p:spPr>
          <a:xfrm>
            <a:off x="4986622" y="1284702"/>
            <a:ext cx="1837903" cy="246221"/>
          </a:xfrm>
          <a:prstGeom prst="rect">
            <a:avLst/>
          </a:prstGeom>
          <a:noFill/>
          <a:ln>
            <a:noFill/>
          </a:ln>
        </p:spPr>
        <p:txBody>
          <a:bodyPr wrap="square" lIns="0" tIns="0" rIns="0" bIns="0" rtlCol="0">
            <a:spAutoFit/>
          </a:bodyPr>
          <a:lstStyle/>
          <a:p>
            <a:pPr algn="ctr">
              <a:spcAft>
                <a:spcPts val="600"/>
              </a:spcAft>
            </a:pPr>
            <a:r>
              <a:rPr lang="en-US" sz="1600" dirty="0">
                <a:solidFill>
                  <a:schemeClr val="bg2"/>
                </a:solidFill>
                <a:latin typeface="Gotham Medium" pitchFamily="2" charset="0"/>
                <a:cs typeface="Gotham Medium" pitchFamily="2" charset="0"/>
              </a:rPr>
              <a:t>Integration</a:t>
            </a:r>
          </a:p>
        </p:txBody>
      </p:sp>
      <p:sp>
        <p:nvSpPr>
          <p:cNvPr id="51" name="TextBox 50"/>
          <p:cNvSpPr txBox="1"/>
          <p:nvPr/>
        </p:nvSpPr>
        <p:spPr>
          <a:xfrm>
            <a:off x="5057981" y="4435046"/>
            <a:ext cx="1654335" cy="246221"/>
          </a:xfrm>
          <a:prstGeom prst="rect">
            <a:avLst/>
          </a:prstGeom>
          <a:noFill/>
          <a:ln>
            <a:noFill/>
          </a:ln>
        </p:spPr>
        <p:txBody>
          <a:bodyPr wrap="square" lIns="0" tIns="0" rIns="0" bIns="0" rtlCol="0">
            <a:spAutoFit/>
          </a:bodyPr>
          <a:lstStyle/>
          <a:p>
            <a:pPr algn="ctr">
              <a:spcAft>
                <a:spcPts val="600"/>
              </a:spcAft>
            </a:pPr>
            <a:r>
              <a:rPr lang="en-US" sz="1600" dirty="0">
                <a:solidFill>
                  <a:schemeClr val="bg2"/>
                </a:solidFill>
                <a:latin typeface="Gotham Medium" pitchFamily="2" charset="0"/>
                <a:cs typeface="Gotham Medium" pitchFamily="2" charset="0"/>
              </a:rPr>
              <a:t>Visibility</a:t>
            </a:r>
          </a:p>
        </p:txBody>
      </p:sp>
      <p:sp>
        <p:nvSpPr>
          <p:cNvPr id="53" name="TextBox 52"/>
          <p:cNvSpPr txBox="1"/>
          <p:nvPr/>
        </p:nvSpPr>
        <p:spPr>
          <a:xfrm>
            <a:off x="9755353" y="1572024"/>
            <a:ext cx="1283202" cy="492443"/>
          </a:xfrm>
          <a:prstGeom prst="rect">
            <a:avLst/>
          </a:prstGeom>
          <a:noFill/>
          <a:ln>
            <a:noFill/>
          </a:ln>
        </p:spPr>
        <p:txBody>
          <a:bodyPr wrap="square" lIns="0" tIns="0" rIns="0" bIns="0" rtlCol="0">
            <a:spAutoFit/>
          </a:bodyPr>
          <a:lstStyle/>
          <a:p>
            <a:pPr algn="ctr">
              <a:spcAft>
                <a:spcPts val="600"/>
              </a:spcAft>
            </a:pPr>
            <a:r>
              <a:rPr lang="en-US" sz="1600" dirty="0">
                <a:solidFill>
                  <a:schemeClr val="bg2"/>
                </a:solidFill>
                <a:latin typeface="Gotham Medium" pitchFamily="2" charset="0"/>
                <a:cs typeface="Gotham Medium" pitchFamily="2" charset="0"/>
              </a:rPr>
              <a:t>Cross-cloud Security</a:t>
            </a:r>
          </a:p>
        </p:txBody>
      </p:sp>
      <p:sp>
        <p:nvSpPr>
          <p:cNvPr id="55" name="TextBox 54"/>
          <p:cNvSpPr txBox="1"/>
          <p:nvPr/>
        </p:nvSpPr>
        <p:spPr>
          <a:xfrm>
            <a:off x="9802013" y="4044564"/>
            <a:ext cx="1780387" cy="492443"/>
          </a:xfrm>
          <a:prstGeom prst="rect">
            <a:avLst/>
          </a:prstGeom>
          <a:noFill/>
          <a:ln>
            <a:noFill/>
          </a:ln>
        </p:spPr>
        <p:txBody>
          <a:bodyPr wrap="square" lIns="0" tIns="0" rIns="0" bIns="0" rtlCol="0">
            <a:spAutoFit/>
          </a:bodyPr>
          <a:lstStyle/>
          <a:p>
            <a:pPr algn="ctr">
              <a:spcAft>
                <a:spcPts val="600"/>
              </a:spcAft>
            </a:pPr>
            <a:r>
              <a:rPr lang="en-US" sz="1600" dirty="0">
                <a:solidFill>
                  <a:schemeClr val="bg2"/>
                </a:solidFill>
                <a:latin typeface="Gotham Medium" pitchFamily="2" charset="0"/>
                <a:cs typeface="Gotham Medium" pitchFamily="2" charset="0"/>
              </a:rPr>
              <a:t>License Portability</a:t>
            </a:r>
          </a:p>
        </p:txBody>
      </p:sp>
      <p:sp>
        <p:nvSpPr>
          <p:cNvPr id="56" name="TextBox 55"/>
          <p:cNvSpPr txBox="1"/>
          <p:nvPr/>
        </p:nvSpPr>
        <p:spPr>
          <a:xfrm>
            <a:off x="973233" y="4603852"/>
            <a:ext cx="1795150" cy="492443"/>
          </a:xfrm>
          <a:prstGeom prst="rect">
            <a:avLst/>
          </a:prstGeom>
          <a:noFill/>
          <a:ln>
            <a:noFill/>
          </a:ln>
        </p:spPr>
        <p:txBody>
          <a:bodyPr wrap="square" lIns="0" tIns="0" rIns="0" bIns="0" rtlCol="0">
            <a:spAutoFit/>
          </a:bodyPr>
          <a:lstStyle/>
          <a:p>
            <a:pPr algn="ctr">
              <a:spcAft>
                <a:spcPts val="600"/>
              </a:spcAft>
            </a:pPr>
            <a:r>
              <a:rPr lang="en-US" sz="1600" dirty="0">
                <a:solidFill>
                  <a:schemeClr val="bg2"/>
                </a:solidFill>
                <a:latin typeface="Gotham Medium" pitchFamily="2" charset="0"/>
                <a:cs typeface="Gotham Medium" pitchFamily="2" charset="0"/>
              </a:rPr>
              <a:t>Workload Portability</a:t>
            </a:r>
          </a:p>
        </p:txBody>
      </p:sp>
      <p:sp>
        <p:nvSpPr>
          <p:cNvPr id="57" name="TextBox 56"/>
          <p:cNvSpPr txBox="1"/>
          <p:nvPr/>
        </p:nvSpPr>
        <p:spPr>
          <a:xfrm>
            <a:off x="830527" y="2217288"/>
            <a:ext cx="1474885" cy="246221"/>
          </a:xfrm>
          <a:prstGeom prst="rect">
            <a:avLst/>
          </a:prstGeom>
          <a:noFill/>
          <a:ln>
            <a:noFill/>
          </a:ln>
        </p:spPr>
        <p:txBody>
          <a:bodyPr wrap="square" lIns="0" tIns="0" rIns="0" bIns="0" rtlCol="0">
            <a:spAutoFit/>
          </a:bodyPr>
          <a:lstStyle/>
          <a:p>
            <a:pPr algn="ctr">
              <a:spcAft>
                <a:spcPts val="600"/>
              </a:spcAft>
            </a:pPr>
            <a:r>
              <a:rPr lang="en-US" sz="1600" dirty="0">
                <a:solidFill>
                  <a:schemeClr val="bg2"/>
                </a:solidFill>
                <a:latin typeface="Gotham Medium" pitchFamily="2" charset="0"/>
                <a:cs typeface="Gotham Medium" pitchFamily="2" charset="0"/>
              </a:rPr>
              <a:t>Data Locality</a:t>
            </a:r>
          </a:p>
        </p:txBody>
      </p:sp>
      <p:sp>
        <p:nvSpPr>
          <p:cNvPr id="61" name="TextBox 60"/>
          <p:cNvSpPr txBox="1"/>
          <p:nvPr/>
        </p:nvSpPr>
        <p:spPr>
          <a:xfrm>
            <a:off x="4746308" y="5319365"/>
            <a:ext cx="2318529" cy="492443"/>
          </a:xfrm>
          <a:prstGeom prst="rect">
            <a:avLst/>
          </a:prstGeom>
          <a:noFill/>
          <a:ln>
            <a:noFill/>
          </a:ln>
        </p:spPr>
        <p:txBody>
          <a:bodyPr wrap="square" lIns="0" tIns="0" rIns="0" bIns="0" rtlCol="0">
            <a:spAutoFit/>
          </a:bodyPr>
          <a:lstStyle/>
          <a:p>
            <a:pPr algn="ctr">
              <a:spcAft>
                <a:spcPts val="600"/>
              </a:spcAft>
            </a:pPr>
            <a:r>
              <a:rPr lang="en-US" sz="1600" dirty="0">
                <a:solidFill>
                  <a:schemeClr val="bg2"/>
                </a:solidFill>
                <a:latin typeface="Gotham Medium" pitchFamily="2" charset="0"/>
                <a:cs typeface="Gotham Medium" pitchFamily="2" charset="0"/>
              </a:rPr>
              <a:t>Latency and </a:t>
            </a:r>
            <a:br>
              <a:rPr lang="en-US" sz="1600" dirty="0">
                <a:solidFill>
                  <a:schemeClr val="bg2"/>
                </a:solidFill>
                <a:latin typeface="Gotham Medium" pitchFamily="2" charset="0"/>
                <a:cs typeface="Gotham Medium" pitchFamily="2" charset="0"/>
              </a:rPr>
            </a:br>
            <a:r>
              <a:rPr lang="en-US" sz="1600" dirty="0">
                <a:solidFill>
                  <a:schemeClr val="bg2"/>
                </a:solidFill>
                <a:latin typeface="Gotham Medium" pitchFamily="2" charset="0"/>
                <a:cs typeface="Gotham Medium" pitchFamily="2" charset="0"/>
              </a:rPr>
              <a:t>Direct Connect</a:t>
            </a:r>
          </a:p>
        </p:txBody>
      </p:sp>
      <p:pic>
        <p:nvPicPr>
          <p:cNvPr id="23" name="Picture 22">
            <a:extLst>
              <a:ext uri="{FF2B5EF4-FFF2-40B4-BE49-F238E27FC236}">
                <a16:creationId xmlns:a16="http://schemas.microsoft.com/office/drawing/2014/main" id="{51836F34-34DE-7C4B-88BD-ACE617540AD2}"/>
              </a:ext>
            </a:extLst>
          </p:cNvPr>
          <p:cNvPicPr>
            <a:picLocks noChangeAspect="1"/>
          </p:cNvPicPr>
          <p:nvPr/>
        </p:nvPicPr>
        <p:blipFill>
          <a:blip r:embed="rId4"/>
          <a:stretch>
            <a:fillRect/>
          </a:stretch>
        </p:blipFill>
        <p:spPr>
          <a:xfrm>
            <a:off x="8288022" y="1267331"/>
            <a:ext cx="541751" cy="541751"/>
          </a:xfrm>
          <a:prstGeom prst="rect">
            <a:avLst/>
          </a:prstGeom>
        </p:spPr>
      </p:pic>
      <p:pic>
        <p:nvPicPr>
          <p:cNvPr id="42" name="Picture 41">
            <a:extLst>
              <a:ext uri="{FF2B5EF4-FFF2-40B4-BE49-F238E27FC236}">
                <a16:creationId xmlns:a16="http://schemas.microsoft.com/office/drawing/2014/main" id="{9973345C-808C-2C4F-B004-61C475A2EF44}"/>
              </a:ext>
            </a:extLst>
          </p:cNvPr>
          <p:cNvPicPr>
            <a:picLocks noChangeAspect="1"/>
          </p:cNvPicPr>
          <p:nvPr/>
        </p:nvPicPr>
        <p:blipFill>
          <a:blip r:embed="rId5"/>
          <a:stretch>
            <a:fillRect/>
          </a:stretch>
        </p:blipFill>
        <p:spPr>
          <a:xfrm>
            <a:off x="7262784" y="1712783"/>
            <a:ext cx="679425" cy="679425"/>
          </a:xfrm>
          <a:prstGeom prst="rect">
            <a:avLst/>
          </a:prstGeom>
        </p:spPr>
      </p:pic>
      <p:pic>
        <p:nvPicPr>
          <p:cNvPr id="62" name="Picture 61">
            <a:extLst>
              <a:ext uri="{FF2B5EF4-FFF2-40B4-BE49-F238E27FC236}">
                <a16:creationId xmlns:a16="http://schemas.microsoft.com/office/drawing/2014/main" id="{76AA81D1-F5EE-5644-8630-80323615155F}"/>
              </a:ext>
            </a:extLst>
          </p:cNvPr>
          <p:cNvPicPr>
            <a:picLocks noChangeAspect="1"/>
          </p:cNvPicPr>
          <p:nvPr/>
        </p:nvPicPr>
        <p:blipFill>
          <a:blip r:embed="rId3"/>
          <a:stretch>
            <a:fillRect/>
          </a:stretch>
        </p:blipFill>
        <p:spPr>
          <a:xfrm>
            <a:off x="7976420" y="2297262"/>
            <a:ext cx="1106739" cy="1106739"/>
          </a:xfrm>
          <a:prstGeom prst="rect">
            <a:avLst/>
          </a:prstGeom>
        </p:spPr>
      </p:pic>
      <p:pic>
        <p:nvPicPr>
          <p:cNvPr id="63" name="Picture 62">
            <a:extLst>
              <a:ext uri="{FF2B5EF4-FFF2-40B4-BE49-F238E27FC236}">
                <a16:creationId xmlns:a16="http://schemas.microsoft.com/office/drawing/2014/main" id="{0D8A54CC-B88F-044C-A963-65E72DDDA775}"/>
              </a:ext>
            </a:extLst>
          </p:cNvPr>
          <p:cNvPicPr>
            <a:picLocks noChangeAspect="1"/>
          </p:cNvPicPr>
          <p:nvPr/>
        </p:nvPicPr>
        <p:blipFill>
          <a:blip r:embed="rId4"/>
          <a:stretch>
            <a:fillRect/>
          </a:stretch>
        </p:blipFill>
        <p:spPr>
          <a:xfrm>
            <a:off x="8879229" y="2457628"/>
            <a:ext cx="541751" cy="541751"/>
          </a:xfrm>
          <a:prstGeom prst="rect">
            <a:avLst/>
          </a:prstGeom>
        </p:spPr>
      </p:pic>
      <p:pic>
        <p:nvPicPr>
          <p:cNvPr id="64" name="Picture 63">
            <a:extLst>
              <a:ext uri="{FF2B5EF4-FFF2-40B4-BE49-F238E27FC236}">
                <a16:creationId xmlns:a16="http://schemas.microsoft.com/office/drawing/2014/main" id="{93869A94-0CF7-C947-9872-15FDB23C1ABC}"/>
              </a:ext>
            </a:extLst>
          </p:cNvPr>
          <p:cNvPicPr>
            <a:picLocks noChangeAspect="1"/>
          </p:cNvPicPr>
          <p:nvPr/>
        </p:nvPicPr>
        <p:blipFill>
          <a:blip r:embed="rId5"/>
          <a:stretch>
            <a:fillRect/>
          </a:stretch>
        </p:blipFill>
        <p:spPr>
          <a:xfrm>
            <a:off x="7412922" y="2658601"/>
            <a:ext cx="679425" cy="679425"/>
          </a:xfrm>
          <a:prstGeom prst="rect">
            <a:avLst/>
          </a:prstGeom>
        </p:spPr>
      </p:pic>
      <p:pic>
        <p:nvPicPr>
          <p:cNvPr id="65" name="Picture 64">
            <a:extLst>
              <a:ext uri="{FF2B5EF4-FFF2-40B4-BE49-F238E27FC236}">
                <a16:creationId xmlns:a16="http://schemas.microsoft.com/office/drawing/2014/main" id="{A9EAFA7F-0508-1C45-9ED2-D2A4E1ED0D24}"/>
              </a:ext>
            </a:extLst>
          </p:cNvPr>
          <p:cNvPicPr>
            <a:picLocks noChangeAspect="1"/>
          </p:cNvPicPr>
          <p:nvPr/>
        </p:nvPicPr>
        <p:blipFill>
          <a:blip r:embed="rId6"/>
          <a:stretch>
            <a:fillRect/>
          </a:stretch>
        </p:blipFill>
        <p:spPr>
          <a:xfrm>
            <a:off x="8047694" y="3262279"/>
            <a:ext cx="1197098" cy="1197098"/>
          </a:xfrm>
          <a:prstGeom prst="rect">
            <a:avLst/>
          </a:prstGeom>
        </p:spPr>
      </p:pic>
      <p:pic>
        <p:nvPicPr>
          <p:cNvPr id="66" name="Picture 65">
            <a:extLst>
              <a:ext uri="{FF2B5EF4-FFF2-40B4-BE49-F238E27FC236}">
                <a16:creationId xmlns:a16="http://schemas.microsoft.com/office/drawing/2014/main" id="{531CE2F8-E699-C440-BC9F-ABC6227AF4D6}"/>
              </a:ext>
            </a:extLst>
          </p:cNvPr>
          <p:cNvPicPr>
            <a:picLocks noChangeAspect="1"/>
          </p:cNvPicPr>
          <p:nvPr/>
        </p:nvPicPr>
        <p:blipFill>
          <a:blip r:embed="rId5"/>
          <a:stretch>
            <a:fillRect/>
          </a:stretch>
        </p:blipFill>
        <p:spPr>
          <a:xfrm>
            <a:off x="7436570" y="3620297"/>
            <a:ext cx="679425" cy="679425"/>
          </a:xfrm>
          <a:prstGeom prst="rect">
            <a:avLst/>
          </a:prstGeom>
        </p:spPr>
      </p:pic>
      <p:pic>
        <p:nvPicPr>
          <p:cNvPr id="67" name="Picture 66">
            <a:extLst>
              <a:ext uri="{FF2B5EF4-FFF2-40B4-BE49-F238E27FC236}">
                <a16:creationId xmlns:a16="http://schemas.microsoft.com/office/drawing/2014/main" id="{65EA30CE-8178-2242-8BB2-440F76C71E14}"/>
              </a:ext>
            </a:extLst>
          </p:cNvPr>
          <p:cNvPicPr>
            <a:picLocks noChangeAspect="1"/>
          </p:cNvPicPr>
          <p:nvPr/>
        </p:nvPicPr>
        <p:blipFill>
          <a:blip r:embed="rId5"/>
          <a:stretch>
            <a:fillRect/>
          </a:stretch>
        </p:blipFill>
        <p:spPr>
          <a:xfrm>
            <a:off x="3770722" y="2319756"/>
            <a:ext cx="679425" cy="679425"/>
          </a:xfrm>
          <a:prstGeom prst="rect">
            <a:avLst/>
          </a:prstGeom>
        </p:spPr>
      </p:pic>
      <p:pic>
        <p:nvPicPr>
          <p:cNvPr id="7" name="Picture 6">
            <a:extLst>
              <a:ext uri="{FF2B5EF4-FFF2-40B4-BE49-F238E27FC236}">
                <a16:creationId xmlns:a16="http://schemas.microsoft.com/office/drawing/2014/main" id="{12DBF91F-5606-6D46-8F28-430C8694DD0F}"/>
              </a:ext>
            </a:extLst>
          </p:cNvPr>
          <p:cNvPicPr>
            <a:picLocks noChangeAspect="1"/>
          </p:cNvPicPr>
          <p:nvPr/>
        </p:nvPicPr>
        <p:blipFill>
          <a:blip r:embed="rId6"/>
          <a:stretch>
            <a:fillRect/>
          </a:stretch>
        </p:blipFill>
        <p:spPr>
          <a:xfrm>
            <a:off x="2785879" y="2029844"/>
            <a:ext cx="1258131" cy="1258131"/>
          </a:xfrm>
          <a:prstGeom prst="rect">
            <a:avLst/>
          </a:prstGeom>
        </p:spPr>
      </p:pic>
      <p:pic>
        <p:nvPicPr>
          <p:cNvPr id="68" name="Picture 67">
            <a:extLst>
              <a:ext uri="{FF2B5EF4-FFF2-40B4-BE49-F238E27FC236}">
                <a16:creationId xmlns:a16="http://schemas.microsoft.com/office/drawing/2014/main" id="{BFA689EC-C0E4-2343-87F7-074B090A8B6B}"/>
              </a:ext>
            </a:extLst>
          </p:cNvPr>
          <p:cNvPicPr>
            <a:picLocks noChangeAspect="1"/>
          </p:cNvPicPr>
          <p:nvPr/>
        </p:nvPicPr>
        <p:blipFill>
          <a:blip r:embed="rId4"/>
          <a:stretch>
            <a:fillRect/>
          </a:stretch>
        </p:blipFill>
        <p:spPr>
          <a:xfrm>
            <a:off x="2764621" y="2634652"/>
            <a:ext cx="541751" cy="541751"/>
          </a:xfrm>
          <a:prstGeom prst="rect">
            <a:avLst/>
          </a:prstGeom>
        </p:spPr>
      </p:pic>
      <p:pic>
        <p:nvPicPr>
          <p:cNvPr id="69" name="Picture 68">
            <a:extLst>
              <a:ext uri="{FF2B5EF4-FFF2-40B4-BE49-F238E27FC236}">
                <a16:creationId xmlns:a16="http://schemas.microsoft.com/office/drawing/2014/main" id="{D7048F10-07C6-724D-8B3E-21C7C2F71BA2}"/>
              </a:ext>
            </a:extLst>
          </p:cNvPr>
          <p:cNvPicPr>
            <a:picLocks noChangeAspect="1"/>
          </p:cNvPicPr>
          <p:nvPr/>
        </p:nvPicPr>
        <p:blipFill>
          <a:blip r:embed="rId5"/>
          <a:stretch>
            <a:fillRect/>
          </a:stretch>
        </p:blipFill>
        <p:spPr>
          <a:xfrm>
            <a:off x="3770722" y="3644059"/>
            <a:ext cx="679425" cy="679425"/>
          </a:xfrm>
          <a:prstGeom prst="rect">
            <a:avLst/>
          </a:prstGeom>
        </p:spPr>
      </p:pic>
      <p:pic>
        <p:nvPicPr>
          <p:cNvPr id="70" name="Picture 69">
            <a:extLst>
              <a:ext uri="{FF2B5EF4-FFF2-40B4-BE49-F238E27FC236}">
                <a16:creationId xmlns:a16="http://schemas.microsoft.com/office/drawing/2014/main" id="{E520A946-81E2-F243-AAC8-2B5B84985914}"/>
              </a:ext>
            </a:extLst>
          </p:cNvPr>
          <p:cNvPicPr>
            <a:picLocks noChangeAspect="1"/>
          </p:cNvPicPr>
          <p:nvPr/>
        </p:nvPicPr>
        <p:blipFill>
          <a:blip r:embed="rId4"/>
          <a:stretch>
            <a:fillRect/>
          </a:stretch>
        </p:blipFill>
        <p:spPr>
          <a:xfrm>
            <a:off x="3978886" y="4241697"/>
            <a:ext cx="541751" cy="541751"/>
          </a:xfrm>
          <a:prstGeom prst="rect">
            <a:avLst/>
          </a:prstGeom>
        </p:spPr>
      </p:pic>
      <p:pic>
        <p:nvPicPr>
          <p:cNvPr id="71" name="Picture 70">
            <a:extLst>
              <a:ext uri="{FF2B5EF4-FFF2-40B4-BE49-F238E27FC236}">
                <a16:creationId xmlns:a16="http://schemas.microsoft.com/office/drawing/2014/main" id="{C12CF93E-F00D-5B4D-AC4F-BD1D3B95A5EB}"/>
              </a:ext>
            </a:extLst>
          </p:cNvPr>
          <p:cNvPicPr>
            <a:picLocks noChangeAspect="1"/>
          </p:cNvPicPr>
          <p:nvPr/>
        </p:nvPicPr>
        <p:blipFill>
          <a:blip r:embed="rId5"/>
          <a:stretch>
            <a:fillRect/>
          </a:stretch>
        </p:blipFill>
        <p:spPr>
          <a:xfrm>
            <a:off x="6923825" y="4377156"/>
            <a:ext cx="679425" cy="679425"/>
          </a:xfrm>
          <a:prstGeom prst="rect">
            <a:avLst/>
          </a:prstGeom>
        </p:spPr>
      </p:pic>
      <p:pic>
        <p:nvPicPr>
          <p:cNvPr id="73" name="Picture 72">
            <a:extLst>
              <a:ext uri="{FF2B5EF4-FFF2-40B4-BE49-F238E27FC236}">
                <a16:creationId xmlns:a16="http://schemas.microsoft.com/office/drawing/2014/main" id="{6B8F8D9F-0291-C446-97C1-C47E727459C2}"/>
              </a:ext>
            </a:extLst>
          </p:cNvPr>
          <p:cNvPicPr>
            <a:picLocks noChangeAspect="1"/>
          </p:cNvPicPr>
          <p:nvPr/>
        </p:nvPicPr>
        <p:blipFill>
          <a:blip r:embed="rId7"/>
          <a:stretch>
            <a:fillRect/>
          </a:stretch>
        </p:blipFill>
        <p:spPr>
          <a:xfrm>
            <a:off x="5095144" y="2789818"/>
            <a:ext cx="1702057" cy="1332743"/>
          </a:xfrm>
          <a:prstGeom prst="rect">
            <a:avLst/>
          </a:prstGeom>
        </p:spPr>
      </p:pic>
      <p:pic>
        <p:nvPicPr>
          <p:cNvPr id="79" name="Picture 78">
            <a:extLst>
              <a:ext uri="{FF2B5EF4-FFF2-40B4-BE49-F238E27FC236}">
                <a16:creationId xmlns:a16="http://schemas.microsoft.com/office/drawing/2014/main" id="{E7CE5885-5611-3A46-AFD1-BAD4AD022A27}"/>
              </a:ext>
            </a:extLst>
          </p:cNvPr>
          <p:cNvPicPr>
            <a:picLocks noChangeAspect="1"/>
          </p:cNvPicPr>
          <p:nvPr/>
        </p:nvPicPr>
        <p:blipFill>
          <a:blip r:embed="rId8"/>
          <a:stretch>
            <a:fillRect/>
          </a:stretch>
        </p:blipFill>
        <p:spPr>
          <a:xfrm>
            <a:off x="2547123" y="1666047"/>
            <a:ext cx="666201" cy="666201"/>
          </a:xfrm>
          <a:prstGeom prst="rect">
            <a:avLst/>
          </a:prstGeom>
        </p:spPr>
      </p:pic>
      <p:pic>
        <p:nvPicPr>
          <p:cNvPr id="81" name="Picture 80">
            <a:extLst>
              <a:ext uri="{FF2B5EF4-FFF2-40B4-BE49-F238E27FC236}">
                <a16:creationId xmlns:a16="http://schemas.microsoft.com/office/drawing/2014/main" id="{FCB10A96-D9E3-A24E-A38D-0B9CF8C51795}"/>
              </a:ext>
            </a:extLst>
          </p:cNvPr>
          <p:cNvPicPr>
            <a:picLocks noChangeAspect="1"/>
          </p:cNvPicPr>
          <p:nvPr/>
        </p:nvPicPr>
        <p:blipFill>
          <a:blip r:embed="rId9"/>
          <a:stretch>
            <a:fillRect/>
          </a:stretch>
        </p:blipFill>
        <p:spPr>
          <a:xfrm>
            <a:off x="2693983" y="3895925"/>
            <a:ext cx="612389" cy="612389"/>
          </a:xfrm>
          <a:prstGeom prst="rect">
            <a:avLst/>
          </a:prstGeom>
        </p:spPr>
      </p:pic>
      <p:pic>
        <p:nvPicPr>
          <p:cNvPr id="82" name="Picture 81">
            <a:extLst>
              <a:ext uri="{FF2B5EF4-FFF2-40B4-BE49-F238E27FC236}">
                <a16:creationId xmlns:a16="http://schemas.microsoft.com/office/drawing/2014/main" id="{35596236-5423-3149-9E7F-6613F66E7F6E}"/>
              </a:ext>
            </a:extLst>
          </p:cNvPr>
          <p:cNvPicPr>
            <a:picLocks noChangeAspect="1"/>
          </p:cNvPicPr>
          <p:nvPr/>
        </p:nvPicPr>
        <p:blipFill>
          <a:blip r:embed="rId9"/>
          <a:stretch>
            <a:fillRect/>
          </a:stretch>
        </p:blipFill>
        <p:spPr>
          <a:xfrm>
            <a:off x="3199080" y="3895925"/>
            <a:ext cx="612389" cy="612389"/>
          </a:xfrm>
          <a:prstGeom prst="rect">
            <a:avLst/>
          </a:prstGeom>
        </p:spPr>
      </p:pic>
      <p:pic>
        <p:nvPicPr>
          <p:cNvPr id="83" name="Picture 82">
            <a:extLst>
              <a:ext uri="{FF2B5EF4-FFF2-40B4-BE49-F238E27FC236}">
                <a16:creationId xmlns:a16="http://schemas.microsoft.com/office/drawing/2014/main" id="{8C87D941-E524-D24D-8A3A-41749A291772}"/>
              </a:ext>
            </a:extLst>
          </p:cNvPr>
          <p:cNvPicPr>
            <a:picLocks noChangeAspect="1"/>
          </p:cNvPicPr>
          <p:nvPr/>
        </p:nvPicPr>
        <p:blipFill>
          <a:blip r:embed="rId9"/>
          <a:stretch>
            <a:fillRect/>
          </a:stretch>
        </p:blipFill>
        <p:spPr>
          <a:xfrm>
            <a:off x="7494797" y="4945960"/>
            <a:ext cx="612389" cy="612389"/>
          </a:xfrm>
          <a:prstGeom prst="rect">
            <a:avLst/>
          </a:prstGeom>
        </p:spPr>
      </p:pic>
      <p:pic>
        <p:nvPicPr>
          <p:cNvPr id="84" name="Picture 83">
            <a:extLst>
              <a:ext uri="{FF2B5EF4-FFF2-40B4-BE49-F238E27FC236}">
                <a16:creationId xmlns:a16="http://schemas.microsoft.com/office/drawing/2014/main" id="{14AF84FC-0BB4-7A40-ACA7-85225BFDCD3A}"/>
              </a:ext>
            </a:extLst>
          </p:cNvPr>
          <p:cNvPicPr>
            <a:picLocks noChangeAspect="1"/>
          </p:cNvPicPr>
          <p:nvPr/>
        </p:nvPicPr>
        <p:blipFill>
          <a:blip r:embed="rId9"/>
          <a:stretch>
            <a:fillRect/>
          </a:stretch>
        </p:blipFill>
        <p:spPr>
          <a:xfrm>
            <a:off x="7999894" y="4945960"/>
            <a:ext cx="612389" cy="612389"/>
          </a:xfrm>
          <a:prstGeom prst="rect">
            <a:avLst/>
          </a:prstGeom>
        </p:spPr>
      </p:pic>
      <p:sp>
        <p:nvSpPr>
          <p:cNvPr id="30" name="Rounded Rectangle 29"/>
          <p:cNvSpPr/>
          <p:nvPr/>
        </p:nvSpPr>
        <p:spPr>
          <a:xfrm>
            <a:off x="5123181" y="2762934"/>
            <a:ext cx="847346" cy="401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Hybrid</a:t>
            </a:r>
          </a:p>
        </p:txBody>
      </p:sp>
      <p:sp>
        <p:nvSpPr>
          <p:cNvPr id="58" name="Title 1">
            <a:extLst>
              <a:ext uri="{FF2B5EF4-FFF2-40B4-BE49-F238E27FC236}">
                <a16:creationId xmlns:a16="http://schemas.microsoft.com/office/drawing/2014/main" id="{8B913551-D2F5-A74A-AC43-9465D56FA627}"/>
              </a:ext>
            </a:extLst>
          </p:cNvPr>
          <p:cNvSpPr>
            <a:spLocks noGrp="1"/>
          </p:cNvSpPr>
          <p:nvPr>
            <p:ph type="title"/>
          </p:nvPr>
        </p:nvSpPr>
        <p:spPr>
          <a:xfrm>
            <a:off x="609600" y="387148"/>
            <a:ext cx="10698480" cy="615553"/>
          </a:xfrm>
        </p:spPr>
        <p:txBody>
          <a:bodyPr/>
          <a:lstStyle/>
          <a:p>
            <a:r>
              <a:rPr lang="en-US" dirty="0"/>
              <a:t>Hybrid Cloud Complexity</a:t>
            </a:r>
          </a:p>
        </p:txBody>
      </p:sp>
    </p:spTree>
    <p:extLst>
      <p:ext uri="{BB962C8B-B14F-4D97-AF65-F5344CB8AC3E}">
        <p14:creationId xmlns:p14="http://schemas.microsoft.com/office/powerpoint/2010/main" val="2695981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BE2EBFA-8519-454A-B3C9-C3D736A17B73}"/>
              </a:ext>
            </a:extLst>
          </p:cNvPr>
          <p:cNvGrpSpPr/>
          <p:nvPr/>
        </p:nvGrpSpPr>
        <p:grpSpPr>
          <a:xfrm>
            <a:off x="208182" y="1790757"/>
            <a:ext cx="4556911" cy="3039816"/>
            <a:chOff x="208182" y="1790757"/>
            <a:chExt cx="4556911" cy="3039816"/>
          </a:xfrm>
        </p:grpSpPr>
        <p:sp>
          <p:nvSpPr>
            <p:cNvPr id="42" name="Freeform 212">
              <a:extLst>
                <a:ext uri="{FF2B5EF4-FFF2-40B4-BE49-F238E27FC236}">
                  <a16:creationId xmlns:a16="http://schemas.microsoft.com/office/drawing/2014/main" id="{3359519B-25C4-4C5E-B153-AA1E3141DF56}"/>
                </a:ext>
              </a:extLst>
            </p:cNvPr>
            <p:cNvSpPr>
              <a:spLocks/>
            </p:cNvSpPr>
            <p:nvPr/>
          </p:nvSpPr>
          <p:spPr bwMode="auto">
            <a:xfrm flipH="1">
              <a:off x="208182" y="1790757"/>
              <a:ext cx="4556911" cy="3039816"/>
            </a:xfrm>
            <a:custGeom>
              <a:avLst/>
              <a:gdLst>
                <a:gd name="T0" fmla="*/ 999 w 1812"/>
                <a:gd name="T1" fmla="*/ 0 h 1208"/>
                <a:gd name="T2" fmla="*/ 583 w 1812"/>
                <a:gd name="T3" fmla="*/ 251 h 1208"/>
                <a:gd name="T4" fmla="*/ 495 w 1812"/>
                <a:gd name="T5" fmla="*/ 220 h 1208"/>
                <a:gd name="T6" fmla="*/ 336 w 1812"/>
                <a:gd name="T7" fmla="*/ 406 h 1208"/>
                <a:gd name="T8" fmla="*/ 339 w 1812"/>
                <a:gd name="T9" fmla="*/ 440 h 1208"/>
                <a:gd name="T10" fmla="*/ 327 w 1812"/>
                <a:gd name="T11" fmla="*/ 439 h 1208"/>
                <a:gd name="T12" fmla="*/ 0 w 1812"/>
                <a:gd name="T13" fmla="*/ 824 h 1208"/>
                <a:gd name="T14" fmla="*/ 327 w 1812"/>
                <a:gd name="T15" fmla="*/ 1208 h 1208"/>
                <a:gd name="T16" fmla="*/ 1485 w 1812"/>
                <a:gd name="T17" fmla="*/ 1208 h 1208"/>
                <a:gd name="T18" fmla="*/ 1812 w 1812"/>
                <a:gd name="T19" fmla="*/ 824 h 1208"/>
                <a:gd name="T20" fmla="*/ 1494 w 1812"/>
                <a:gd name="T21" fmla="*/ 440 h 1208"/>
                <a:gd name="T22" fmla="*/ 999 w 1812"/>
                <a:gd name="T23"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2" h="1208">
                  <a:moveTo>
                    <a:pt x="999" y="0"/>
                  </a:moveTo>
                  <a:cubicBezTo>
                    <a:pt x="828" y="0"/>
                    <a:pt x="676" y="99"/>
                    <a:pt x="583" y="251"/>
                  </a:cubicBezTo>
                  <a:cubicBezTo>
                    <a:pt x="557" y="231"/>
                    <a:pt x="527" y="220"/>
                    <a:pt x="495" y="220"/>
                  </a:cubicBezTo>
                  <a:cubicBezTo>
                    <a:pt x="407" y="220"/>
                    <a:pt x="336" y="303"/>
                    <a:pt x="336" y="406"/>
                  </a:cubicBezTo>
                  <a:cubicBezTo>
                    <a:pt x="336" y="418"/>
                    <a:pt x="337" y="429"/>
                    <a:pt x="339" y="440"/>
                  </a:cubicBezTo>
                  <a:cubicBezTo>
                    <a:pt x="335" y="440"/>
                    <a:pt x="331" y="439"/>
                    <a:pt x="327" y="439"/>
                  </a:cubicBezTo>
                  <a:cubicBezTo>
                    <a:pt x="146" y="439"/>
                    <a:pt x="0" y="611"/>
                    <a:pt x="0" y="824"/>
                  </a:cubicBezTo>
                  <a:cubicBezTo>
                    <a:pt x="0" y="1036"/>
                    <a:pt x="146" y="1208"/>
                    <a:pt x="327" y="1208"/>
                  </a:cubicBezTo>
                  <a:cubicBezTo>
                    <a:pt x="1485" y="1208"/>
                    <a:pt x="1485" y="1208"/>
                    <a:pt x="1485" y="1208"/>
                  </a:cubicBezTo>
                  <a:cubicBezTo>
                    <a:pt x="1666" y="1208"/>
                    <a:pt x="1812" y="1036"/>
                    <a:pt x="1812" y="824"/>
                  </a:cubicBezTo>
                  <a:cubicBezTo>
                    <a:pt x="1812" y="615"/>
                    <a:pt x="1670" y="445"/>
                    <a:pt x="1494" y="440"/>
                  </a:cubicBezTo>
                  <a:cubicBezTo>
                    <a:pt x="1433" y="186"/>
                    <a:pt x="1235" y="0"/>
                    <a:pt x="999" y="0"/>
                  </a:cubicBezTo>
                </a:path>
              </a:pathLst>
            </a:custGeom>
            <a:solidFill>
              <a:srgbClr val="ACBFDC"/>
            </a:solidFill>
            <a:ln w="38100">
              <a:solidFill>
                <a:srgbClr val="064EA2"/>
              </a:solidFill>
            </a:ln>
          </p:spPr>
          <p:txBody>
            <a:bodyPr vert="horz" wrap="square" lIns="91440" tIns="45720" rIns="91440" bIns="45720" numCol="1" anchor="t" anchorCtr="0" compatLnSpc="1">
              <a:prstTxWarp prst="textNoShape">
                <a:avLst/>
              </a:prstTxWarp>
            </a:bodyPr>
            <a:lstStyle/>
            <a:p>
              <a:pPr defTabSz="544174" fontAlgn="base">
                <a:spcBef>
                  <a:spcPct val="0"/>
                </a:spcBef>
                <a:spcAft>
                  <a:spcPct val="0"/>
                </a:spcAft>
              </a:pPr>
              <a:endParaRPr lang="en-US" sz="2400">
                <a:solidFill>
                  <a:prstClr val="black"/>
                </a:solidFill>
                <a:latin typeface="Arial" charset="0"/>
                <a:ea typeface="ＭＳ Ｐゴシック" charset="-128"/>
              </a:endParaRPr>
            </a:p>
          </p:txBody>
        </p:sp>
        <p:pic>
          <p:nvPicPr>
            <p:cNvPr id="43" name="Picture 42">
              <a:extLst>
                <a:ext uri="{FF2B5EF4-FFF2-40B4-BE49-F238E27FC236}">
                  <a16:creationId xmlns:a16="http://schemas.microsoft.com/office/drawing/2014/main" id="{DDCAADC2-9F31-47A9-AEC1-79F1C28602B5}"/>
                </a:ext>
              </a:extLst>
            </p:cNvPr>
            <p:cNvPicPr>
              <a:picLocks noChangeAspect="1"/>
            </p:cNvPicPr>
            <p:nvPr/>
          </p:nvPicPr>
          <p:blipFill>
            <a:blip r:embed="rId3"/>
            <a:stretch>
              <a:fillRect/>
            </a:stretch>
          </p:blipFill>
          <p:spPr>
            <a:xfrm>
              <a:off x="380494" y="1898285"/>
              <a:ext cx="2177258" cy="2800649"/>
            </a:xfrm>
            <a:prstGeom prst="rect">
              <a:avLst/>
            </a:prstGeom>
          </p:spPr>
        </p:pic>
      </p:grpSp>
      <p:grpSp>
        <p:nvGrpSpPr>
          <p:cNvPr id="30" name="Group 29">
            <a:extLst>
              <a:ext uri="{FF2B5EF4-FFF2-40B4-BE49-F238E27FC236}">
                <a16:creationId xmlns:a16="http://schemas.microsoft.com/office/drawing/2014/main" id="{43740CF0-C61B-41B5-A3CD-F7498521185A}"/>
              </a:ext>
            </a:extLst>
          </p:cNvPr>
          <p:cNvGrpSpPr/>
          <p:nvPr/>
        </p:nvGrpSpPr>
        <p:grpSpPr>
          <a:xfrm>
            <a:off x="7310279" y="1790757"/>
            <a:ext cx="4556911" cy="3039816"/>
            <a:chOff x="7310279" y="1790757"/>
            <a:chExt cx="4556911" cy="3039816"/>
          </a:xfrm>
        </p:grpSpPr>
        <p:sp>
          <p:nvSpPr>
            <p:cNvPr id="39" name="Freeform 212">
              <a:extLst>
                <a:ext uri="{FF2B5EF4-FFF2-40B4-BE49-F238E27FC236}">
                  <a16:creationId xmlns:a16="http://schemas.microsoft.com/office/drawing/2014/main" id="{5310F6FD-06B1-4F92-B315-AF9D173E4692}"/>
                </a:ext>
              </a:extLst>
            </p:cNvPr>
            <p:cNvSpPr>
              <a:spLocks/>
            </p:cNvSpPr>
            <p:nvPr/>
          </p:nvSpPr>
          <p:spPr bwMode="auto">
            <a:xfrm>
              <a:off x="7310279" y="1790757"/>
              <a:ext cx="4556911" cy="3039816"/>
            </a:xfrm>
            <a:custGeom>
              <a:avLst/>
              <a:gdLst>
                <a:gd name="T0" fmla="*/ 999 w 1812"/>
                <a:gd name="T1" fmla="*/ 0 h 1208"/>
                <a:gd name="T2" fmla="*/ 583 w 1812"/>
                <a:gd name="T3" fmla="*/ 251 h 1208"/>
                <a:gd name="T4" fmla="*/ 495 w 1812"/>
                <a:gd name="T5" fmla="*/ 220 h 1208"/>
                <a:gd name="T6" fmla="*/ 336 w 1812"/>
                <a:gd name="T7" fmla="*/ 406 h 1208"/>
                <a:gd name="T8" fmla="*/ 339 w 1812"/>
                <a:gd name="T9" fmla="*/ 440 h 1208"/>
                <a:gd name="T10" fmla="*/ 327 w 1812"/>
                <a:gd name="T11" fmla="*/ 439 h 1208"/>
                <a:gd name="T12" fmla="*/ 0 w 1812"/>
                <a:gd name="T13" fmla="*/ 824 h 1208"/>
                <a:gd name="T14" fmla="*/ 327 w 1812"/>
                <a:gd name="T15" fmla="*/ 1208 h 1208"/>
                <a:gd name="T16" fmla="*/ 1485 w 1812"/>
                <a:gd name="T17" fmla="*/ 1208 h 1208"/>
                <a:gd name="T18" fmla="*/ 1812 w 1812"/>
                <a:gd name="T19" fmla="*/ 824 h 1208"/>
                <a:gd name="T20" fmla="*/ 1494 w 1812"/>
                <a:gd name="T21" fmla="*/ 440 h 1208"/>
                <a:gd name="T22" fmla="*/ 999 w 1812"/>
                <a:gd name="T23"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2" h="1208">
                  <a:moveTo>
                    <a:pt x="999" y="0"/>
                  </a:moveTo>
                  <a:cubicBezTo>
                    <a:pt x="828" y="0"/>
                    <a:pt x="676" y="99"/>
                    <a:pt x="583" y="251"/>
                  </a:cubicBezTo>
                  <a:cubicBezTo>
                    <a:pt x="557" y="231"/>
                    <a:pt x="527" y="220"/>
                    <a:pt x="495" y="220"/>
                  </a:cubicBezTo>
                  <a:cubicBezTo>
                    <a:pt x="407" y="220"/>
                    <a:pt x="336" y="303"/>
                    <a:pt x="336" y="406"/>
                  </a:cubicBezTo>
                  <a:cubicBezTo>
                    <a:pt x="336" y="418"/>
                    <a:pt x="337" y="429"/>
                    <a:pt x="339" y="440"/>
                  </a:cubicBezTo>
                  <a:cubicBezTo>
                    <a:pt x="335" y="440"/>
                    <a:pt x="331" y="439"/>
                    <a:pt x="327" y="439"/>
                  </a:cubicBezTo>
                  <a:cubicBezTo>
                    <a:pt x="146" y="439"/>
                    <a:pt x="0" y="611"/>
                    <a:pt x="0" y="824"/>
                  </a:cubicBezTo>
                  <a:cubicBezTo>
                    <a:pt x="0" y="1036"/>
                    <a:pt x="146" y="1208"/>
                    <a:pt x="327" y="1208"/>
                  </a:cubicBezTo>
                  <a:cubicBezTo>
                    <a:pt x="1485" y="1208"/>
                    <a:pt x="1485" y="1208"/>
                    <a:pt x="1485" y="1208"/>
                  </a:cubicBezTo>
                  <a:cubicBezTo>
                    <a:pt x="1666" y="1208"/>
                    <a:pt x="1812" y="1036"/>
                    <a:pt x="1812" y="824"/>
                  </a:cubicBezTo>
                  <a:cubicBezTo>
                    <a:pt x="1812" y="615"/>
                    <a:pt x="1670" y="445"/>
                    <a:pt x="1494" y="440"/>
                  </a:cubicBezTo>
                  <a:cubicBezTo>
                    <a:pt x="1433" y="186"/>
                    <a:pt x="1235" y="0"/>
                    <a:pt x="999" y="0"/>
                  </a:cubicBezTo>
                </a:path>
              </a:pathLst>
            </a:custGeom>
            <a:solidFill>
              <a:srgbClr val="B0D237">
                <a:alpha val="60000"/>
              </a:srgbClr>
            </a:solidFill>
            <a:ln w="38100">
              <a:solidFill>
                <a:srgbClr val="B0D136"/>
              </a:solidFill>
            </a:ln>
          </p:spPr>
          <p:txBody>
            <a:bodyPr vert="horz" wrap="square" lIns="91440" tIns="45720" rIns="91440" bIns="45720" numCol="1" anchor="t" anchorCtr="0" compatLnSpc="1">
              <a:prstTxWarp prst="textNoShape">
                <a:avLst/>
              </a:prstTxWarp>
            </a:bodyPr>
            <a:lstStyle/>
            <a:p>
              <a:pPr defTabSz="544174" fontAlgn="base">
                <a:spcBef>
                  <a:spcPct val="0"/>
                </a:spcBef>
                <a:spcAft>
                  <a:spcPct val="0"/>
                </a:spcAft>
              </a:pPr>
              <a:endParaRPr lang="en-US" sz="2400">
                <a:solidFill>
                  <a:prstClr val="black"/>
                </a:solidFill>
                <a:latin typeface="+mj-lt"/>
                <a:ea typeface="ＭＳ Ｐゴシック" charset="-128"/>
              </a:endParaRPr>
            </a:p>
          </p:txBody>
        </p:sp>
        <p:pic>
          <p:nvPicPr>
            <p:cNvPr id="40" name="Picture 39">
              <a:extLst>
                <a:ext uri="{FF2B5EF4-FFF2-40B4-BE49-F238E27FC236}">
                  <a16:creationId xmlns:a16="http://schemas.microsoft.com/office/drawing/2014/main" id="{7C930A06-4955-4F45-97E4-66B41456B860}"/>
                </a:ext>
              </a:extLst>
            </p:cNvPr>
            <p:cNvPicPr>
              <a:picLocks noChangeAspect="1"/>
            </p:cNvPicPr>
            <p:nvPr/>
          </p:nvPicPr>
          <p:blipFill>
            <a:blip r:embed="rId3"/>
            <a:stretch>
              <a:fillRect/>
            </a:stretch>
          </p:blipFill>
          <p:spPr>
            <a:xfrm flipH="1">
              <a:off x="9557951" y="1898285"/>
              <a:ext cx="2177258" cy="2800649"/>
            </a:xfrm>
            <a:prstGeom prst="rect">
              <a:avLst/>
            </a:prstGeom>
          </p:spPr>
        </p:pic>
      </p:grpSp>
      <p:sp>
        <p:nvSpPr>
          <p:cNvPr id="2" name="Title 1">
            <a:extLst>
              <a:ext uri="{FF2B5EF4-FFF2-40B4-BE49-F238E27FC236}">
                <a16:creationId xmlns:a16="http://schemas.microsoft.com/office/drawing/2014/main" id="{CAE7D956-1E2F-0047-B133-F0B00FF33E2B}"/>
              </a:ext>
            </a:extLst>
          </p:cNvPr>
          <p:cNvSpPr>
            <a:spLocks noGrp="1"/>
          </p:cNvSpPr>
          <p:nvPr>
            <p:ph type="title"/>
          </p:nvPr>
        </p:nvSpPr>
        <p:spPr/>
        <p:txBody>
          <a:bodyPr/>
          <a:lstStyle/>
          <a:p>
            <a:r>
              <a:rPr lang="en-US" dirty="0"/>
              <a:t>What Customers Want</a:t>
            </a:r>
          </a:p>
        </p:txBody>
      </p:sp>
      <p:sp>
        <p:nvSpPr>
          <p:cNvPr id="4" name="Slide Number Placeholder 3">
            <a:extLst>
              <a:ext uri="{FF2B5EF4-FFF2-40B4-BE49-F238E27FC236}">
                <a16:creationId xmlns:a16="http://schemas.microsoft.com/office/drawing/2014/main" id="{290CB696-F10D-8F4F-88ED-41C1CCFB25DD}"/>
              </a:ext>
            </a:extLst>
          </p:cNvPr>
          <p:cNvSpPr>
            <a:spLocks noGrp="1"/>
          </p:cNvSpPr>
          <p:nvPr>
            <p:ph type="sldNum" sz="quarter" idx="4"/>
          </p:nvPr>
        </p:nvSpPr>
        <p:spPr/>
        <p:txBody>
          <a:bodyPr/>
          <a:lstStyle/>
          <a:p>
            <a:r>
              <a:rPr lang="en-US">
                <a:latin typeface="Gotham Rounded Book" pitchFamily="2" charset="0"/>
              </a:rPr>
              <a:t>| </a:t>
            </a:r>
            <a:fld id="{2C8F94F2-79B1-4F8D-B2F0-3428BA660B51}" type="slidenum">
              <a:rPr lang="en-US" smtClean="0">
                <a:latin typeface="Gotham Rounded Book" pitchFamily="2" charset="0"/>
              </a:rPr>
              <a:pPr/>
              <a:t>7</a:t>
            </a:fld>
            <a:endParaRPr lang="en-US" dirty="0">
              <a:latin typeface="Gotham Rounded Book" pitchFamily="2" charset="0"/>
            </a:endParaRPr>
          </a:p>
        </p:txBody>
      </p:sp>
      <p:sp>
        <p:nvSpPr>
          <p:cNvPr id="103" name="Rectangle: Rounded Corners 47">
            <a:extLst>
              <a:ext uri="{FF2B5EF4-FFF2-40B4-BE49-F238E27FC236}">
                <a16:creationId xmlns:a16="http://schemas.microsoft.com/office/drawing/2014/main" id="{F6D644F1-6B66-BA4D-8EB6-A6E925B082C6}"/>
              </a:ext>
            </a:extLst>
          </p:cNvPr>
          <p:cNvSpPr/>
          <p:nvPr/>
        </p:nvSpPr>
        <p:spPr>
          <a:xfrm>
            <a:off x="2658539" y="3913508"/>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7463" algn="ctr"/>
            <a:r>
              <a:rPr lang="en-US" dirty="0">
                <a:solidFill>
                  <a:schemeClr val="tx1"/>
                </a:solidFill>
                <a:latin typeface="+mj-lt"/>
              </a:rPr>
              <a:t>Single platform using </a:t>
            </a:r>
            <a:r>
              <a:rPr lang="en-US" b="1" dirty="0">
                <a:solidFill>
                  <a:schemeClr val="tx1"/>
                </a:solidFill>
                <a:latin typeface="+mj-lt"/>
              </a:rPr>
              <a:t>consistent</a:t>
            </a:r>
            <a:r>
              <a:rPr lang="en-US" dirty="0">
                <a:solidFill>
                  <a:schemeClr val="tx1"/>
                </a:solidFill>
                <a:latin typeface="+mj-lt"/>
              </a:rPr>
              <a:t> constructs and skillsets</a:t>
            </a:r>
          </a:p>
        </p:txBody>
      </p:sp>
      <p:sp>
        <p:nvSpPr>
          <p:cNvPr id="104" name="Rectangle: Rounded Corners 47">
            <a:extLst>
              <a:ext uri="{FF2B5EF4-FFF2-40B4-BE49-F238E27FC236}">
                <a16:creationId xmlns:a16="http://schemas.microsoft.com/office/drawing/2014/main" id="{CBBD2B66-0A46-9045-BCC9-7EA33198A115}"/>
              </a:ext>
            </a:extLst>
          </p:cNvPr>
          <p:cNvSpPr/>
          <p:nvPr/>
        </p:nvSpPr>
        <p:spPr>
          <a:xfrm>
            <a:off x="2658539" y="3404924"/>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r>
              <a:rPr lang="en-US" dirty="0">
                <a:solidFill>
                  <a:schemeClr val="tx1"/>
                </a:solidFill>
                <a:latin typeface="+mj-lt"/>
              </a:rPr>
              <a:t>Seamless </a:t>
            </a:r>
            <a:r>
              <a:rPr lang="en-US" b="1" dirty="0">
                <a:solidFill>
                  <a:schemeClr val="tx1"/>
                </a:solidFill>
                <a:latin typeface="+mj-lt"/>
              </a:rPr>
              <a:t>movement and elasticity</a:t>
            </a:r>
            <a:r>
              <a:rPr lang="en-US" dirty="0">
                <a:solidFill>
                  <a:schemeClr val="tx1"/>
                </a:solidFill>
                <a:latin typeface="+mj-lt"/>
              </a:rPr>
              <a:t> between clouds</a:t>
            </a:r>
          </a:p>
        </p:txBody>
      </p:sp>
      <p:sp>
        <p:nvSpPr>
          <p:cNvPr id="105" name="Rectangle: Rounded Corners 47">
            <a:extLst>
              <a:ext uri="{FF2B5EF4-FFF2-40B4-BE49-F238E27FC236}">
                <a16:creationId xmlns:a16="http://schemas.microsoft.com/office/drawing/2014/main" id="{2C5D5551-FDB5-B140-96E5-E8156AC0CE69}"/>
              </a:ext>
            </a:extLst>
          </p:cNvPr>
          <p:cNvSpPr/>
          <p:nvPr/>
        </p:nvSpPr>
        <p:spPr>
          <a:xfrm>
            <a:off x="2658539" y="2861954"/>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r>
              <a:rPr lang="en-US" b="1" dirty="0">
                <a:solidFill>
                  <a:schemeClr val="tx1"/>
                </a:solidFill>
                <a:latin typeface="+mj-lt"/>
              </a:rPr>
              <a:t>Native integration </a:t>
            </a:r>
            <a:r>
              <a:rPr lang="en-US" dirty="0">
                <a:solidFill>
                  <a:schemeClr val="tx1"/>
                </a:solidFill>
                <a:latin typeface="+mj-lt"/>
              </a:rPr>
              <a:t>into cloud accounts</a:t>
            </a:r>
          </a:p>
        </p:txBody>
      </p:sp>
      <p:sp>
        <p:nvSpPr>
          <p:cNvPr id="106" name="Rectangle: Rounded Corners 47">
            <a:extLst>
              <a:ext uri="{FF2B5EF4-FFF2-40B4-BE49-F238E27FC236}">
                <a16:creationId xmlns:a16="http://schemas.microsoft.com/office/drawing/2014/main" id="{2839BBD8-51F7-DA49-A96B-FC83535963D7}"/>
              </a:ext>
            </a:extLst>
          </p:cNvPr>
          <p:cNvSpPr/>
          <p:nvPr/>
        </p:nvSpPr>
        <p:spPr>
          <a:xfrm>
            <a:off x="2658539" y="2309045"/>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r>
              <a:rPr lang="en-US" b="1" dirty="0">
                <a:solidFill>
                  <a:schemeClr val="tx1"/>
                </a:solidFill>
                <a:latin typeface="+mj-lt"/>
              </a:rPr>
              <a:t>License portability</a:t>
            </a:r>
            <a:r>
              <a:rPr lang="en-US" dirty="0">
                <a:solidFill>
                  <a:schemeClr val="tx1"/>
                </a:solidFill>
                <a:latin typeface="+mj-lt"/>
              </a:rPr>
              <a:t>, no cloud lock in</a:t>
            </a:r>
          </a:p>
        </p:txBody>
      </p:sp>
      <p:grpSp>
        <p:nvGrpSpPr>
          <p:cNvPr id="107" name="Group 106">
            <a:extLst>
              <a:ext uri="{FF2B5EF4-FFF2-40B4-BE49-F238E27FC236}">
                <a16:creationId xmlns:a16="http://schemas.microsoft.com/office/drawing/2014/main" id="{A09B90C7-C8AE-EC43-B9E0-2E59E3A16971}"/>
              </a:ext>
            </a:extLst>
          </p:cNvPr>
          <p:cNvGrpSpPr/>
          <p:nvPr/>
        </p:nvGrpSpPr>
        <p:grpSpPr>
          <a:xfrm>
            <a:off x="1771649" y="4486072"/>
            <a:ext cx="8543925" cy="397826"/>
            <a:chOff x="3201600" y="4915668"/>
            <a:chExt cx="5788800" cy="1007299"/>
          </a:xfrm>
        </p:grpSpPr>
        <p:sp>
          <p:nvSpPr>
            <p:cNvPr id="108" name="Rectangle: Rounded Corners 47">
              <a:extLst>
                <a:ext uri="{FF2B5EF4-FFF2-40B4-BE49-F238E27FC236}">
                  <a16:creationId xmlns:a16="http://schemas.microsoft.com/office/drawing/2014/main" id="{3567CA75-D9A1-4B4D-902D-F99FFD089A11}"/>
                </a:ext>
              </a:extLst>
            </p:cNvPr>
            <p:cNvSpPr/>
            <p:nvPr/>
          </p:nvSpPr>
          <p:spPr>
            <a:xfrm>
              <a:off x="3201600" y="4915668"/>
              <a:ext cx="5788800" cy="1007299"/>
            </a:xfrm>
            <a:prstGeom prst="roundRect">
              <a:avLst>
                <a:gd name="adj" fmla="val 0"/>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174" fontAlgn="base">
                <a:spcBef>
                  <a:spcPct val="0"/>
                </a:spcBef>
                <a:spcAft>
                  <a:spcPct val="0"/>
                </a:spcAft>
              </a:pPr>
              <a:endParaRPr lang="en-US" sz="1600">
                <a:solidFill>
                  <a:prstClr val="white"/>
                </a:solidFill>
                <a:latin typeface="+mj-lt"/>
              </a:endParaRPr>
            </a:p>
          </p:txBody>
        </p:sp>
        <p:sp>
          <p:nvSpPr>
            <p:cNvPr id="109" name="Freeform 49">
              <a:extLst>
                <a:ext uri="{FF2B5EF4-FFF2-40B4-BE49-F238E27FC236}">
                  <a16:creationId xmlns:a16="http://schemas.microsoft.com/office/drawing/2014/main" id="{7D482E88-7B20-7A40-A790-830236C86435}"/>
                </a:ext>
              </a:extLst>
            </p:cNvPr>
            <p:cNvSpPr/>
            <p:nvPr/>
          </p:nvSpPr>
          <p:spPr>
            <a:xfrm rot="10800000" flipV="1">
              <a:off x="3479942" y="5051969"/>
              <a:ext cx="5232116" cy="734698"/>
            </a:xfrm>
            <a:custGeom>
              <a:avLst/>
              <a:gdLst>
                <a:gd name="connsiteX0" fmla="*/ 0 w 2058252"/>
                <a:gd name="connsiteY0" fmla="*/ 0 h 658640"/>
                <a:gd name="connsiteX1" fmla="*/ 2058252 w 2058252"/>
                <a:gd name="connsiteY1" fmla="*/ 0 h 658640"/>
                <a:gd name="connsiteX2" fmla="*/ 2058252 w 2058252"/>
                <a:gd name="connsiteY2" fmla="*/ 658640 h 658640"/>
                <a:gd name="connsiteX3" fmla="*/ 0 w 2058252"/>
                <a:gd name="connsiteY3" fmla="*/ 658640 h 658640"/>
                <a:gd name="connsiteX4" fmla="*/ 0 w 2058252"/>
                <a:gd name="connsiteY4" fmla="*/ 0 h 65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252" h="658640">
                  <a:moveTo>
                    <a:pt x="0" y="0"/>
                  </a:moveTo>
                  <a:lnTo>
                    <a:pt x="2058252" y="0"/>
                  </a:lnTo>
                  <a:lnTo>
                    <a:pt x="2058252" y="658640"/>
                  </a:lnTo>
                  <a:lnTo>
                    <a:pt x="0" y="658640"/>
                  </a:lnTo>
                  <a:lnTo>
                    <a:pt x="0" y="0"/>
                  </a:lnTo>
                  <a:close/>
                </a:path>
              </a:pathLst>
            </a:custGeom>
            <a:noFill/>
            <a:ln>
              <a:noFill/>
            </a:ln>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19" tIns="6519" rIns="6519" bIns="6519" numCol="1" spcCol="1270" anchor="ctr" anchorCtr="0">
              <a:spAutoFit/>
            </a:bodyPr>
            <a:lstStyle/>
            <a:p>
              <a:pPr algn="ctr" defTabSz="456375" fontAlgn="base">
                <a:lnSpc>
                  <a:spcPct val="90000"/>
                </a:lnSpc>
                <a:spcBef>
                  <a:spcPct val="0"/>
                </a:spcBef>
                <a:spcAft>
                  <a:spcPct val="35000"/>
                </a:spcAft>
              </a:pPr>
              <a:r>
                <a:rPr lang="en-US" sz="2000" spc="140" dirty="0">
                  <a:solidFill>
                    <a:prstClr val="white"/>
                  </a:solidFill>
                  <a:latin typeface="+mj-lt"/>
                  <a:cs typeface="Gotham Medium" pitchFamily="2" charset="0"/>
                </a:rPr>
                <a:t>Cloud Platform</a:t>
              </a:r>
            </a:p>
          </p:txBody>
        </p:sp>
      </p:grpSp>
      <p:grpSp>
        <p:nvGrpSpPr>
          <p:cNvPr id="18" name="Group 17">
            <a:extLst>
              <a:ext uri="{FF2B5EF4-FFF2-40B4-BE49-F238E27FC236}">
                <a16:creationId xmlns:a16="http://schemas.microsoft.com/office/drawing/2014/main" id="{B0411646-5B9C-4F59-A974-6D7A1F7717F2}"/>
              </a:ext>
            </a:extLst>
          </p:cNvPr>
          <p:cNvGrpSpPr/>
          <p:nvPr/>
        </p:nvGrpSpPr>
        <p:grpSpPr>
          <a:xfrm>
            <a:off x="8340387" y="986359"/>
            <a:ext cx="3051322" cy="629019"/>
            <a:chOff x="2175700" y="1196285"/>
            <a:chExt cx="3051322" cy="629019"/>
          </a:xfrm>
        </p:grpSpPr>
        <p:pic>
          <p:nvPicPr>
            <p:cNvPr id="19" name="Picture 18">
              <a:extLst>
                <a:ext uri="{FF2B5EF4-FFF2-40B4-BE49-F238E27FC236}">
                  <a16:creationId xmlns:a16="http://schemas.microsoft.com/office/drawing/2014/main" id="{C002CB59-FD48-4509-B10E-EAC079D23A10}"/>
                </a:ext>
              </a:extLst>
            </p:cNvPr>
            <p:cNvPicPr>
              <a:picLocks noChangeAspect="1"/>
            </p:cNvPicPr>
            <p:nvPr/>
          </p:nvPicPr>
          <p:blipFill>
            <a:blip r:embed="rId4"/>
            <a:stretch>
              <a:fillRect/>
            </a:stretch>
          </p:blipFill>
          <p:spPr>
            <a:xfrm>
              <a:off x="2175700" y="1275745"/>
              <a:ext cx="1021490" cy="533811"/>
            </a:xfrm>
            <a:prstGeom prst="rect">
              <a:avLst/>
            </a:prstGeom>
          </p:spPr>
        </p:pic>
        <p:pic>
          <p:nvPicPr>
            <p:cNvPr id="20" name="Picture 19">
              <a:extLst>
                <a:ext uri="{FF2B5EF4-FFF2-40B4-BE49-F238E27FC236}">
                  <a16:creationId xmlns:a16="http://schemas.microsoft.com/office/drawing/2014/main" id="{7E3E4856-B9CD-4B5B-AE83-75941BE3E833}"/>
                </a:ext>
              </a:extLst>
            </p:cNvPr>
            <p:cNvPicPr>
              <a:picLocks noChangeAspect="1"/>
            </p:cNvPicPr>
            <p:nvPr/>
          </p:nvPicPr>
          <p:blipFill>
            <a:blip r:embed="rId5"/>
            <a:stretch>
              <a:fillRect/>
            </a:stretch>
          </p:blipFill>
          <p:spPr>
            <a:xfrm>
              <a:off x="4023343" y="1196285"/>
              <a:ext cx="1203679" cy="629019"/>
            </a:xfrm>
            <a:prstGeom prst="rect">
              <a:avLst/>
            </a:prstGeom>
          </p:spPr>
        </p:pic>
        <p:pic>
          <p:nvPicPr>
            <p:cNvPr id="21" name="Picture 20">
              <a:extLst>
                <a:ext uri="{FF2B5EF4-FFF2-40B4-BE49-F238E27FC236}">
                  <a16:creationId xmlns:a16="http://schemas.microsoft.com/office/drawing/2014/main" id="{6C52A691-7A23-4D4E-AE3C-602D8C250B11}"/>
                </a:ext>
              </a:extLst>
            </p:cNvPr>
            <p:cNvPicPr>
              <a:picLocks noChangeAspect="1"/>
            </p:cNvPicPr>
            <p:nvPr/>
          </p:nvPicPr>
          <p:blipFill>
            <a:blip r:embed="rId6"/>
            <a:stretch>
              <a:fillRect/>
            </a:stretch>
          </p:blipFill>
          <p:spPr>
            <a:xfrm>
              <a:off x="3160884" y="1364170"/>
              <a:ext cx="1021490" cy="293251"/>
            </a:xfrm>
            <a:prstGeom prst="rect">
              <a:avLst/>
            </a:prstGeom>
          </p:spPr>
        </p:pic>
      </p:grpSp>
      <p:pic>
        <p:nvPicPr>
          <p:cNvPr id="22" name="Picture 21">
            <a:extLst>
              <a:ext uri="{FF2B5EF4-FFF2-40B4-BE49-F238E27FC236}">
                <a16:creationId xmlns:a16="http://schemas.microsoft.com/office/drawing/2014/main" id="{77B51D9E-345B-49C9-968D-49ED04593EBB}"/>
              </a:ext>
            </a:extLst>
          </p:cNvPr>
          <p:cNvPicPr>
            <a:picLocks noChangeAspect="1"/>
          </p:cNvPicPr>
          <p:nvPr/>
        </p:nvPicPr>
        <p:blipFill>
          <a:blip r:embed="rId7"/>
          <a:stretch>
            <a:fillRect/>
          </a:stretch>
        </p:blipFill>
        <p:spPr>
          <a:xfrm>
            <a:off x="456791" y="970564"/>
            <a:ext cx="1258131" cy="1258131"/>
          </a:xfrm>
          <a:prstGeom prst="rect">
            <a:avLst/>
          </a:prstGeom>
        </p:spPr>
      </p:pic>
      <p:sp>
        <p:nvSpPr>
          <p:cNvPr id="3" name="TextBox 2">
            <a:extLst>
              <a:ext uri="{FF2B5EF4-FFF2-40B4-BE49-F238E27FC236}">
                <a16:creationId xmlns:a16="http://schemas.microsoft.com/office/drawing/2014/main" id="{2ECFAB15-3F3A-43AA-8567-90F716B0976E}"/>
              </a:ext>
            </a:extLst>
          </p:cNvPr>
          <p:cNvSpPr txBox="1"/>
          <p:nvPr/>
        </p:nvSpPr>
        <p:spPr>
          <a:xfrm>
            <a:off x="3224890" y="5482436"/>
            <a:ext cx="6333061" cy="707886"/>
          </a:xfrm>
          <a:prstGeom prst="rect">
            <a:avLst/>
          </a:prstGeom>
          <a:noFill/>
        </p:spPr>
        <p:txBody>
          <a:bodyPr wrap="square" rtlCol="0">
            <a:spAutoFit/>
          </a:bodyPr>
          <a:lstStyle/>
          <a:p>
            <a:r>
              <a:rPr lang="en-US" sz="4000" dirty="0">
                <a:solidFill>
                  <a:schemeClr val="bg2"/>
                </a:solidFill>
              </a:rPr>
              <a:t>HYBRID-MULTI CLOUD </a:t>
            </a:r>
          </a:p>
        </p:txBody>
      </p:sp>
    </p:spTree>
    <p:extLst>
      <p:ext uri="{BB962C8B-B14F-4D97-AF65-F5344CB8AC3E}">
        <p14:creationId xmlns:p14="http://schemas.microsoft.com/office/powerpoint/2010/main" val="236723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75E-6 1.11111E-6 L 0.10963 1.11111E-6 " pathEditMode="relative" rAng="0" ptsTypes="AA">
                                      <p:cBhvr>
                                        <p:cTn id="6" dur="2000" fill="hold"/>
                                        <p:tgtEl>
                                          <p:spTgt spid="41"/>
                                        </p:tgtEl>
                                        <p:attrNameLst>
                                          <p:attrName>ppt_x</p:attrName>
                                          <p:attrName>ppt_y</p:attrName>
                                        </p:attrNameLst>
                                      </p:cBhvr>
                                      <p:rCtr x="5482" y="0"/>
                                    </p:animMotion>
                                  </p:childTnLst>
                                </p:cTn>
                              </p:par>
                              <p:par>
                                <p:cTn id="7" presetID="35" presetClass="path" presetSubtype="0" accel="50000" decel="50000" fill="hold" nodeType="withEffect">
                                  <p:stCondLst>
                                    <p:cond delay="0"/>
                                  </p:stCondLst>
                                  <p:childTnLst>
                                    <p:animMotion origin="layout" path="M 1.66667E-6 1.11111E-6 L -0.10977 1.11111E-6 " pathEditMode="relative" rAng="0" ptsTypes="AA">
                                      <p:cBhvr>
                                        <p:cTn id="8" dur="2000" fill="hold"/>
                                        <p:tgtEl>
                                          <p:spTgt spid="30"/>
                                        </p:tgtEl>
                                        <p:attrNameLst>
                                          <p:attrName>ppt_x</p:attrName>
                                          <p:attrName>ppt_y</p:attrName>
                                        </p:attrNameLst>
                                      </p:cBhvr>
                                      <p:rCtr x="-5495" y="0"/>
                                    </p:animMotion>
                                  </p:childTnLst>
                                </p:cTn>
                              </p:par>
                            </p:childTnLst>
                          </p:cTn>
                        </p:par>
                        <p:par>
                          <p:cTn id="9" fill="hold">
                            <p:stCondLst>
                              <p:cond delay="2000"/>
                            </p:stCondLst>
                            <p:childTnLst>
                              <p:par>
                                <p:cTn id="10" presetID="53" presetClass="entr" presetSubtype="16" fill="hold" nodeType="afterEffect">
                                  <p:stCondLst>
                                    <p:cond delay="0"/>
                                  </p:stCondLst>
                                  <p:childTnLst>
                                    <p:set>
                                      <p:cBhvr>
                                        <p:cTn id="11" dur="1" fill="hold">
                                          <p:stCondLst>
                                            <p:cond delay="0"/>
                                          </p:stCondLst>
                                        </p:cTn>
                                        <p:tgtEl>
                                          <p:spTgt spid="107"/>
                                        </p:tgtEl>
                                        <p:attrNameLst>
                                          <p:attrName>style.visibility</p:attrName>
                                        </p:attrNameLst>
                                      </p:cBhvr>
                                      <p:to>
                                        <p:strVal val="visible"/>
                                      </p:to>
                                    </p:set>
                                    <p:anim calcmode="lin" valueType="num">
                                      <p:cBhvr>
                                        <p:cTn id="12" dur="500" fill="hold"/>
                                        <p:tgtEl>
                                          <p:spTgt spid="107"/>
                                        </p:tgtEl>
                                        <p:attrNameLst>
                                          <p:attrName>ppt_w</p:attrName>
                                        </p:attrNameLst>
                                      </p:cBhvr>
                                      <p:tavLst>
                                        <p:tav tm="0">
                                          <p:val>
                                            <p:fltVal val="0"/>
                                          </p:val>
                                        </p:tav>
                                        <p:tav tm="100000">
                                          <p:val>
                                            <p:strVal val="#ppt_w"/>
                                          </p:val>
                                        </p:tav>
                                      </p:tavLst>
                                    </p:anim>
                                    <p:anim calcmode="lin" valueType="num">
                                      <p:cBhvr>
                                        <p:cTn id="13" dur="500" fill="hold"/>
                                        <p:tgtEl>
                                          <p:spTgt spid="107"/>
                                        </p:tgtEl>
                                        <p:attrNameLst>
                                          <p:attrName>ppt_h</p:attrName>
                                        </p:attrNameLst>
                                      </p:cBhvr>
                                      <p:tavLst>
                                        <p:tav tm="0">
                                          <p:val>
                                            <p:fltVal val="0"/>
                                          </p:val>
                                        </p:tav>
                                        <p:tav tm="100000">
                                          <p:val>
                                            <p:strVal val="#ppt_h"/>
                                          </p:val>
                                        </p:tav>
                                      </p:tavLst>
                                    </p:anim>
                                    <p:animEffect transition="in" filter="fade">
                                      <p:cBhvr>
                                        <p:cTn id="14" dur="500"/>
                                        <p:tgtEl>
                                          <p:spTgt spid="10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fade">
                                      <p:cBhvr>
                                        <p:cTn id="19" dur="500"/>
                                        <p:tgtEl>
                                          <p:spTgt spid="103"/>
                                        </p:tgtEl>
                                      </p:cBhvr>
                                    </p:animEffect>
                                  </p:childTnLst>
                                </p:cTn>
                              </p:par>
                              <p:par>
                                <p:cTn id="20" presetID="9" presetClass="emph" presetSubtype="0" nodeType="withEffect">
                                  <p:stCondLst>
                                    <p:cond delay="0"/>
                                  </p:stCondLst>
                                  <p:childTnLst>
                                    <p:set>
                                      <p:cBhvr>
                                        <p:cTn id="21" dur="indefinite"/>
                                        <p:tgtEl>
                                          <p:spTgt spid="41"/>
                                        </p:tgtEl>
                                        <p:attrNameLst>
                                          <p:attrName>style.opacity</p:attrName>
                                        </p:attrNameLst>
                                      </p:cBhvr>
                                      <p:to>
                                        <p:strVal val="0.25"/>
                                      </p:to>
                                    </p:set>
                                    <p:animEffect filter="image" prLst="opacity: 0.25">
                                      <p:cBhvr rctx="IE">
                                        <p:cTn id="22" dur="indefinite"/>
                                        <p:tgtEl>
                                          <p:spTgt spid="41"/>
                                        </p:tgtEl>
                                      </p:cBhvr>
                                    </p:animEffect>
                                  </p:childTnLst>
                                </p:cTn>
                              </p:par>
                              <p:par>
                                <p:cTn id="23" presetID="9" presetClass="emph" presetSubtype="0" nodeType="withEffect">
                                  <p:stCondLst>
                                    <p:cond delay="0"/>
                                  </p:stCondLst>
                                  <p:childTnLst>
                                    <p:set>
                                      <p:cBhvr>
                                        <p:cTn id="24" dur="indefinite"/>
                                        <p:tgtEl>
                                          <p:spTgt spid="30"/>
                                        </p:tgtEl>
                                        <p:attrNameLst>
                                          <p:attrName>style.opacity</p:attrName>
                                        </p:attrNameLst>
                                      </p:cBhvr>
                                      <p:to>
                                        <p:strVal val="0.25"/>
                                      </p:to>
                                    </p:set>
                                    <p:animEffect filter="image" prLst="opacity: 0.25">
                                      <p:cBhvr rctx="IE">
                                        <p:cTn id="25" dur="indefinite"/>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4"/>
                                        </p:tgtEl>
                                        <p:attrNameLst>
                                          <p:attrName>style.visibility</p:attrName>
                                        </p:attrNameLst>
                                      </p:cBhvr>
                                      <p:to>
                                        <p:strVal val="visible"/>
                                      </p:to>
                                    </p:set>
                                    <p:animEffect transition="in" filter="fade">
                                      <p:cBhvr>
                                        <p:cTn id="30" dur="500"/>
                                        <p:tgtEl>
                                          <p:spTgt spid="10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fade">
                                      <p:cBhvr>
                                        <p:cTn id="35" dur="500"/>
                                        <p:tgtEl>
                                          <p:spTgt spid="10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fade">
                                      <p:cBhvr>
                                        <p:cTn id="40" dur="500"/>
                                        <p:tgtEl>
                                          <p:spTgt spid="10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ounded Rectangle 98">
            <a:extLst>
              <a:ext uri="{FF2B5EF4-FFF2-40B4-BE49-F238E27FC236}">
                <a16:creationId xmlns:a16="http://schemas.microsoft.com/office/drawing/2014/main" id="{8975EDB4-77B3-4642-897F-C6BD20D57F38}"/>
              </a:ext>
            </a:extLst>
          </p:cNvPr>
          <p:cNvSpPr/>
          <p:nvPr/>
        </p:nvSpPr>
        <p:spPr>
          <a:xfrm>
            <a:off x="4955942" y="3803097"/>
            <a:ext cx="2894249" cy="2705356"/>
          </a:xfrm>
          <a:prstGeom prst="roundRect">
            <a:avLst>
              <a:gd name="adj" fmla="val 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1" name="Rounded Rectangle 100">
            <a:extLst>
              <a:ext uri="{FF2B5EF4-FFF2-40B4-BE49-F238E27FC236}">
                <a16:creationId xmlns:a16="http://schemas.microsoft.com/office/drawing/2014/main" id="{F9084C65-4778-CC4C-A14E-5D38899838DC}"/>
              </a:ext>
            </a:extLst>
          </p:cNvPr>
          <p:cNvSpPr/>
          <p:nvPr/>
        </p:nvSpPr>
        <p:spPr>
          <a:xfrm>
            <a:off x="1887309" y="3794257"/>
            <a:ext cx="2909884" cy="2726809"/>
          </a:xfrm>
          <a:prstGeom prst="roundRect">
            <a:avLst>
              <a:gd name="adj" fmla="val 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3" name="Rounded Rectangle 102">
            <a:extLst>
              <a:ext uri="{FF2B5EF4-FFF2-40B4-BE49-F238E27FC236}">
                <a16:creationId xmlns:a16="http://schemas.microsoft.com/office/drawing/2014/main" id="{4BDE9994-7860-9741-B366-B4FE8818B5CA}"/>
              </a:ext>
            </a:extLst>
          </p:cNvPr>
          <p:cNvSpPr/>
          <p:nvPr/>
        </p:nvSpPr>
        <p:spPr>
          <a:xfrm>
            <a:off x="8003638" y="3805974"/>
            <a:ext cx="2909884" cy="2705356"/>
          </a:xfrm>
          <a:prstGeom prst="roundRect">
            <a:avLst>
              <a:gd name="adj" fmla="val 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6" name="Rounded Rectangle 105">
            <a:extLst>
              <a:ext uri="{FF2B5EF4-FFF2-40B4-BE49-F238E27FC236}">
                <a16:creationId xmlns:a16="http://schemas.microsoft.com/office/drawing/2014/main" id="{836F66BC-ED3F-144A-8179-4D83A5F33B56}"/>
              </a:ext>
            </a:extLst>
          </p:cNvPr>
          <p:cNvSpPr/>
          <p:nvPr/>
        </p:nvSpPr>
        <p:spPr>
          <a:xfrm>
            <a:off x="7999430" y="965634"/>
            <a:ext cx="2909884" cy="2705356"/>
          </a:xfrm>
          <a:prstGeom prst="roundRect">
            <a:avLst>
              <a:gd name="adj" fmla="val 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6" name="Pentagon 25">
            <a:extLst>
              <a:ext uri="{FF2B5EF4-FFF2-40B4-BE49-F238E27FC236}">
                <a16:creationId xmlns:a16="http://schemas.microsoft.com/office/drawing/2014/main" id="{DD746104-2EBF-534F-AB56-F165AB3AB03F}"/>
              </a:ext>
            </a:extLst>
          </p:cNvPr>
          <p:cNvSpPr/>
          <p:nvPr/>
        </p:nvSpPr>
        <p:spPr>
          <a:xfrm>
            <a:off x="0" y="128116"/>
            <a:ext cx="2133600" cy="62048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Gotham Light"/>
                <a:ea typeface="+mn-ea"/>
                <a:cs typeface="+mn-cs"/>
              </a:rPr>
              <a:t>USE CASES</a:t>
            </a:r>
          </a:p>
        </p:txBody>
      </p:sp>
      <p:grpSp>
        <p:nvGrpSpPr>
          <p:cNvPr id="94" name="Group 93">
            <a:extLst>
              <a:ext uri="{FF2B5EF4-FFF2-40B4-BE49-F238E27FC236}">
                <a16:creationId xmlns:a16="http://schemas.microsoft.com/office/drawing/2014/main" id="{2947F81F-83AD-B24C-AFF0-75AD308A6B2E}"/>
              </a:ext>
            </a:extLst>
          </p:cNvPr>
          <p:cNvGrpSpPr/>
          <p:nvPr/>
        </p:nvGrpSpPr>
        <p:grpSpPr>
          <a:xfrm>
            <a:off x="5446734" y="4508798"/>
            <a:ext cx="1715606" cy="368976"/>
            <a:chOff x="4376953" y="1594653"/>
            <a:chExt cx="3657850" cy="1052461"/>
          </a:xfrm>
        </p:grpSpPr>
        <p:sp>
          <p:nvSpPr>
            <p:cNvPr id="97" name="Freeform 96">
              <a:extLst>
                <a:ext uri="{FF2B5EF4-FFF2-40B4-BE49-F238E27FC236}">
                  <a16:creationId xmlns:a16="http://schemas.microsoft.com/office/drawing/2014/main" id="{17C29E6E-76DF-F049-A6DB-6E65C4F796B9}"/>
                </a:ext>
              </a:extLst>
            </p:cNvPr>
            <p:cNvSpPr/>
            <p:nvPr/>
          </p:nvSpPr>
          <p:spPr>
            <a:xfrm>
              <a:off x="4842223" y="1594653"/>
              <a:ext cx="2908601" cy="1052461"/>
            </a:xfrm>
            <a:custGeom>
              <a:avLst/>
              <a:gdLst>
                <a:gd name="connsiteX0" fmla="*/ 0 w 1769806"/>
                <a:gd name="connsiteY0" fmla="*/ 597310 h 848032"/>
                <a:gd name="connsiteX1" fmla="*/ 103239 w 1769806"/>
                <a:gd name="connsiteY1" fmla="*/ 427703 h 848032"/>
                <a:gd name="connsiteX2" fmla="*/ 176980 w 1769806"/>
                <a:gd name="connsiteY2" fmla="*/ 678426 h 848032"/>
                <a:gd name="connsiteX3" fmla="*/ 283906 w 1769806"/>
                <a:gd name="connsiteY3" fmla="*/ 287594 h 848032"/>
                <a:gd name="connsiteX4" fmla="*/ 379771 w 1769806"/>
                <a:gd name="connsiteY4" fmla="*/ 807474 h 848032"/>
                <a:gd name="connsiteX5" fmla="*/ 446139 w 1769806"/>
                <a:gd name="connsiteY5" fmla="*/ 567813 h 848032"/>
                <a:gd name="connsiteX6" fmla="*/ 483009 w 1769806"/>
                <a:gd name="connsiteY6" fmla="*/ 674739 h 848032"/>
                <a:gd name="connsiteX7" fmla="*/ 534629 w 1769806"/>
                <a:gd name="connsiteY7" fmla="*/ 512506 h 848032"/>
                <a:gd name="connsiteX8" fmla="*/ 571500 w 1769806"/>
                <a:gd name="connsiteY8" fmla="*/ 693174 h 848032"/>
                <a:gd name="connsiteX9" fmla="*/ 619432 w 1769806"/>
                <a:gd name="connsiteY9" fmla="*/ 508819 h 848032"/>
                <a:gd name="connsiteX10" fmla="*/ 678426 w 1769806"/>
                <a:gd name="connsiteY10" fmla="*/ 748481 h 848032"/>
                <a:gd name="connsiteX11" fmla="*/ 818535 w 1769806"/>
                <a:gd name="connsiteY11" fmla="*/ 0 h 848032"/>
                <a:gd name="connsiteX12" fmla="*/ 848032 w 1769806"/>
                <a:gd name="connsiteY12" fmla="*/ 534629 h 848032"/>
                <a:gd name="connsiteX13" fmla="*/ 918087 w 1769806"/>
                <a:gd name="connsiteY13" fmla="*/ 383458 h 848032"/>
                <a:gd name="connsiteX14" fmla="*/ 991829 w 1769806"/>
                <a:gd name="connsiteY14" fmla="*/ 848032 h 848032"/>
                <a:gd name="connsiteX15" fmla="*/ 1028700 w 1769806"/>
                <a:gd name="connsiteY15" fmla="*/ 630494 h 848032"/>
                <a:gd name="connsiteX16" fmla="*/ 1102442 w 1769806"/>
                <a:gd name="connsiteY16" fmla="*/ 158545 h 848032"/>
                <a:gd name="connsiteX17" fmla="*/ 1168809 w 1769806"/>
                <a:gd name="connsiteY17" fmla="*/ 612058 h 848032"/>
                <a:gd name="connsiteX18" fmla="*/ 1231490 w 1769806"/>
                <a:gd name="connsiteY18" fmla="*/ 457200 h 848032"/>
                <a:gd name="connsiteX19" fmla="*/ 1275735 w 1769806"/>
                <a:gd name="connsiteY19" fmla="*/ 689487 h 848032"/>
                <a:gd name="connsiteX20" fmla="*/ 1319980 w 1769806"/>
                <a:gd name="connsiteY20" fmla="*/ 512506 h 848032"/>
                <a:gd name="connsiteX21" fmla="*/ 1345790 w 1769806"/>
                <a:gd name="connsiteY21" fmla="*/ 648929 h 848032"/>
                <a:gd name="connsiteX22" fmla="*/ 1482213 w 1769806"/>
                <a:gd name="connsiteY22" fmla="*/ 81116 h 848032"/>
                <a:gd name="connsiteX23" fmla="*/ 1618635 w 1769806"/>
                <a:gd name="connsiteY23" fmla="*/ 848032 h 848032"/>
                <a:gd name="connsiteX24" fmla="*/ 1692377 w 1769806"/>
                <a:gd name="connsiteY24" fmla="*/ 424016 h 848032"/>
                <a:gd name="connsiteX25" fmla="*/ 1762432 w 1769806"/>
                <a:gd name="connsiteY25" fmla="*/ 648929 h 848032"/>
                <a:gd name="connsiteX26" fmla="*/ 1769806 w 1769806"/>
                <a:gd name="connsiteY26" fmla="*/ 508819 h 848032"/>
                <a:gd name="connsiteX27" fmla="*/ 1769806 w 1769806"/>
                <a:gd name="connsiteY27" fmla="*/ 508819 h 848032"/>
                <a:gd name="connsiteX0" fmla="*/ 0 w 1714500"/>
                <a:gd name="connsiteY0" fmla="*/ 604685 h 848032"/>
                <a:gd name="connsiteX1" fmla="*/ 47933 w 1714500"/>
                <a:gd name="connsiteY1" fmla="*/ 427703 h 848032"/>
                <a:gd name="connsiteX2" fmla="*/ 121674 w 1714500"/>
                <a:gd name="connsiteY2" fmla="*/ 678426 h 848032"/>
                <a:gd name="connsiteX3" fmla="*/ 228600 w 1714500"/>
                <a:gd name="connsiteY3" fmla="*/ 287594 h 848032"/>
                <a:gd name="connsiteX4" fmla="*/ 324465 w 1714500"/>
                <a:gd name="connsiteY4" fmla="*/ 807474 h 848032"/>
                <a:gd name="connsiteX5" fmla="*/ 390833 w 1714500"/>
                <a:gd name="connsiteY5" fmla="*/ 567813 h 848032"/>
                <a:gd name="connsiteX6" fmla="*/ 427703 w 1714500"/>
                <a:gd name="connsiteY6" fmla="*/ 674739 h 848032"/>
                <a:gd name="connsiteX7" fmla="*/ 479323 w 1714500"/>
                <a:gd name="connsiteY7" fmla="*/ 512506 h 848032"/>
                <a:gd name="connsiteX8" fmla="*/ 516194 w 1714500"/>
                <a:gd name="connsiteY8" fmla="*/ 693174 h 848032"/>
                <a:gd name="connsiteX9" fmla="*/ 564126 w 1714500"/>
                <a:gd name="connsiteY9" fmla="*/ 508819 h 848032"/>
                <a:gd name="connsiteX10" fmla="*/ 623120 w 1714500"/>
                <a:gd name="connsiteY10" fmla="*/ 748481 h 848032"/>
                <a:gd name="connsiteX11" fmla="*/ 763229 w 1714500"/>
                <a:gd name="connsiteY11" fmla="*/ 0 h 848032"/>
                <a:gd name="connsiteX12" fmla="*/ 792726 w 1714500"/>
                <a:gd name="connsiteY12" fmla="*/ 534629 h 848032"/>
                <a:gd name="connsiteX13" fmla="*/ 862781 w 1714500"/>
                <a:gd name="connsiteY13" fmla="*/ 383458 h 848032"/>
                <a:gd name="connsiteX14" fmla="*/ 936523 w 1714500"/>
                <a:gd name="connsiteY14" fmla="*/ 848032 h 848032"/>
                <a:gd name="connsiteX15" fmla="*/ 973394 w 1714500"/>
                <a:gd name="connsiteY15" fmla="*/ 630494 h 848032"/>
                <a:gd name="connsiteX16" fmla="*/ 1047136 w 1714500"/>
                <a:gd name="connsiteY16" fmla="*/ 158545 h 848032"/>
                <a:gd name="connsiteX17" fmla="*/ 1113503 w 1714500"/>
                <a:gd name="connsiteY17" fmla="*/ 612058 h 848032"/>
                <a:gd name="connsiteX18" fmla="*/ 1176184 w 1714500"/>
                <a:gd name="connsiteY18" fmla="*/ 457200 h 848032"/>
                <a:gd name="connsiteX19" fmla="*/ 1220429 w 1714500"/>
                <a:gd name="connsiteY19" fmla="*/ 689487 h 848032"/>
                <a:gd name="connsiteX20" fmla="*/ 1264674 w 1714500"/>
                <a:gd name="connsiteY20" fmla="*/ 512506 h 848032"/>
                <a:gd name="connsiteX21" fmla="*/ 1290484 w 1714500"/>
                <a:gd name="connsiteY21" fmla="*/ 648929 h 848032"/>
                <a:gd name="connsiteX22" fmla="*/ 1426907 w 1714500"/>
                <a:gd name="connsiteY22" fmla="*/ 81116 h 848032"/>
                <a:gd name="connsiteX23" fmla="*/ 1563329 w 1714500"/>
                <a:gd name="connsiteY23" fmla="*/ 848032 h 848032"/>
                <a:gd name="connsiteX24" fmla="*/ 1637071 w 1714500"/>
                <a:gd name="connsiteY24" fmla="*/ 424016 h 848032"/>
                <a:gd name="connsiteX25" fmla="*/ 1707126 w 1714500"/>
                <a:gd name="connsiteY25" fmla="*/ 648929 h 848032"/>
                <a:gd name="connsiteX26" fmla="*/ 1714500 w 1714500"/>
                <a:gd name="connsiteY26" fmla="*/ 508819 h 848032"/>
                <a:gd name="connsiteX27" fmla="*/ 1714500 w 1714500"/>
                <a:gd name="connsiteY27" fmla="*/ 508819 h 848032"/>
                <a:gd name="connsiteX0" fmla="*/ 0 w 1714500"/>
                <a:gd name="connsiteY0" fmla="*/ 604685 h 848032"/>
                <a:gd name="connsiteX1" fmla="*/ 47933 w 1714500"/>
                <a:gd name="connsiteY1" fmla="*/ 427703 h 848032"/>
                <a:gd name="connsiteX2" fmla="*/ 154858 w 1714500"/>
                <a:gd name="connsiteY2" fmla="*/ 663677 h 848032"/>
                <a:gd name="connsiteX3" fmla="*/ 228600 w 1714500"/>
                <a:gd name="connsiteY3" fmla="*/ 287594 h 848032"/>
                <a:gd name="connsiteX4" fmla="*/ 324465 w 1714500"/>
                <a:gd name="connsiteY4" fmla="*/ 807474 h 848032"/>
                <a:gd name="connsiteX5" fmla="*/ 390833 w 1714500"/>
                <a:gd name="connsiteY5" fmla="*/ 567813 h 848032"/>
                <a:gd name="connsiteX6" fmla="*/ 427703 w 1714500"/>
                <a:gd name="connsiteY6" fmla="*/ 674739 h 848032"/>
                <a:gd name="connsiteX7" fmla="*/ 479323 w 1714500"/>
                <a:gd name="connsiteY7" fmla="*/ 512506 h 848032"/>
                <a:gd name="connsiteX8" fmla="*/ 516194 w 1714500"/>
                <a:gd name="connsiteY8" fmla="*/ 693174 h 848032"/>
                <a:gd name="connsiteX9" fmla="*/ 564126 w 1714500"/>
                <a:gd name="connsiteY9" fmla="*/ 508819 h 848032"/>
                <a:gd name="connsiteX10" fmla="*/ 623120 w 1714500"/>
                <a:gd name="connsiteY10" fmla="*/ 748481 h 848032"/>
                <a:gd name="connsiteX11" fmla="*/ 763229 w 1714500"/>
                <a:gd name="connsiteY11" fmla="*/ 0 h 848032"/>
                <a:gd name="connsiteX12" fmla="*/ 792726 w 1714500"/>
                <a:gd name="connsiteY12" fmla="*/ 534629 h 848032"/>
                <a:gd name="connsiteX13" fmla="*/ 862781 w 1714500"/>
                <a:gd name="connsiteY13" fmla="*/ 383458 h 848032"/>
                <a:gd name="connsiteX14" fmla="*/ 936523 w 1714500"/>
                <a:gd name="connsiteY14" fmla="*/ 848032 h 848032"/>
                <a:gd name="connsiteX15" fmla="*/ 973394 w 1714500"/>
                <a:gd name="connsiteY15" fmla="*/ 630494 h 848032"/>
                <a:gd name="connsiteX16" fmla="*/ 1047136 w 1714500"/>
                <a:gd name="connsiteY16" fmla="*/ 158545 h 848032"/>
                <a:gd name="connsiteX17" fmla="*/ 1113503 w 1714500"/>
                <a:gd name="connsiteY17" fmla="*/ 612058 h 848032"/>
                <a:gd name="connsiteX18" fmla="*/ 1176184 w 1714500"/>
                <a:gd name="connsiteY18" fmla="*/ 457200 h 848032"/>
                <a:gd name="connsiteX19" fmla="*/ 1220429 w 1714500"/>
                <a:gd name="connsiteY19" fmla="*/ 689487 h 848032"/>
                <a:gd name="connsiteX20" fmla="*/ 1264674 w 1714500"/>
                <a:gd name="connsiteY20" fmla="*/ 512506 h 848032"/>
                <a:gd name="connsiteX21" fmla="*/ 1290484 w 1714500"/>
                <a:gd name="connsiteY21" fmla="*/ 648929 h 848032"/>
                <a:gd name="connsiteX22" fmla="*/ 1426907 w 1714500"/>
                <a:gd name="connsiteY22" fmla="*/ 81116 h 848032"/>
                <a:gd name="connsiteX23" fmla="*/ 1563329 w 1714500"/>
                <a:gd name="connsiteY23" fmla="*/ 848032 h 848032"/>
                <a:gd name="connsiteX24" fmla="*/ 1637071 w 1714500"/>
                <a:gd name="connsiteY24" fmla="*/ 424016 h 848032"/>
                <a:gd name="connsiteX25" fmla="*/ 1707126 w 1714500"/>
                <a:gd name="connsiteY25" fmla="*/ 648929 h 848032"/>
                <a:gd name="connsiteX26" fmla="*/ 1714500 w 1714500"/>
                <a:gd name="connsiteY26" fmla="*/ 508819 h 848032"/>
                <a:gd name="connsiteX27" fmla="*/ 1714500 w 1714500"/>
                <a:gd name="connsiteY27" fmla="*/ 508819 h 848032"/>
                <a:gd name="connsiteX0" fmla="*/ 0 w 1714500"/>
                <a:gd name="connsiteY0" fmla="*/ 589937 h 833284"/>
                <a:gd name="connsiteX1" fmla="*/ 47933 w 1714500"/>
                <a:gd name="connsiteY1" fmla="*/ 412955 h 833284"/>
                <a:gd name="connsiteX2" fmla="*/ 154858 w 1714500"/>
                <a:gd name="connsiteY2" fmla="*/ 648929 h 833284"/>
                <a:gd name="connsiteX3" fmla="*/ 228600 w 1714500"/>
                <a:gd name="connsiteY3" fmla="*/ 272846 h 833284"/>
                <a:gd name="connsiteX4" fmla="*/ 324465 w 1714500"/>
                <a:gd name="connsiteY4" fmla="*/ 792726 h 833284"/>
                <a:gd name="connsiteX5" fmla="*/ 390833 w 1714500"/>
                <a:gd name="connsiteY5" fmla="*/ 553065 h 833284"/>
                <a:gd name="connsiteX6" fmla="*/ 427703 w 1714500"/>
                <a:gd name="connsiteY6" fmla="*/ 659991 h 833284"/>
                <a:gd name="connsiteX7" fmla="*/ 479323 w 1714500"/>
                <a:gd name="connsiteY7" fmla="*/ 497758 h 833284"/>
                <a:gd name="connsiteX8" fmla="*/ 516194 w 1714500"/>
                <a:gd name="connsiteY8" fmla="*/ 678426 h 833284"/>
                <a:gd name="connsiteX9" fmla="*/ 564126 w 1714500"/>
                <a:gd name="connsiteY9" fmla="*/ 494071 h 833284"/>
                <a:gd name="connsiteX10" fmla="*/ 623120 w 1714500"/>
                <a:gd name="connsiteY10" fmla="*/ 733733 h 833284"/>
                <a:gd name="connsiteX11" fmla="*/ 726358 w 1714500"/>
                <a:gd name="connsiteY11" fmla="*/ 0 h 833284"/>
                <a:gd name="connsiteX12" fmla="*/ 792726 w 1714500"/>
                <a:gd name="connsiteY12" fmla="*/ 519881 h 833284"/>
                <a:gd name="connsiteX13" fmla="*/ 862781 w 1714500"/>
                <a:gd name="connsiteY13" fmla="*/ 368710 h 833284"/>
                <a:gd name="connsiteX14" fmla="*/ 936523 w 1714500"/>
                <a:gd name="connsiteY14" fmla="*/ 833284 h 833284"/>
                <a:gd name="connsiteX15" fmla="*/ 973394 w 1714500"/>
                <a:gd name="connsiteY15" fmla="*/ 615746 h 833284"/>
                <a:gd name="connsiteX16" fmla="*/ 1047136 w 1714500"/>
                <a:gd name="connsiteY16" fmla="*/ 143797 h 833284"/>
                <a:gd name="connsiteX17" fmla="*/ 1113503 w 1714500"/>
                <a:gd name="connsiteY17" fmla="*/ 597310 h 833284"/>
                <a:gd name="connsiteX18" fmla="*/ 1176184 w 1714500"/>
                <a:gd name="connsiteY18" fmla="*/ 442452 h 833284"/>
                <a:gd name="connsiteX19" fmla="*/ 1220429 w 1714500"/>
                <a:gd name="connsiteY19" fmla="*/ 674739 h 833284"/>
                <a:gd name="connsiteX20" fmla="*/ 1264674 w 1714500"/>
                <a:gd name="connsiteY20" fmla="*/ 497758 h 833284"/>
                <a:gd name="connsiteX21" fmla="*/ 1290484 w 1714500"/>
                <a:gd name="connsiteY21" fmla="*/ 634181 h 833284"/>
                <a:gd name="connsiteX22" fmla="*/ 1426907 w 1714500"/>
                <a:gd name="connsiteY22" fmla="*/ 66368 h 833284"/>
                <a:gd name="connsiteX23" fmla="*/ 1563329 w 1714500"/>
                <a:gd name="connsiteY23" fmla="*/ 833284 h 833284"/>
                <a:gd name="connsiteX24" fmla="*/ 1637071 w 1714500"/>
                <a:gd name="connsiteY24" fmla="*/ 409268 h 833284"/>
                <a:gd name="connsiteX25" fmla="*/ 1707126 w 1714500"/>
                <a:gd name="connsiteY25" fmla="*/ 634181 h 833284"/>
                <a:gd name="connsiteX26" fmla="*/ 1714500 w 1714500"/>
                <a:gd name="connsiteY26" fmla="*/ 494071 h 833284"/>
                <a:gd name="connsiteX27" fmla="*/ 1714500 w 1714500"/>
                <a:gd name="connsiteY27" fmla="*/ 494071 h 83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14500" h="833284">
                  <a:moveTo>
                    <a:pt x="0" y="589937"/>
                  </a:moveTo>
                  <a:lnTo>
                    <a:pt x="47933" y="412955"/>
                  </a:lnTo>
                  <a:lnTo>
                    <a:pt x="154858" y="648929"/>
                  </a:lnTo>
                  <a:lnTo>
                    <a:pt x="228600" y="272846"/>
                  </a:lnTo>
                  <a:lnTo>
                    <a:pt x="324465" y="792726"/>
                  </a:lnTo>
                  <a:lnTo>
                    <a:pt x="390833" y="553065"/>
                  </a:lnTo>
                  <a:lnTo>
                    <a:pt x="427703" y="659991"/>
                  </a:lnTo>
                  <a:lnTo>
                    <a:pt x="479323" y="497758"/>
                  </a:lnTo>
                  <a:lnTo>
                    <a:pt x="516194" y="678426"/>
                  </a:lnTo>
                  <a:lnTo>
                    <a:pt x="564126" y="494071"/>
                  </a:lnTo>
                  <a:lnTo>
                    <a:pt x="623120" y="733733"/>
                  </a:lnTo>
                  <a:lnTo>
                    <a:pt x="726358" y="0"/>
                  </a:lnTo>
                  <a:lnTo>
                    <a:pt x="792726" y="519881"/>
                  </a:lnTo>
                  <a:lnTo>
                    <a:pt x="862781" y="368710"/>
                  </a:lnTo>
                  <a:lnTo>
                    <a:pt x="936523" y="833284"/>
                  </a:lnTo>
                  <a:lnTo>
                    <a:pt x="973394" y="615746"/>
                  </a:lnTo>
                  <a:lnTo>
                    <a:pt x="1047136" y="143797"/>
                  </a:lnTo>
                  <a:lnTo>
                    <a:pt x="1113503" y="597310"/>
                  </a:lnTo>
                  <a:lnTo>
                    <a:pt x="1176184" y="442452"/>
                  </a:lnTo>
                  <a:lnTo>
                    <a:pt x="1220429" y="674739"/>
                  </a:lnTo>
                  <a:lnTo>
                    <a:pt x="1264674" y="497758"/>
                  </a:lnTo>
                  <a:lnTo>
                    <a:pt x="1290484" y="634181"/>
                  </a:lnTo>
                  <a:lnTo>
                    <a:pt x="1426907" y="66368"/>
                  </a:lnTo>
                  <a:lnTo>
                    <a:pt x="1563329" y="833284"/>
                  </a:lnTo>
                  <a:lnTo>
                    <a:pt x="1637071" y="409268"/>
                  </a:lnTo>
                  <a:lnTo>
                    <a:pt x="1707126" y="634181"/>
                  </a:lnTo>
                  <a:lnTo>
                    <a:pt x="1714500" y="494071"/>
                  </a:lnTo>
                  <a:lnTo>
                    <a:pt x="1714500" y="494071"/>
                  </a:lnTo>
                </a:path>
              </a:pathLst>
            </a:custGeom>
            <a:noFill/>
            <a:ln w="28575" cap="rnd">
              <a:solidFill>
                <a:schemeClr val="accent1">
                  <a:lumMod val="75000"/>
                </a:schemeClr>
              </a:solidFill>
              <a:bevel/>
            </a:ln>
            <a:effectLst/>
          </p:spPr>
          <p:style>
            <a:lnRef idx="2">
              <a:schemeClr val="accent1"/>
            </a:lnRef>
            <a:fillRef idx="0">
              <a:schemeClr val="accent1"/>
            </a:fillRef>
            <a:effectRef idx="1">
              <a:schemeClr val="accent1"/>
            </a:effectRef>
            <a:fontRef idx="minor">
              <a:schemeClr val="tx1"/>
            </a:fontRef>
          </p:style>
          <p:txBody>
            <a:bodyPr lIns="115595" tIns="57797" rIns="115595" bIns="57797" spcCol="0" rtlCol="0" anchor="ctr"/>
            <a:lstStyle/>
            <a:p>
              <a:pPr algn="ctr"/>
              <a:endParaRPr lang="en-US" sz="1400"/>
            </a:p>
          </p:txBody>
        </p:sp>
        <p:cxnSp>
          <p:nvCxnSpPr>
            <p:cNvPr id="98" name="Straight Connector 97">
              <a:extLst>
                <a:ext uri="{FF2B5EF4-FFF2-40B4-BE49-F238E27FC236}">
                  <a16:creationId xmlns:a16="http://schemas.microsoft.com/office/drawing/2014/main" id="{3D4789E0-46F2-CB45-9AE5-B2F69755B517}"/>
                </a:ext>
              </a:extLst>
            </p:cNvPr>
            <p:cNvCxnSpPr/>
            <p:nvPr/>
          </p:nvCxnSpPr>
          <p:spPr>
            <a:xfrm>
              <a:off x="4376953" y="2259881"/>
              <a:ext cx="3657850" cy="0"/>
            </a:xfrm>
            <a:prstGeom prst="line">
              <a:avLst/>
            </a:prstGeom>
            <a:ln w="15875">
              <a:solidFill>
                <a:schemeClr val="accent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95" name="TextBox 94">
            <a:extLst>
              <a:ext uri="{FF2B5EF4-FFF2-40B4-BE49-F238E27FC236}">
                <a16:creationId xmlns:a16="http://schemas.microsoft.com/office/drawing/2014/main" id="{77AFB41D-6DF5-734B-B18B-B29745A926D1}"/>
              </a:ext>
            </a:extLst>
          </p:cNvPr>
          <p:cNvSpPr txBox="1"/>
          <p:nvPr/>
        </p:nvSpPr>
        <p:spPr>
          <a:xfrm>
            <a:off x="5011236" y="3940452"/>
            <a:ext cx="2838955" cy="307777"/>
          </a:xfrm>
          <a:prstGeom prst="rect">
            <a:avLst/>
          </a:prstGeom>
          <a:noFill/>
        </p:spPr>
        <p:txBody>
          <a:bodyPr wrap="square" rtlCol="0">
            <a:spAutoFit/>
          </a:bodyPr>
          <a:lstStyle/>
          <a:p>
            <a:pPr algn="ctr"/>
            <a:r>
              <a:rPr lang="en-US" sz="1400">
                <a:latin typeface="Gotham Rounded Book" charset="0"/>
                <a:ea typeface="Gotham Rounded Book" charset="0"/>
                <a:cs typeface="Gotham Rounded Book" charset="0"/>
              </a:rPr>
              <a:t>On Demand Elasticity</a:t>
            </a:r>
          </a:p>
        </p:txBody>
      </p:sp>
      <p:sp>
        <p:nvSpPr>
          <p:cNvPr id="96" name="TextBox 95">
            <a:extLst>
              <a:ext uri="{FF2B5EF4-FFF2-40B4-BE49-F238E27FC236}">
                <a16:creationId xmlns:a16="http://schemas.microsoft.com/office/drawing/2014/main" id="{38CF8E66-03CF-1D4E-8904-360D531BB540}"/>
              </a:ext>
            </a:extLst>
          </p:cNvPr>
          <p:cNvSpPr txBox="1"/>
          <p:nvPr/>
        </p:nvSpPr>
        <p:spPr>
          <a:xfrm>
            <a:off x="5011237" y="5697573"/>
            <a:ext cx="2838954" cy="415498"/>
          </a:xfrm>
          <a:prstGeom prst="rect">
            <a:avLst/>
          </a:prstGeom>
          <a:noFill/>
        </p:spPr>
        <p:txBody>
          <a:bodyPr wrap="square" rtlCol="0">
            <a:spAutoFit/>
          </a:bodyPr>
          <a:lstStyle/>
          <a:p>
            <a:pPr algn="ctr"/>
            <a:r>
              <a:rPr lang="en-US" sz="1050">
                <a:latin typeface="Gotham Rounded Light" pitchFamily="2" charset="0"/>
              </a:rPr>
              <a:t>Extend in minutes to handle bursts or seasonal demands and rapidly create  Dev/Test</a:t>
            </a:r>
          </a:p>
        </p:txBody>
      </p:sp>
      <p:sp>
        <p:nvSpPr>
          <p:cNvPr id="88" name="TextBox 87">
            <a:extLst>
              <a:ext uri="{FF2B5EF4-FFF2-40B4-BE49-F238E27FC236}">
                <a16:creationId xmlns:a16="http://schemas.microsoft.com/office/drawing/2014/main" id="{AEFDE9C7-90A6-1C41-BE7F-1D8ECD29A7D3}"/>
              </a:ext>
            </a:extLst>
          </p:cNvPr>
          <p:cNvSpPr txBox="1"/>
          <p:nvPr/>
        </p:nvSpPr>
        <p:spPr>
          <a:xfrm>
            <a:off x="8098964" y="5512756"/>
            <a:ext cx="2850845" cy="415498"/>
          </a:xfrm>
          <a:prstGeom prst="rect">
            <a:avLst/>
          </a:prstGeom>
          <a:noFill/>
        </p:spPr>
        <p:txBody>
          <a:bodyPr wrap="square" rtlCol="0">
            <a:spAutoFit/>
          </a:bodyPr>
          <a:lstStyle/>
          <a:p>
            <a:pPr algn="ctr"/>
            <a:r>
              <a:rPr lang="en-US" sz="1050">
                <a:latin typeface="Gotham Rounded Light" pitchFamily="2" charset="0"/>
              </a:rPr>
              <a:t>Modernize applications and connect natively to cloud services</a:t>
            </a:r>
          </a:p>
        </p:txBody>
      </p:sp>
      <p:grpSp>
        <p:nvGrpSpPr>
          <p:cNvPr id="81" name="Group 80">
            <a:extLst>
              <a:ext uri="{FF2B5EF4-FFF2-40B4-BE49-F238E27FC236}">
                <a16:creationId xmlns:a16="http://schemas.microsoft.com/office/drawing/2014/main" id="{1D66906F-FB4A-484D-91AF-9911607B478A}"/>
              </a:ext>
            </a:extLst>
          </p:cNvPr>
          <p:cNvGrpSpPr/>
          <p:nvPr/>
        </p:nvGrpSpPr>
        <p:grpSpPr>
          <a:xfrm>
            <a:off x="8838911" y="4440373"/>
            <a:ext cx="1041962" cy="786184"/>
            <a:chOff x="918033" y="4532059"/>
            <a:chExt cx="1292352" cy="785694"/>
          </a:xfrm>
        </p:grpSpPr>
        <p:pic>
          <p:nvPicPr>
            <p:cNvPr id="82" name="Picture 81">
              <a:extLst>
                <a:ext uri="{FF2B5EF4-FFF2-40B4-BE49-F238E27FC236}">
                  <a16:creationId xmlns:a16="http://schemas.microsoft.com/office/drawing/2014/main" id="{A142DEC8-9F1F-7C4C-9AC0-48CAD198365C}"/>
                </a:ext>
              </a:extLst>
            </p:cNvPr>
            <p:cNvPicPr>
              <a:picLocks noChangeAspect="1"/>
            </p:cNvPicPr>
            <p:nvPr/>
          </p:nvPicPr>
          <p:blipFill>
            <a:blip r:embed="rId2"/>
            <a:stretch>
              <a:fillRect/>
            </a:stretch>
          </p:blipFill>
          <p:spPr>
            <a:xfrm>
              <a:off x="918033" y="4532059"/>
              <a:ext cx="1292352" cy="785694"/>
            </a:xfrm>
            <a:prstGeom prst="rect">
              <a:avLst/>
            </a:prstGeom>
          </p:spPr>
        </p:pic>
        <p:pic>
          <p:nvPicPr>
            <p:cNvPr id="83" name="Picture 82">
              <a:extLst>
                <a:ext uri="{FF2B5EF4-FFF2-40B4-BE49-F238E27FC236}">
                  <a16:creationId xmlns:a16="http://schemas.microsoft.com/office/drawing/2014/main" id="{F84D90DB-FB3D-144D-B04F-6703B069ED1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51280" y="4958291"/>
              <a:ext cx="280129" cy="284020"/>
            </a:xfrm>
            <a:prstGeom prst="rect">
              <a:avLst/>
            </a:prstGeom>
          </p:spPr>
        </p:pic>
        <p:pic>
          <p:nvPicPr>
            <p:cNvPr id="84" name="Picture 83">
              <a:extLst>
                <a:ext uri="{FF2B5EF4-FFF2-40B4-BE49-F238E27FC236}">
                  <a16:creationId xmlns:a16="http://schemas.microsoft.com/office/drawing/2014/main" id="{1978F7EC-6BC8-6940-A168-B62A9BE76CE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53153" y="4958291"/>
              <a:ext cx="280129" cy="284020"/>
            </a:xfrm>
            <a:prstGeom prst="rect">
              <a:avLst/>
            </a:prstGeom>
          </p:spPr>
        </p:pic>
        <p:pic>
          <p:nvPicPr>
            <p:cNvPr id="85" name="Picture 84">
              <a:extLst>
                <a:ext uri="{FF2B5EF4-FFF2-40B4-BE49-F238E27FC236}">
                  <a16:creationId xmlns:a16="http://schemas.microsoft.com/office/drawing/2014/main" id="{54B19236-8CDB-464B-AAB2-B77D097584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52216" y="4846329"/>
              <a:ext cx="280129" cy="284020"/>
            </a:xfrm>
            <a:prstGeom prst="rect">
              <a:avLst/>
            </a:prstGeom>
          </p:spPr>
        </p:pic>
      </p:grpSp>
      <p:pic>
        <p:nvPicPr>
          <p:cNvPr id="70" name="Picture 69">
            <a:extLst>
              <a:ext uri="{FF2B5EF4-FFF2-40B4-BE49-F238E27FC236}">
                <a16:creationId xmlns:a16="http://schemas.microsoft.com/office/drawing/2014/main" id="{21B59294-B14E-584A-B756-6E1BAC1E761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41340" y="4474272"/>
            <a:ext cx="915407" cy="771155"/>
          </a:xfrm>
          <a:prstGeom prst="rect">
            <a:avLst/>
          </a:prstGeom>
        </p:spPr>
      </p:pic>
      <p:sp>
        <p:nvSpPr>
          <p:cNvPr id="74" name="TextBox 73">
            <a:extLst>
              <a:ext uri="{FF2B5EF4-FFF2-40B4-BE49-F238E27FC236}">
                <a16:creationId xmlns:a16="http://schemas.microsoft.com/office/drawing/2014/main" id="{D8E0029F-D90D-6A47-A048-A28923A8EA75}"/>
              </a:ext>
            </a:extLst>
          </p:cNvPr>
          <p:cNvSpPr txBox="1"/>
          <p:nvPr/>
        </p:nvSpPr>
        <p:spPr>
          <a:xfrm>
            <a:off x="1887309" y="5714170"/>
            <a:ext cx="2905679" cy="415498"/>
          </a:xfrm>
          <a:prstGeom prst="rect">
            <a:avLst/>
          </a:prstGeom>
          <a:noFill/>
        </p:spPr>
        <p:txBody>
          <a:bodyPr wrap="square" rtlCol="0">
            <a:spAutoFit/>
          </a:bodyPr>
          <a:lstStyle/>
          <a:p>
            <a:pPr algn="ctr"/>
            <a:r>
              <a:rPr lang="en-US" sz="1050">
                <a:latin typeface="Gotham Rounded Light" pitchFamily="2" charset="0"/>
              </a:rPr>
              <a:t>Consolidate datacenters and move applications to the cloud</a:t>
            </a:r>
          </a:p>
        </p:txBody>
      </p:sp>
      <p:pic>
        <p:nvPicPr>
          <p:cNvPr id="43" name="Picture 42">
            <a:extLst>
              <a:ext uri="{FF2B5EF4-FFF2-40B4-BE49-F238E27FC236}">
                <a16:creationId xmlns:a16="http://schemas.microsoft.com/office/drawing/2014/main" id="{BEBB1E41-5F95-BF41-972C-164D9C3047F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990770" y="1515224"/>
            <a:ext cx="872244" cy="754066"/>
          </a:xfrm>
          <a:prstGeom prst="rect">
            <a:avLst/>
          </a:prstGeom>
        </p:spPr>
      </p:pic>
      <p:pic>
        <p:nvPicPr>
          <p:cNvPr id="44" name="Picture 43">
            <a:extLst>
              <a:ext uri="{FF2B5EF4-FFF2-40B4-BE49-F238E27FC236}">
                <a16:creationId xmlns:a16="http://schemas.microsoft.com/office/drawing/2014/main" id="{A4AC8C3B-EF5C-AF4E-B1FE-D1845D5C491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697125" y="1965843"/>
            <a:ext cx="394011" cy="305205"/>
          </a:xfrm>
          <a:prstGeom prst="rect">
            <a:avLst/>
          </a:prstGeom>
        </p:spPr>
      </p:pic>
      <p:pic>
        <p:nvPicPr>
          <p:cNvPr id="45" name="Picture 44">
            <a:extLst>
              <a:ext uri="{FF2B5EF4-FFF2-40B4-BE49-F238E27FC236}">
                <a16:creationId xmlns:a16="http://schemas.microsoft.com/office/drawing/2014/main" id="{CF41C9DC-1C96-D54F-A077-27BBF780607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9679385" y="1711628"/>
            <a:ext cx="269859" cy="238318"/>
          </a:xfrm>
          <a:prstGeom prst="rect">
            <a:avLst/>
          </a:prstGeom>
        </p:spPr>
      </p:pic>
      <p:sp>
        <p:nvSpPr>
          <p:cNvPr id="50" name="TextBox 49">
            <a:extLst>
              <a:ext uri="{FF2B5EF4-FFF2-40B4-BE49-F238E27FC236}">
                <a16:creationId xmlns:a16="http://schemas.microsoft.com/office/drawing/2014/main" id="{44EA4364-098B-1348-A017-7A16E2A6EA46}"/>
              </a:ext>
            </a:extLst>
          </p:cNvPr>
          <p:cNvSpPr txBox="1"/>
          <p:nvPr/>
        </p:nvSpPr>
        <p:spPr>
          <a:xfrm>
            <a:off x="7993845" y="2924998"/>
            <a:ext cx="2909884" cy="415498"/>
          </a:xfrm>
          <a:prstGeom prst="rect">
            <a:avLst/>
          </a:prstGeom>
          <a:noFill/>
        </p:spPr>
        <p:txBody>
          <a:bodyPr wrap="square" rtlCol="0">
            <a:spAutoFit/>
          </a:bodyPr>
          <a:lstStyle/>
          <a:p>
            <a:pPr algn="ctr"/>
            <a:r>
              <a:rPr lang="en-US" sz="1050">
                <a:latin typeface="Gotham Rounded Light" pitchFamily="2" charset="0"/>
              </a:rPr>
              <a:t>Use the Cloud for high availability and disaster recovery</a:t>
            </a:r>
          </a:p>
        </p:txBody>
      </p:sp>
      <p:pic>
        <p:nvPicPr>
          <p:cNvPr id="47" name="Picture 46">
            <a:extLst>
              <a:ext uri="{FF2B5EF4-FFF2-40B4-BE49-F238E27FC236}">
                <a16:creationId xmlns:a16="http://schemas.microsoft.com/office/drawing/2014/main" id="{C2ED3E20-0782-EB42-9E17-1F778A296BC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9888036" y="2024523"/>
            <a:ext cx="350451" cy="350451"/>
          </a:xfrm>
          <a:prstGeom prst="rect">
            <a:avLst/>
          </a:prstGeom>
        </p:spPr>
      </p:pic>
      <p:sp>
        <p:nvSpPr>
          <p:cNvPr id="56" name="TextBox 55">
            <a:extLst>
              <a:ext uri="{FF2B5EF4-FFF2-40B4-BE49-F238E27FC236}">
                <a16:creationId xmlns:a16="http://schemas.microsoft.com/office/drawing/2014/main" id="{8B961CBB-8B29-274F-B4C2-60B309D79746}"/>
              </a:ext>
            </a:extLst>
          </p:cNvPr>
          <p:cNvSpPr txBox="1"/>
          <p:nvPr/>
        </p:nvSpPr>
        <p:spPr>
          <a:xfrm>
            <a:off x="1921608" y="3953065"/>
            <a:ext cx="2871380" cy="307777"/>
          </a:xfrm>
          <a:prstGeom prst="rect">
            <a:avLst/>
          </a:prstGeom>
          <a:noFill/>
        </p:spPr>
        <p:txBody>
          <a:bodyPr wrap="square" rtlCol="0">
            <a:spAutoFit/>
          </a:bodyPr>
          <a:lstStyle/>
          <a:p>
            <a:pPr algn="ctr"/>
            <a:r>
              <a:rPr lang="en-US" sz="1400">
                <a:latin typeface="Gotham Rounded Book" charset="0"/>
                <a:ea typeface="Gotham Rounded Book" charset="0"/>
                <a:cs typeface="Gotham Rounded Book" charset="0"/>
              </a:rPr>
              <a:t>Lift and Shift</a:t>
            </a:r>
          </a:p>
        </p:txBody>
      </p:sp>
      <p:sp>
        <p:nvSpPr>
          <p:cNvPr id="57" name="TextBox 56">
            <a:extLst>
              <a:ext uri="{FF2B5EF4-FFF2-40B4-BE49-F238E27FC236}">
                <a16:creationId xmlns:a16="http://schemas.microsoft.com/office/drawing/2014/main" id="{9D372920-1ADF-0A45-8DA5-133CC449F7E5}"/>
              </a:ext>
            </a:extLst>
          </p:cNvPr>
          <p:cNvSpPr txBox="1"/>
          <p:nvPr/>
        </p:nvSpPr>
        <p:spPr>
          <a:xfrm>
            <a:off x="8003637" y="1114864"/>
            <a:ext cx="2900091" cy="307777"/>
          </a:xfrm>
          <a:prstGeom prst="rect">
            <a:avLst/>
          </a:prstGeom>
          <a:noFill/>
        </p:spPr>
        <p:txBody>
          <a:bodyPr wrap="square" rtlCol="0">
            <a:spAutoFit/>
          </a:bodyPr>
          <a:lstStyle/>
          <a:p>
            <a:pPr algn="ctr"/>
            <a:r>
              <a:rPr lang="en-US" sz="1400">
                <a:latin typeface="Gotham Rounded Book" charset="0"/>
                <a:ea typeface="Gotham Rounded Book" charset="0"/>
                <a:cs typeface="Gotham Rounded Book" charset="0"/>
              </a:rPr>
              <a:t>Business Continuity</a:t>
            </a:r>
          </a:p>
        </p:txBody>
      </p:sp>
      <p:sp>
        <p:nvSpPr>
          <p:cNvPr id="58" name="TextBox 57">
            <a:extLst>
              <a:ext uri="{FF2B5EF4-FFF2-40B4-BE49-F238E27FC236}">
                <a16:creationId xmlns:a16="http://schemas.microsoft.com/office/drawing/2014/main" id="{4A1C94B9-DB36-A64C-9F0F-ED7E3943D45D}"/>
              </a:ext>
            </a:extLst>
          </p:cNvPr>
          <p:cNvSpPr txBox="1"/>
          <p:nvPr/>
        </p:nvSpPr>
        <p:spPr>
          <a:xfrm>
            <a:off x="8070746" y="3978310"/>
            <a:ext cx="2901473" cy="307777"/>
          </a:xfrm>
          <a:prstGeom prst="rect">
            <a:avLst/>
          </a:prstGeom>
          <a:noFill/>
        </p:spPr>
        <p:txBody>
          <a:bodyPr wrap="square" rtlCol="0">
            <a:spAutoFit/>
          </a:bodyPr>
          <a:lstStyle/>
          <a:p>
            <a:pPr algn="ctr"/>
            <a:r>
              <a:rPr lang="en-US" sz="1400">
                <a:latin typeface="Gotham Rounded Book" charset="0"/>
                <a:ea typeface="Gotham Rounded Book" charset="0"/>
                <a:cs typeface="Gotham Rounded Book" charset="0"/>
              </a:rPr>
              <a:t>Cloud Native Services</a:t>
            </a:r>
          </a:p>
        </p:txBody>
      </p:sp>
      <p:sp>
        <p:nvSpPr>
          <p:cNvPr id="107" name="Rounded Rectangle 106">
            <a:extLst>
              <a:ext uri="{FF2B5EF4-FFF2-40B4-BE49-F238E27FC236}">
                <a16:creationId xmlns:a16="http://schemas.microsoft.com/office/drawing/2014/main" id="{175A2CF8-D5B1-8142-8763-F5C317BF4E6F}"/>
              </a:ext>
            </a:extLst>
          </p:cNvPr>
          <p:cNvSpPr/>
          <p:nvPr/>
        </p:nvSpPr>
        <p:spPr>
          <a:xfrm>
            <a:off x="4955942" y="938353"/>
            <a:ext cx="2901473" cy="2705356"/>
          </a:xfrm>
          <a:prstGeom prst="roundRect">
            <a:avLst>
              <a:gd name="adj" fmla="val 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5" name="TextBox 54">
            <a:extLst>
              <a:ext uri="{FF2B5EF4-FFF2-40B4-BE49-F238E27FC236}">
                <a16:creationId xmlns:a16="http://schemas.microsoft.com/office/drawing/2014/main" id="{9F663711-19FA-DD4C-9982-3AA56EB796BC}"/>
              </a:ext>
            </a:extLst>
          </p:cNvPr>
          <p:cNvSpPr txBox="1"/>
          <p:nvPr/>
        </p:nvSpPr>
        <p:spPr>
          <a:xfrm>
            <a:off x="4986035" y="2645135"/>
            <a:ext cx="2871380" cy="415498"/>
          </a:xfrm>
          <a:prstGeom prst="rect">
            <a:avLst/>
          </a:prstGeom>
          <a:noFill/>
        </p:spPr>
        <p:txBody>
          <a:bodyPr wrap="square" rtlCol="0">
            <a:spAutoFit/>
          </a:bodyPr>
          <a:lstStyle/>
          <a:p>
            <a:pPr algn="ctr"/>
            <a:r>
              <a:rPr lang="en-US" sz="1050">
                <a:latin typeface="Gotham Rounded Light" pitchFamily="2" charset="0"/>
              </a:rPr>
              <a:t>Start small and scale to support thousands of end-users with excellent user experience</a:t>
            </a:r>
          </a:p>
        </p:txBody>
      </p:sp>
      <p:pic>
        <p:nvPicPr>
          <p:cNvPr id="52" name="Picture 51">
            <a:extLst>
              <a:ext uri="{FF2B5EF4-FFF2-40B4-BE49-F238E27FC236}">
                <a16:creationId xmlns:a16="http://schemas.microsoft.com/office/drawing/2014/main" id="{88673153-A988-E049-9CF9-120CB56965B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823772" y="1495638"/>
            <a:ext cx="936996" cy="1013371"/>
          </a:xfrm>
          <a:prstGeom prst="rect">
            <a:avLst/>
          </a:prstGeom>
        </p:spPr>
      </p:pic>
      <p:sp>
        <p:nvSpPr>
          <p:cNvPr id="109" name="Rounded Rectangle 108">
            <a:extLst>
              <a:ext uri="{FF2B5EF4-FFF2-40B4-BE49-F238E27FC236}">
                <a16:creationId xmlns:a16="http://schemas.microsoft.com/office/drawing/2014/main" id="{3A8301E7-4F89-BF4F-8FCE-8464581727EB}"/>
              </a:ext>
            </a:extLst>
          </p:cNvPr>
          <p:cNvSpPr/>
          <p:nvPr/>
        </p:nvSpPr>
        <p:spPr>
          <a:xfrm>
            <a:off x="1892386" y="936485"/>
            <a:ext cx="2909883" cy="2705356"/>
          </a:xfrm>
          <a:prstGeom prst="roundRect">
            <a:avLst>
              <a:gd name="adj" fmla="val 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9" name="TextBox 68">
            <a:extLst>
              <a:ext uri="{FF2B5EF4-FFF2-40B4-BE49-F238E27FC236}">
                <a16:creationId xmlns:a16="http://schemas.microsoft.com/office/drawing/2014/main" id="{B411C81D-7FB9-0041-80CC-F5ACECB13360}"/>
              </a:ext>
            </a:extLst>
          </p:cNvPr>
          <p:cNvSpPr txBox="1"/>
          <p:nvPr/>
        </p:nvSpPr>
        <p:spPr>
          <a:xfrm>
            <a:off x="1897971" y="2643343"/>
            <a:ext cx="2909883" cy="415498"/>
          </a:xfrm>
          <a:prstGeom prst="rect">
            <a:avLst/>
          </a:prstGeom>
          <a:noFill/>
        </p:spPr>
        <p:txBody>
          <a:bodyPr wrap="square" rtlCol="0">
            <a:spAutoFit/>
          </a:bodyPr>
          <a:lstStyle/>
          <a:p>
            <a:pPr algn="ctr"/>
            <a:r>
              <a:rPr lang="en-US" sz="1050">
                <a:latin typeface="Gotham Rounded Light" pitchFamily="2" charset="0"/>
              </a:rPr>
              <a:t>Tackle high end databases, big data and other I/O intensive  apps</a:t>
            </a:r>
          </a:p>
        </p:txBody>
      </p:sp>
      <p:grpSp>
        <p:nvGrpSpPr>
          <p:cNvPr id="2" name="Group 1">
            <a:extLst>
              <a:ext uri="{FF2B5EF4-FFF2-40B4-BE49-F238E27FC236}">
                <a16:creationId xmlns:a16="http://schemas.microsoft.com/office/drawing/2014/main" id="{F776DC59-DC44-4F40-94ED-C2BDDB89AAE4}"/>
              </a:ext>
            </a:extLst>
          </p:cNvPr>
          <p:cNvGrpSpPr/>
          <p:nvPr/>
        </p:nvGrpSpPr>
        <p:grpSpPr>
          <a:xfrm>
            <a:off x="2879181" y="1652548"/>
            <a:ext cx="947482" cy="829046"/>
            <a:chOff x="8997766" y="4343736"/>
            <a:chExt cx="1027477" cy="1018080"/>
          </a:xfrm>
        </p:grpSpPr>
        <p:pic>
          <p:nvPicPr>
            <p:cNvPr id="65" name="Picture 64">
              <a:extLst>
                <a:ext uri="{FF2B5EF4-FFF2-40B4-BE49-F238E27FC236}">
                  <a16:creationId xmlns:a16="http://schemas.microsoft.com/office/drawing/2014/main" id="{0A076ABB-E206-E44B-83B5-7827F0C907D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997766" y="4343736"/>
              <a:ext cx="558622" cy="609138"/>
            </a:xfrm>
            <a:prstGeom prst="rect">
              <a:avLst/>
            </a:prstGeom>
          </p:spPr>
        </p:pic>
        <p:pic>
          <p:nvPicPr>
            <p:cNvPr id="66" name="Picture 65">
              <a:extLst>
                <a:ext uri="{FF2B5EF4-FFF2-40B4-BE49-F238E27FC236}">
                  <a16:creationId xmlns:a16="http://schemas.microsoft.com/office/drawing/2014/main" id="{10811363-22A4-864F-8414-CA72FBB6FE7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223049" y="4486991"/>
              <a:ext cx="802194" cy="874825"/>
            </a:xfrm>
            <a:prstGeom prst="rect">
              <a:avLst/>
            </a:prstGeom>
          </p:spPr>
        </p:pic>
      </p:grpSp>
      <p:sp>
        <p:nvSpPr>
          <p:cNvPr id="59" name="TextBox 58">
            <a:extLst>
              <a:ext uri="{FF2B5EF4-FFF2-40B4-BE49-F238E27FC236}">
                <a16:creationId xmlns:a16="http://schemas.microsoft.com/office/drawing/2014/main" id="{4D8599D8-BFD0-EE4E-835D-9FE358D5CAD7}"/>
              </a:ext>
            </a:extLst>
          </p:cNvPr>
          <p:cNvSpPr txBox="1"/>
          <p:nvPr/>
        </p:nvSpPr>
        <p:spPr>
          <a:xfrm>
            <a:off x="4986035" y="1110689"/>
            <a:ext cx="2876965" cy="307777"/>
          </a:xfrm>
          <a:prstGeom prst="rect">
            <a:avLst/>
          </a:prstGeom>
          <a:noFill/>
        </p:spPr>
        <p:txBody>
          <a:bodyPr wrap="square" rtlCol="0">
            <a:spAutoFit/>
          </a:bodyPr>
          <a:lstStyle/>
          <a:p>
            <a:pPr algn="ctr"/>
            <a:r>
              <a:rPr lang="en-US" sz="1400">
                <a:latin typeface="Gotham Rounded Book" charset="0"/>
                <a:ea typeface="Gotham Rounded Book" charset="0"/>
                <a:cs typeface="Gotham Rounded Book" charset="0"/>
              </a:rPr>
              <a:t>VDI on Cloud</a:t>
            </a:r>
          </a:p>
        </p:txBody>
      </p:sp>
      <p:sp>
        <p:nvSpPr>
          <p:cNvPr id="60" name="TextBox 59">
            <a:extLst>
              <a:ext uri="{FF2B5EF4-FFF2-40B4-BE49-F238E27FC236}">
                <a16:creationId xmlns:a16="http://schemas.microsoft.com/office/drawing/2014/main" id="{B10BB487-41E8-024F-9CCE-8B3FFEE49657}"/>
              </a:ext>
            </a:extLst>
          </p:cNvPr>
          <p:cNvSpPr txBox="1"/>
          <p:nvPr/>
        </p:nvSpPr>
        <p:spPr>
          <a:xfrm>
            <a:off x="1909142" y="1108897"/>
            <a:ext cx="2909883" cy="307777"/>
          </a:xfrm>
          <a:prstGeom prst="rect">
            <a:avLst/>
          </a:prstGeom>
          <a:noFill/>
        </p:spPr>
        <p:txBody>
          <a:bodyPr wrap="square" rtlCol="0">
            <a:spAutoFit/>
          </a:bodyPr>
          <a:lstStyle/>
          <a:p>
            <a:pPr algn="ctr"/>
            <a:r>
              <a:rPr lang="en-US" sz="1400">
                <a:latin typeface="Gotham Rounded Book" charset="0"/>
                <a:ea typeface="Gotham Rounded Book" charset="0"/>
                <a:cs typeface="Gotham Rounded Book" charset="0"/>
              </a:rPr>
              <a:t>I/O Intensive Apps</a:t>
            </a:r>
          </a:p>
        </p:txBody>
      </p:sp>
      <p:sp>
        <p:nvSpPr>
          <p:cNvPr id="3" name="Slide Number Placeholder 2">
            <a:extLst>
              <a:ext uri="{FF2B5EF4-FFF2-40B4-BE49-F238E27FC236}">
                <a16:creationId xmlns:a16="http://schemas.microsoft.com/office/drawing/2014/main" id="{83141CFE-0C5A-0B4F-8440-01A819314A07}"/>
              </a:ext>
            </a:extLst>
          </p:cNvPr>
          <p:cNvSpPr>
            <a:spLocks noGrp="1"/>
          </p:cNvSpPr>
          <p:nvPr>
            <p:ph type="sldNum" idx="12"/>
          </p:nvPr>
        </p:nvSpPr>
        <p:spPr/>
        <p:txBody>
          <a:bodyPr/>
          <a:lstStyle/>
          <a:p>
            <a:fld id="{00000000-1234-1234-1234-123412341234}" type="slidenum">
              <a:rPr lang="en" smtClean="0"/>
              <a:pPr/>
              <a:t>8</a:t>
            </a:fld>
            <a:endParaRPr lang="en"/>
          </a:p>
        </p:txBody>
      </p:sp>
    </p:spTree>
    <p:extLst>
      <p:ext uri="{BB962C8B-B14F-4D97-AF65-F5344CB8AC3E}">
        <p14:creationId xmlns:p14="http://schemas.microsoft.com/office/powerpoint/2010/main" val="1610643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D956-1E2F-0047-B133-F0B00FF33E2B}"/>
              </a:ext>
            </a:extLst>
          </p:cNvPr>
          <p:cNvSpPr>
            <a:spLocks noGrp="1"/>
          </p:cNvSpPr>
          <p:nvPr>
            <p:ph type="title"/>
          </p:nvPr>
        </p:nvSpPr>
        <p:spPr>
          <a:xfrm>
            <a:off x="609600" y="387148"/>
            <a:ext cx="10698480" cy="615553"/>
          </a:xfrm>
        </p:spPr>
        <p:txBody>
          <a:bodyPr/>
          <a:lstStyle/>
          <a:p>
            <a:r>
              <a:rPr lang="en-US" dirty="0"/>
              <a:t>Use Case 1 – True On-demand Elasticity</a:t>
            </a:r>
          </a:p>
        </p:txBody>
      </p:sp>
      <p:sp>
        <p:nvSpPr>
          <p:cNvPr id="4" name="Slide Number Placeholder 3">
            <a:extLst>
              <a:ext uri="{FF2B5EF4-FFF2-40B4-BE49-F238E27FC236}">
                <a16:creationId xmlns:a16="http://schemas.microsoft.com/office/drawing/2014/main" id="{290CB696-F10D-8F4F-88ED-41C1CCFB25DD}"/>
              </a:ext>
            </a:extLst>
          </p:cNvPr>
          <p:cNvSpPr>
            <a:spLocks noGrp="1"/>
          </p:cNvSpPr>
          <p:nvPr>
            <p:ph type="sldNum" sz="quarter" idx="4"/>
          </p:nvPr>
        </p:nvSpPr>
        <p:spPr/>
        <p:txBody>
          <a:bodyPr/>
          <a:lstStyle/>
          <a:p>
            <a:r>
              <a:rPr lang="en-US">
                <a:latin typeface="Gotham Rounded Book" pitchFamily="2" charset="0"/>
              </a:rPr>
              <a:t>| </a:t>
            </a:r>
            <a:fld id="{2C8F94F2-79B1-4F8D-B2F0-3428BA660B51}" type="slidenum">
              <a:rPr lang="en-US" smtClean="0">
                <a:latin typeface="Gotham Rounded Book" pitchFamily="2" charset="0"/>
              </a:rPr>
              <a:pPr/>
              <a:t>9</a:t>
            </a:fld>
            <a:endParaRPr lang="en-US" dirty="0">
              <a:latin typeface="Gotham Rounded Book" pitchFamily="2" charset="0"/>
            </a:endParaRPr>
          </a:p>
        </p:txBody>
      </p:sp>
      <p:grpSp>
        <p:nvGrpSpPr>
          <p:cNvPr id="5" name="Group 4">
            <a:extLst>
              <a:ext uri="{FF2B5EF4-FFF2-40B4-BE49-F238E27FC236}">
                <a16:creationId xmlns:a16="http://schemas.microsoft.com/office/drawing/2014/main" id="{4D49B6C3-56A2-9848-BB58-F90EBA45F761}"/>
              </a:ext>
            </a:extLst>
          </p:cNvPr>
          <p:cNvGrpSpPr/>
          <p:nvPr/>
        </p:nvGrpSpPr>
        <p:grpSpPr>
          <a:xfrm>
            <a:off x="609600" y="3257549"/>
            <a:ext cx="5795813" cy="1973821"/>
            <a:chOff x="935187" y="3166565"/>
            <a:chExt cx="9181645" cy="3099856"/>
          </a:xfrm>
        </p:grpSpPr>
        <p:grpSp>
          <p:nvGrpSpPr>
            <p:cNvPr id="41" name="Group 40">
              <a:extLst>
                <a:ext uri="{FF2B5EF4-FFF2-40B4-BE49-F238E27FC236}">
                  <a16:creationId xmlns:a16="http://schemas.microsoft.com/office/drawing/2014/main" id="{9BE2EBFA-8519-454A-B3C9-C3D736A17B73}"/>
                </a:ext>
              </a:extLst>
            </p:cNvPr>
            <p:cNvGrpSpPr/>
            <p:nvPr/>
          </p:nvGrpSpPr>
          <p:grpSpPr>
            <a:xfrm>
              <a:off x="935187" y="3166565"/>
              <a:ext cx="4556911" cy="3039816"/>
              <a:chOff x="208182" y="1790757"/>
              <a:chExt cx="4556911" cy="3039816"/>
            </a:xfrm>
          </p:grpSpPr>
          <p:sp>
            <p:nvSpPr>
              <p:cNvPr id="42" name="Freeform 212">
                <a:extLst>
                  <a:ext uri="{FF2B5EF4-FFF2-40B4-BE49-F238E27FC236}">
                    <a16:creationId xmlns:a16="http://schemas.microsoft.com/office/drawing/2014/main" id="{3359519B-25C4-4C5E-B153-AA1E3141DF56}"/>
                  </a:ext>
                </a:extLst>
              </p:cNvPr>
              <p:cNvSpPr>
                <a:spLocks/>
              </p:cNvSpPr>
              <p:nvPr/>
            </p:nvSpPr>
            <p:spPr bwMode="auto">
              <a:xfrm flipH="1">
                <a:off x="208182" y="1790757"/>
                <a:ext cx="4556911" cy="3039816"/>
              </a:xfrm>
              <a:custGeom>
                <a:avLst/>
                <a:gdLst>
                  <a:gd name="T0" fmla="*/ 999 w 1812"/>
                  <a:gd name="T1" fmla="*/ 0 h 1208"/>
                  <a:gd name="T2" fmla="*/ 583 w 1812"/>
                  <a:gd name="T3" fmla="*/ 251 h 1208"/>
                  <a:gd name="T4" fmla="*/ 495 w 1812"/>
                  <a:gd name="T5" fmla="*/ 220 h 1208"/>
                  <a:gd name="T6" fmla="*/ 336 w 1812"/>
                  <a:gd name="T7" fmla="*/ 406 h 1208"/>
                  <a:gd name="T8" fmla="*/ 339 w 1812"/>
                  <a:gd name="T9" fmla="*/ 440 h 1208"/>
                  <a:gd name="T10" fmla="*/ 327 w 1812"/>
                  <a:gd name="T11" fmla="*/ 439 h 1208"/>
                  <a:gd name="T12" fmla="*/ 0 w 1812"/>
                  <a:gd name="T13" fmla="*/ 824 h 1208"/>
                  <a:gd name="T14" fmla="*/ 327 w 1812"/>
                  <a:gd name="T15" fmla="*/ 1208 h 1208"/>
                  <a:gd name="T16" fmla="*/ 1485 w 1812"/>
                  <a:gd name="T17" fmla="*/ 1208 h 1208"/>
                  <a:gd name="T18" fmla="*/ 1812 w 1812"/>
                  <a:gd name="T19" fmla="*/ 824 h 1208"/>
                  <a:gd name="T20" fmla="*/ 1494 w 1812"/>
                  <a:gd name="T21" fmla="*/ 440 h 1208"/>
                  <a:gd name="T22" fmla="*/ 999 w 1812"/>
                  <a:gd name="T23"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2" h="1208">
                    <a:moveTo>
                      <a:pt x="999" y="0"/>
                    </a:moveTo>
                    <a:cubicBezTo>
                      <a:pt x="828" y="0"/>
                      <a:pt x="676" y="99"/>
                      <a:pt x="583" y="251"/>
                    </a:cubicBezTo>
                    <a:cubicBezTo>
                      <a:pt x="557" y="231"/>
                      <a:pt x="527" y="220"/>
                      <a:pt x="495" y="220"/>
                    </a:cubicBezTo>
                    <a:cubicBezTo>
                      <a:pt x="407" y="220"/>
                      <a:pt x="336" y="303"/>
                      <a:pt x="336" y="406"/>
                    </a:cubicBezTo>
                    <a:cubicBezTo>
                      <a:pt x="336" y="418"/>
                      <a:pt x="337" y="429"/>
                      <a:pt x="339" y="440"/>
                    </a:cubicBezTo>
                    <a:cubicBezTo>
                      <a:pt x="335" y="440"/>
                      <a:pt x="331" y="439"/>
                      <a:pt x="327" y="439"/>
                    </a:cubicBezTo>
                    <a:cubicBezTo>
                      <a:pt x="146" y="439"/>
                      <a:pt x="0" y="611"/>
                      <a:pt x="0" y="824"/>
                    </a:cubicBezTo>
                    <a:cubicBezTo>
                      <a:pt x="0" y="1036"/>
                      <a:pt x="146" y="1208"/>
                      <a:pt x="327" y="1208"/>
                    </a:cubicBezTo>
                    <a:cubicBezTo>
                      <a:pt x="1485" y="1208"/>
                      <a:pt x="1485" y="1208"/>
                      <a:pt x="1485" y="1208"/>
                    </a:cubicBezTo>
                    <a:cubicBezTo>
                      <a:pt x="1666" y="1208"/>
                      <a:pt x="1812" y="1036"/>
                      <a:pt x="1812" y="824"/>
                    </a:cubicBezTo>
                    <a:cubicBezTo>
                      <a:pt x="1812" y="615"/>
                      <a:pt x="1670" y="445"/>
                      <a:pt x="1494" y="440"/>
                    </a:cubicBezTo>
                    <a:cubicBezTo>
                      <a:pt x="1433" y="186"/>
                      <a:pt x="1235" y="0"/>
                      <a:pt x="999" y="0"/>
                    </a:cubicBezTo>
                  </a:path>
                </a:pathLst>
              </a:custGeom>
              <a:solidFill>
                <a:srgbClr val="ACBFDC"/>
              </a:solidFill>
              <a:ln w="38100">
                <a:solidFill>
                  <a:srgbClr val="064EA2"/>
                </a:solidFill>
              </a:ln>
            </p:spPr>
            <p:txBody>
              <a:bodyPr vert="horz" wrap="square" lIns="91440" tIns="45720" rIns="91440" bIns="45720" numCol="1" anchor="t" anchorCtr="0" compatLnSpc="1">
                <a:prstTxWarp prst="textNoShape">
                  <a:avLst/>
                </a:prstTxWarp>
              </a:bodyPr>
              <a:lstStyle/>
              <a:p>
                <a:pPr defTabSz="544174" fontAlgn="base">
                  <a:spcBef>
                    <a:spcPct val="0"/>
                  </a:spcBef>
                  <a:spcAft>
                    <a:spcPct val="0"/>
                  </a:spcAft>
                </a:pPr>
                <a:endParaRPr lang="en-US" sz="2400">
                  <a:solidFill>
                    <a:prstClr val="black"/>
                  </a:solidFill>
                  <a:latin typeface="Arial" charset="0"/>
                  <a:ea typeface="ＭＳ Ｐゴシック" charset="-128"/>
                </a:endParaRPr>
              </a:p>
            </p:txBody>
          </p:sp>
          <p:pic>
            <p:nvPicPr>
              <p:cNvPr id="43" name="Picture 42">
                <a:extLst>
                  <a:ext uri="{FF2B5EF4-FFF2-40B4-BE49-F238E27FC236}">
                    <a16:creationId xmlns:a16="http://schemas.microsoft.com/office/drawing/2014/main" id="{DDCAADC2-9F31-47A9-AEC1-79F1C28602B5}"/>
                  </a:ext>
                </a:extLst>
              </p:cNvPr>
              <p:cNvPicPr>
                <a:picLocks noChangeAspect="1"/>
              </p:cNvPicPr>
              <p:nvPr/>
            </p:nvPicPr>
            <p:blipFill>
              <a:blip r:embed="rId3"/>
              <a:stretch>
                <a:fillRect/>
              </a:stretch>
            </p:blipFill>
            <p:spPr>
              <a:xfrm>
                <a:off x="380494" y="1898285"/>
                <a:ext cx="2177258" cy="2800649"/>
              </a:xfrm>
              <a:prstGeom prst="rect">
                <a:avLst/>
              </a:prstGeom>
            </p:spPr>
          </p:pic>
        </p:grpSp>
        <p:grpSp>
          <p:nvGrpSpPr>
            <p:cNvPr id="30" name="Group 29">
              <a:extLst>
                <a:ext uri="{FF2B5EF4-FFF2-40B4-BE49-F238E27FC236}">
                  <a16:creationId xmlns:a16="http://schemas.microsoft.com/office/drawing/2014/main" id="{43740CF0-C61B-41B5-A3CD-F7498521185A}"/>
                </a:ext>
              </a:extLst>
            </p:cNvPr>
            <p:cNvGrpSpPr/>
            <p:nvPr/>
          </p:nvGrpSpPr>
          <p:grpSpPr>
            <a:xfrm>
              <a:off x="5559921" y="3178621"/>
              <a:ext cx="4556911" cy="3039816"/>
              <a:chOff x="7310279" y="1790757"/>
              <a:chExt cx="4556911" cy="3039816"/>
            </a:xfrm>
          </p:grpSpPr>
          <p:sp>
            <p:nvSpPr>
              <p:cNvPr id="39" name="Freeform 212">
                <a:extLst>
                  <a:ext uri="{FF2B5EF4-FFF2-40B4-BE49-F238E27FC236}">
                    <a16:creationId xmlns:a16="http://schemas.microsoft.com/office/drawing/2014/main" id="{5310F6FD-06B1-4F92-B315-AF9D173E4692}"/>
                  </a:ext>
                </a:extLst>
              </p:cNvPr>
              <p:cNvSpPr>
                <a:spLocks/>
              </p:cNvSpPr>
              <p:nvPr/>
            </p:nvSpPr>
            <p:spPr bwMode="auto">
              <a:xfrm>
                <a:off x="7310279" y="1790757"/>
                <a:ext cx="4556911" cy="3039816"/>
              </a:xfrm>
              <a:custGeom>
                <a:avLst/>
                <a:gdLst>
                  <a:gd name="T0" fmla="*/ 999 w 1812"/>
                  <a:gd name="T1" fmla="*/ 0 h 1208"/>
                  <a:gd name="T2" fmla="*/ 583 w 1812"/>
                  <a:gd name="T3" fmla="*/ 251 h 1208"/>
                  <a:gd name="T4" fmla="*/ 495 w 1812"/>
                  <a:gd name="T5" fmla="*/ 220 h 1208"/>
                  <a:gd name="T6" fmla="*/ 336 w 1812"/>
                  <a:gd name="T7" fmla="*/ 406 h 1208"/>
                  <a:gd name="T8" fmla="*/ 339 w 1812"/>
                  <a:gd name="T9" fmla="*/ 440 h 1208"/>
                  <a:gd name="T10" fmla="*/ 327 w 1812"/>
                  <a:gd name="T11" fmla="*/ 439 h 1208"/>
                  <a:gd name="T12" fmla="*/ 0 w 1812"/>
                  <a:gd name="T13" fmla="*/ 824 h 1208"/>
                  <a:gd name="T14" fmla="*/ 327 w 1812"/>
                  <a:gd name="T15" fmla="*/ 1208 h 1208"/>
                  <a:gd name="T16" fmla="*/ 1485 w 1812"/>
                  <a:gd name="T17" fmla="*/ 1208 h 1208"/>
                  <a:gd name="T18" fmla="*/ 1812 w 1812"/>
                  <a:gd name="T19" fmla="*/ 824 h 1208"/>
                  <a:gd name="T20" fmla="*/ 1494 w 1812"/>
                  <a:gd name="T21" fmla="*/ 440 h 1208"/>
                  <a:gd name="T22" fmla="*/ 999 w 1812"/>
                  <a:gd name="T23"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2" h="1208">
                    <a:moveTo>
                      <a:pt x="999" y="0"/>
                    </a:moveTo>
                    <a:cubicBezTo>
                      <a:pt x="828" y="0"/>
                      <a:pt x="676" y="99"/>
                      <a:pt x="583" y="251"/>
                    </a:cubicBezTo>
                    <a:cubicBezTo>
                      <a:pt x="557" y="231"/>
                      <a:pt x="527" y="220"/>
                      <a:pt x="495" y="220"/>
                    </a:cubicBezTo>
                    <a:cubicBezTo>
                      <a:pt x="407" y="220"/>
                      <a:pt x="336" y="303"/>
                      <a:pt x="336" y="406"/>
                    </a:cubicBezTo>
                    <a:cubicBezTo>
                      <a:pt x="336" y="418"/>
                      <a:pt x="337" y="429"/>
                      <a:pt x="339" y="440"/>
                    </a:cubicBezTo>
                    <a:cubicBezTo>
                      <a:pt x="335" y="440"/>
                      <a:pt x="331" y="439"/>
                      <a:pt x="327" y="439"/>
                    </a:cubicBezTo>
                    <a:cubicBezTo>
                      <a:pt x="146" y="439"/>
                      <a:pt x="0" y="611"/>
                      <a:pt x="0" y="824"/>
                    </a:cubicBezTo>
                    <a:cubicBezTo>
                      <a:pt x="0" y="1036"/>
                      <a:pt x="146" y="1208"/>
                      <a:pt x="327" y="1208"/>
                    </a:cubicBezTo>
                    <a:cubicBezTo>
                      <a:pt x="1485" y="1208"/>
                      <a:pt x="1485" y="1208"/>
                      <a:pt x="1485" y="1208"/>
                    </a:cubicBezTo>
                    <a:cubicBezTo>
                      <a:pt x="1666" y="1208"/>
                      <a:pt x="1812" y="1036"/>
                      <a:pt x="1812" y="824"/>
                    </a:cubicBezTo>
                    <a:cubicBezTo>
                      <a:pt x="1812" y="615"/>
                      <a:pt x="1670" y="445"/>
                      <a:pt x="1494" y="440"/>
                    </a:cubicBezTo>
                    <a:cubicBezTo>
                      <a:pt x="1433" y="186"/>
                      <a:pt x="1235" y="0"/>
                      <a:pt x="999" y="0"/>
                    </a:cubicBezTo>
                  </a:path>
                </a:pathLst>
              </a:custGeom>
              <a:solidFill>
                <a:srgbClr val="B0D237">
                  <a:alpha val="60000"/>
                </a:srgbClr>
              </a:solidFill>
              <a:ln w="38100">
                <a:solidFill>
                  <a:srgbClr val="B0D136"/>
                </a:solidFill>
              </a:ln>
            </p:spPr>
            <p:txBody>
              <a:bodyPr vert="horz" wrap="square" lIns="91440" tIns="45720" rIns="91440" bIns="45720" numCol="1" anchor="t" anchorCtr="0" compatLnSpc="1">
                <a:prstTxWarp prst="textNoShape">
                  <a:avLst/>
                </a:prstTxWarp>
              </a:bodyPr>
              <a:lstStyle/>
              <a:p>
                <a:pPr defTabSz="544174" fontAlgn="base">
                  <a:spcBef>
                    <a:spcPct val="0"/>
                  </a:spcBef>
                  <a:spcAft>
                    <a:spcPct val="0"/>
                  </a:spcAft>
                </a:pPr>
                <a:endParaRPr lang="en-US" sz="2400">
                  <a:solidFill>
                    <a:prstClr val="black"/>
                  </a:solidFill>
                  <a:latin typeface="+mj-lt"/>
                  <a:ea typeface="ＭＳ Ｐゴシック" charset="-128"/>
                </a:endParaRPr>
              </a:p>
            </p:txBody>
          </p:sp>
          <p:pic>
            <p:nvPicPr>
              <p:cNvPr id="40" name="Picture 39">
                <a:extLst>
                  <a:ext uri="{FF2B5EF4-FFF2-40B4-BE49-F238E27FC236}">
                    <a16:creationId xmlns:a16="http://schemas.microsoft.com/office/drawing/2014/main" id="{7C930A06-4955-4F45-97E4-66B41456B860}"/>
                  </a:ext>
                </a:extLst>
              </p:cNvPr>
              <p:cNvPicPr>
                <a:picLocks noChangeAspect="1"/>
              </p:cNvPicPr>
              <p:nvPr/>
            </p:nvPicPr>
            <p:blipFill>
              <a:blip r:embed="rId3"/>
              <a:stretch>
                <a:fillRect/>
              </a:stretch>
            </p:blipFill>
            <p:spPr>
              <a:xfrm flipH="1">
                <a:off x="9557951" y="1898285"/>
                <a:ext cx="2177258" cy="2800649"/>
              </a:xfrm>
              <a:prstGeom prst="rect">
                <a:avLst/>
              </a:prstGeom>
            </p:spPr>
          </p:pic>
        </p:grpSp>
        <p:sp>
          <p:nvSpPr>
            <p:cNvPr id="103" name="Rectangle: Rounded Corners 47">
              <a:extLst>
                <a:ext uri="{FF2B5EF4-FFF2-40B4-BE49-F238E27FC236}">
                  <a16:creationId xmlns:a16="http://schemas.microsoft.com/office/drawing/2014/main" id="{F6D644F1-6B66-BA4D-8EB6-A6E925B082C6}"/>
                </a:ext>
              </a:extLst>
            </p:cNvPr>
            <p:cNvSpPr/>
            <p:nvPr/>
          </p:nvSpPr>
          <p:spPr>
            <a:xfrm>
              <a:off x="2207149" y="5361601"/>
              <a:ext cx="6697016" cy="429285"/>
            </a:xfrm>
            <a:prstGeom prst="roundRect">
              <a:avLst>
                <a:gd name="adj" fmla="val 0"/>
              </a:avLst>
            </a:prstGeom>
            <a:solidFill>
              <a:schemeClr val="bg2"/>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7463" algn="ctr"/>
              <a:r>
                <a:rPr lang="en-US" sz="1400" b="1" dirty="0">
                  <a:solidFill>
                    <a:schemeClr val="bg1"/>
                  </a:solidFill>
                </a:rPr>
                <a:t>Elasticity</a:t>
              </a:r>
            </a:p>
          </p:txBody>
        </p:sp>
        <p:sp>
          <p:nvSpPr>
            <p:cNvPr id="104" name="Rectangle: Rounded Corners 47">
              <a:extLst>
                <a:ext uri="{FF2B5EF4-FFF2-40B4-BE49-F238E27FC236}">
                  <a16:creationId xmlns:a16="http://schemas.microsoft.com/office/drawing/2014/main" id="{CBBD2B66-0A46-9045-BCC9-7EA33198A115}"/>
                </a:ext>
              </a:extLst>
            </p:cNvPr>
            <p:cNvSpPr/>
            <p:nvPr/>
          </p:nvSpPr>
          <p:spPr>
            <a:xfrm>
              <a:off x="2207149" y="4812236"/>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sp>
          <p:nvSpPr>
            <p:cNvPr id="105" name="Rectangle: Rounded Corners 47">
              <a:extLst>
                <a:ext uri="{FF2B5EF4-FFF2-40B4-BE49-F238E27FC236}">
                  <a16:creationId xmlns:a16="http://schemas.microsoft.com/office/drawing/2014/main" id="{2C5D5551-FDB5-B140-96E5-E8156AC0CE69}"/>
                </a:ext>
              </a:extLst>
            </p:cNvPr>
            <p:cNvSpPr/>
            <p:nvPr/>
          </p:nvSpPr>
          <p:spPr>
            <a:xfrm>
              <a:off x="2207149" y="4245946"/>
              <a:ext cx="6697016" cy="429285"/>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grpSp>
          <p:nvGrpSpPr>
            <p:cNvPr id="107" name="Group 106">
              <a:extLst>
                <a:ext uri="{FF2B5EF4-FFF2-40B4-BE49-F238E27FC236}">
                  <a16:creationId xmlns:a16="http://schemas.microsoft.com/office/drawing/2014/main" id="{A09B90C7-C8AE-EC43-B9E0-2E59E3A16971}"/>
                </a:ext>
              </a:extLst>
            </p:cNvPr>
            <p:cNvGrpSpPr/>
            <p:nvPr/>
          </p:nvGrpSpPr>
          <p:grpSpPr>
            <a:xfrm>
              <a:off x="1572907" y="5868595"/>
              <a:ext cx="8543925" cy="397826"/>
              <a:chOff x="3201600" y="4915668"/>
              <a:chExt cx="5788800" cy="1007299"/>
            </a:xfrm>
          </p:grpSpPr>
          <p:sp>
            <p:nvSpPr>
              <p:cNvPr id="108" name="Rectangle: Rounded Corners 47">
                <a:extLst>
                  <a:ext uri="{FF2B5EF4-FFF2-40B4-BE49-F238E27FC236}">
                    <a16:creationId xmlns:a16="http://schemas.microsoft.com/office/drawing/2014/main" id="{3567CA75-D9A1-4B4D-902D-F99FFD089A11}"/>
                  </a:ext>
                </a:extLst>
              </p:cNvPr>
              <p:cNvSpPr/>
              <p:nvPr/>
            </p:nvSpPr>
            <p:spPr>
              <a:xfrm>
                <a:off x="3201600" y="4915668"/>
                <a:ext cx="5788800" cy="1007299"/>
              </a:xfrm>
              <a:prstGeom prst="roundRect">
                <a:avLst>
                  <a:gd name="adj" fmla="val 0"/>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4174" fontAlgn="base">
                  <a:spcBef>
                    <a:spcPct val="0"/>
                  </a:spcBef>
                  <a:spcAft>
                    <a:spcPct val="0"/>
                  </a:spcAft>
                </a:pPr>
                <a:endParaRPr lang="en-US" sz="1600">
                  <a:solidFill>
                    <a:prstClr val="white"/>
                  </a:solidFill>
                  <a:latin typeface="Gotham Rounded Medium" panose="02000000000000000000" pitchFamily="2" charset="0"/>
                </a:endParaRPr>
              </a:p>
            </p:txBody>
          </p:sp>
          <p:sp>
            <p:nvSpPr>
              <p:cNvPr id="109" name="Freeform 49">
                <a:extLst>
                  <a:ext uri="{FF2B5EF4-FFF2-40B4-BE49-F238E27FC236}">
                    <a16:creationId xmlns:a16="http://schemas.microsoft.com/office/drawing/2014/main" id="{7D482E88-7B20-7A40-A790-830236C86435}"/>
                  </a:ext>
                </a:extLst>
              </p:cNvPr>
              <p:cNvSpPr/>
              <p:nvPr/>
            </p:nvSpPr>
            <p:spPr>
              <a:xfrm rot="10800000" flipV="1">
                <a:off x="3479942" y="4952550"/>
                <a:ext cx="5232115" cy="933535"/>
              </a:xfrm>
              <a:custGeom>
                <a:avLst/>
                <a:gdLst>
                  <a:gd name="connsiteX0" fmla="*/ 0 w 2058252"/>
                  <a:gd name="connsiteY0" fmla="*/ 0 h 658640"/>
                  <a:gd name="connsiteX1" fmla="*/ 2058252 w 2058252"/>
                  <a:gd name="connsiteY1" fmla="*/ 0 h 658640"/>
                  <a:gd name="connsiteX2" fmla="*/ 2058252 w 2058252"/>
                  <a:gd name="connsiteY2" fmla="*/ 658640 h 658640"/>
                  <a:gd name="connsiteX3" fmla="*/ 0 w 2058252"/>
                  <a:gd name="connsiteY3" fmla="*/ 658640 h 658640"/>
                  <a:gd name="connsiteX4" fmla="*/ 0 w 2058252"/>
                  <a:gd name="connsiteY4" fmla="*/ 0 h 65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252" h="658640">
                    <a:moveTo>
                      <a:pt x="0" y="0"/>
                    </a:moveTo>
                    <a:lnTo>
                      <a:pt x="2058252" y="0"/>
                    </a:lnTo>
                    <a:lnTo>
                      <a:pt x="2058252" y="658640"/>
                    </a:lnTo>
                    <a:lnTo>
                      <a:pt x="0" y="658640"/>
                    </a:lnTo>
                    <a:lnTo>
                      <a:pt x="0" y="0"/>
                    </a:lnTo>
                    <a:close/>
                  </a:path>
                </a:pathLst>
              </a:custGeom>
              <a:noFill/>
              <a:ln>
                <a:noFill/>
              </a:ln>
              <a:sp3d/>
            </p:spPr>
            <p:style>
              <a:lnRef idx="1">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19" tIns="6519" rIns="6519" bIns="6519" numCol="1" spcCol="1270" anchor="ctr" anchorCtr="0">
                <a:spAutoFit/>
              </a:bodyPr>
              <a:lstStyle/>
              <a:p>
                <a:pPr algn="ctr" defTabSz="456375" fontAlgn="base">
                  <a:lnSpc>
                    <a:spcPct val="90000"/>
                  </a:lnSpc>
                  <a:spcBef>
                    <a:spcPct val="0"/>
                  </a:spcBef>
                  <a:spcAft>
                    <a:spcPct val="35000"/>
                  </a:spcAft>
                </a:pPr>
                <a:r>
                  <a:rPr lang="en-US" sz="1600" spc="140" dirty="0">
                    <a:solidFill>
                      <a:prstClr val="white"/>
                    </a:solidFill>
                    <a:latin typeface="+mj-lt"/>
                    <a:cs typeface="Gotham Medium" pitchFamily="2" charset="0"/>
                  </a:rPr>
                  <a:t>Hybrid-Multi Cloud Platform</a:t>
                </a:r>
              </a:p>
            </p:txBody>
          </p:sp>
        </p:grpSp>
      </p:grpSp>
      <p:sp>
        <p:nvSpPr>
          <p:cNvPr id="7" name="TextBox 6">
            <a:extLst>
              <a:ext uri="{FF2B5EF4-FFF2-40B4-BE49-F238E27FC236}">
                <a16:creationId xmlns:a16="http://schemas.microsoft.com/office/drawing/2014/main" id="{CCEAC7A8-4B06-0C42-9B32-616ADE3D171C}"/>
              </a:ext>
            </a:extLst>
          </p:cNvPr>
          <p:cNvSpPr txBox="1"/>
          <p:nvPr/>
        </p:nvSpPr>
        <p:spPr>
          <a:xfrm>
            <a:off x="7564907" y="1686248"/>
            <a:ext cx="4002678"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True on-demand elasticity with ability to burst workloads to the cloud</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Geographical expansion to be closer to users without your own physical Data centers and capex investments</a:t>
            </a:r>
          </a:p>
          <a:p>
            <a:endParaRPr lang="en-US" dirty="0">
              <a:solidFill>
                <a:schemeClr val="tx2"/>
              </a:solidFill>
            </a:endParaRPr>
          </a:p>
          <a:p>
            <a:pPr marL="285750" indent="-285750">
              <a:buFont typeface="Arial" panose="020B0604020202020204" pitchFamily="34" charset="0"/>
              <a:buChar char="•"/>
            </a:pPr>
            <a:r>
              <a:rPr lang="en-US" dirty="0">
                <a:solidFill>
                  <a:schemeClr val="tx2"/>
                </a:solidFill>
              </a:rPr>
              <a:t>Scale up or scale down due to seasonal or temporary demands</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Expand Dev/Test/Prod to cloud</a:t>
            </a:r>
          </a:p>
          <a:p>
            <a:pPr marL="285750" indent="-285750">
              <a:buFont typeface="Arial" panose="020B0604020202020204" pitchFamily="34" charset="0"/>
              <a:buChar char="•"/>
            </a:pPr>
            <a:endParaRPr lang="en-US" dirty="0"/>
          </a:p>
        </p:txBody>
      </p:sp>
      <p:sp>
        <p:nvSpPr>
          <p:cNvPr id="27" name="Rectangle: Rounded Corners 47">
            <a:extLst>
              <a:ext uri="{FF2B5EF4-FFF2-40B4-BE49-F238E27FC236}">
                <a16:creationId xmlns:a16="http://schemas.microsoft.com/office/drawing/2014/main" id="{5CB13C20-64A7-FE45-A5A9-32FBC068886F}"/>
              </a:ext>
            </a:extLst>
          </p:cNvPr>
          <p:cNvSpPr/>
          <p:nvPr/>
        </p:nvSpPr>
        <p:spPr>
          <a:xfrm>
            <a:off x="1407498" y="3536561"/>
            <a:ext cx="4227418" cy="273346"/>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sp>
        <p:nvSpPr>
          <p:cNvPr id="28" name="Rectangle: Rounded Corners 47">
            <a:extLst>
              <a:ext uri="{FF2B5EF4-FFF2-40B4-BE49-F238E27FC236}">
                <a16:creationId xmlns:a16="http://schemas.microsoft.com/office/drawing/2014/main" id="{7689E2A2-21C1-F54F-9C32-2CC014C66761}"/>
              </a:ext>
            </a:extLst>
          </p:cNvPr>
          <p:cNvSpPr/>
          <p:nvPr/>
        </p:nvSpPr>
        <p:spPr>
          <a:xfrm>
            <a:off x="1415204" y="3175662"/>
            <a:ext cx="4227418" cy="273346"/>
          </a:xfrm>
          <a:prstGeom prst="roundRect">
            <a:avLst>
              <a:gd name="adj" fmla="val 0"/>
            </a:avLst>
          </a:prstGeom>
          <a:solidFill>
            <a:schemeClr val="accent1"/>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463" indent="-17463" algn="ctr"/>
            <a:endParaRPr lang="en-US" sz="1200" b="1" dirty="0">
              <a:solidFill>
                <a:schemeClr val="tx1"/>
              </a:solidFill>
            </a:endParaRPr>
          </a:p>
        </p:txBody>
      </p:sp>
    </p:spTree>
    <p:extLst>
      <p:ext uri="{BB962C8B-B14F-4D97-AF65-F5344CB8AC3E}">
        <p14:creationId xmlns:p14="http://schemas.microsoft.com/office/powerpoint/2010/main" val="578796632"/>
      </p:ext>
    </p:extLst>
  </p:cSld>
  <p:clrMapOvr>
    <a:masterClrMapping/>
  </p:clrMapOvr>
</p:sld>
</file>

<file path=ppt/theme/theme1.xml><?xml version="1.0" encoding="utf-8"?>
<a:theme xmlns:a="http://schemas.openxmlformats.org/drawingml/2006/main" name="Custom Design">
  <a:themeElements>
    <a:clrScheme name="Nutanix NEW Color">
      <a:dk1>
        <a:srgbClr val="1E1E1E"/>
      </a:dk1>
      <a:lt1>
        <a:sysClr val="window" lastClr="FFFFFF"/>
      </a:lt1>
      <a:dk2>
        <a:srgbClr val="4D4D4E"/>
      </a:dk2>
      <a:lt2>
        <a:srgbClr val="034EA2"/>
      </a:lt2>
      <a:accent1>
        <a:srgbClr val="B0D235"/>
      </a:accent1>
      <a:accent2>
        <a:srgbClr val="4379BD"/>
      </a:accent2>
      <a:accent3>
        <a:srgbClr val="F4B321"/>
      </a:accent3>
      <a:accent4>
        <a:srgbClr val="F36D21"/>
      </a:accent4>
      <a:accent5>
        <a:srgbClr val="02B3E2"/>
      </a:accent5>
      <a:accent6>
        <a:srgbClr val="6560AB"/>
      </a:accent6>
      <a:hlink>
        <a:srgbClr val="032177"/>
      </a:hlink>
      <a:folHlink>
        <a:srgbClr val="C84A01"/>
      </a:folHlink>
    </a:clrScheme>
    <a:fontScheme name="Custom 181">
      <a:majorFont>
        <a:latin typeface="Gotham Rounded Light"/>
        <a:ea typeface=""/>
        <a:cs typeface=""/>
      </a:majorFont>
      <a:minorFont>
        <a:latin typeface="Gotham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25080</TotalTime>
  <Words>4128</Words>
  <Application>Microsoft Office PowerPoint</Application>
  <PresentationFormat>Widescreen</PresentationFormat>
  <Paragraphs>559</Paragraphs>
  <Slides>29</Slides>
  <Notes>23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Arial</vt:lpstr>
      <vt:lpstr>Avenir</vt:lpstr>
      <vt:lpstr>Avenir Book</vt:lpstr>
      <vt:lpstr>Calibri</vt:lpstr>
      <vt:lpstr>Courier New</vt:lpstr>
      <vt:lpstr>FreightSansLFPro</vt:lpstr>
      <vt:lpstr>Gotham Book</vt:lpstr>
      <vt:lpstr>Gotham Light</vt:lpstr>
      <vt:lpstr>Gotham Medium</vt:lpstr>
      <vt:lpstr>Gotham Rounded Book</vt:lpstr>
      <vt:lpstr>Gotham Rounded Light</vt:lpstr>
      <vt:lpstr>Gotham Rounded Medium</vt:lpstr>
      <vt:lpstr>Noto Sans Symbols</vt:lpstr>
      <vt:lpstr>Wingdings</vt:lpstr>
      <vt:lpstr>Custom Design</vt:lpstr>
      <vt:lpstr>Hybrid-multi Cloud with Nutanix Clusters  </vt:lpstr>
      <vt:lpstr>Hyperconverging Infrastructure</vt:lpstr>
      <vt:lpstr>Our Three Guiding Principles</vt:lpstr>
      <vt:lpstr>PowerPoint Presentation</vt:lpstr>
      <vt:lpstr>PowerPoint Presentation</vt:lpstr>
      <vt:lpstr>Hybrid Cloud Complexity</vt:lpstr>
      <vt:lpstr>What Customers Want</vt:lpstr>
      <vt:lpstr>PowerPoint Presentation</vt:lpstr>
      <vt:lpstr>Use Case 1 – True On-demand Elasticity</vt:lpstr>
      <vt:lpstr>Use Case 2 – Lift and Shift with Seamless Mobility</vt:lpstr>
      <vt:lpstr>Use Case 3 –Cloud Native Integration</vt:lpstr>
      <vt:lpstr>Use Case 4 – Business Continuity and DR </vt:lpstr>
      <vt:lpstr>Use Case 5 – Unified Management Plane and Cost Governance</vt:lpstr>
      <vt:lpstr>Nutanix Clusters</vt:lpstr>
      <vt:lpstr>PowerPoint Presentation</vt:lpstr>
      <vt:lpstr>Why Nutanix Clusters</vt:lpstr>
      <vt:lpstr>PowerPoint Presentation</vt:lpstr>
      <vt:lpstr>Operational Simplicity </vt:lpstr>
      <vt:lpstr>Cost Effective State Preservation</vt:lpstr>
      <vt:lpstr>License Portability</vt:lpstr>
      <vt:lpstr>Billing Model</vt:lpstr>
      <vt:lpstr>Billing Model</vt:lpstr>
      <vt:lpstr>License Mobility</vt:lpstr>
      <vt:lpstr>PowerPoint Presentation</vt:lpstr>
      <vt:lpstr>Thank You</vt:lpstr>
      <vt:lpstr>AWS Instances &amp; Regions</vt:lpstr>
      <vt:lpstr>Customer Testimonial  </vt:lpstr>
      <vt:lpstr>Customer Testimonial 2</vt:lpstr>
      <vt:lpstr>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Hybrid-Multi Cloud with Clusters</dc:title>
  <dc:subject/>
  <dc:creator>Madhukar Kumar</dc:creator>
  <cp:keywords/>
  <dc:description/>
  <cp:lastModifiedBy>Eric Selken</cp:lastModifiedBy>
  <cp:revision>463</cp:revision>
  <dcterms:created xsi:type="dcterms:W3CDTF">2017-03-31T16:53:12Z</dcterms:created>
  <dcterms:modified xsi:type="dcterms:W3CDTF">2020-08-03T14:11:36Z</dcterms:modified>
  <cp:category/>
</cp:coreProperties>
</file>