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15" r:id="rId2"/>
  </p:sldMasterIdLst>
  <p:notesMasterIdLst>
    <p:notesMasterId r:id="rId16"/>
  </p:notesMasterIdLst>
  <p:handoutMasterIdLst>
    <p:handoutMasterId r:id="rId17"/>
  </p:handoutMasterIdLst>
  <p:sldIdLst>
    <p:sldId id="2132735662" r:id="rId3"/>
    <p:sldId id="270" r:id="rId4"/>
    <p:sldId id="258" r:id="rId5"/>
    <p:sldId id="259" r:id="rId6"/>
    <p:sldId id="260" r:id="rId7"/>
    <p:sldId id="261" r:id="rId8"/>
    <p:sldId id="262" r:id="rId9"/>
    <p:sldId id="275" r:id="rId10"/>
    <p:sldId id="264" r:id="rId11"/>
    <p:sldId id="265" r:id="rId12"/>
    <p:sldId id="266" r:id="rId13"/>
    <p:sldId id="256" r:id="rId14"/>
    <p:sldId id="2132735516" r:id="rId15"/>
  </p:sldIdLst>
  <p:sldSz cx="9144000" cy="5143500" type="screen16x9"/>
  <p:notesSz cx="6858000" cy="9144000"/>
  <p:custDataLst>
    <p:tags r:id="rId18"/>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288" userDrawn="1">
          <p15:clr>
            <a:srgbClr val="A4A3A4"/>
          </p15:clr>
        </p15:guide>
        <p15:guide id="2" orient="horz" pos="1644" userDrawn="1">
          <p15:clr>
            <a:srgbClr val="A4A3A4"/>
          </p15:clr>
        </p15:guide>
        <p15:guide id="3" pos="541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74D"/>
    <a:srgbClr val="004669"/>
    <a:srgbClr val="86DBF2"/>
    <a:srgbClr val="049FD9"/>
    <a:srgbClr val="1FAED4"/>
    <a:srgbClr val="72C059"/>
    <a:srgbClr val="B2D171"/>
    <a:srgbClr val="B8E1D0"/>
    <a:srgbClr val="26194B"/>
    <a:srgbClr val="9891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92" autoAdjust="0"/>
    <p:restoredTop sz="95501" autoAdjust="0"/>
  </p:normalViewPr>
  <p:slideViewPr>
    <p:cSldViewPr snapToGrid="0" snapToObjects="1" showGuides="1">
      <p:cViewPr varScale="1">
        <p:scale>
          <a:sx n="86" d="100"/>
          <a:sy n="86" d="100"/>
        </p:scale>
        <p:origin x="1112" y="52"/>
      </p:cViewPr>
      <p:guideLst>
        <p:guide pos="288"/>
        <p:guide orient="horz" pos="1644"/>
        <p:guide pos="5410"/>
      </p:guideLst>
    </p:cSldViewPr>
  </p:slideViewPr>
  <p:notesTextViewPr>
    <p:cViewPr>
      <p:scale>
        <a:sx n="100" d="100"/>
        <a:sy n="100" d="100"/>
      </p:scale>
      <p:origin x="0" y="0"/>
    </p:cViewPr>
  </p:notesTextViewPr>
  <p:sorterViewPr>
    <p:cViewPr>
      <p:scale>
        <a:sx n="180" d="100"/>
        <a:sy n="180" d="100"/>
      </p:scale>
      <p:origin x="0" y="0"/>
    </p:cViewPr>
  </p:sorterViewPr>
  <p:notesViewPr>
    <p:cSldViewPr snapToGrid="0" snapToObjects="1" showGuides="1">
      <p:cViewPr varScale="1">
        <p:scale>
          <a:sx n="87" d="100"/>
          <a:sy n="87" d="100"/>
        </p:scale>
        <p:origin x="257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4/16/2020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4/16/2020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27007-85A9-4D56-8459-4BFD68BC85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871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131839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grpSp>
        <p:nvGrpSpPr>
          <p:cNvPr id="46" name="Group 45">
            <a:extLst>
              <a:ext uri="{FF2B5EF4-FFF2-40B4-BE49-F238E27FC236}">
                <a16:creationId xmlns:a16="http://schemas.microsoft.com/office/drawing/2014/main" id="{92A960D4-79DE-4D8E-8CFC-63CD0CD0EC7D}"/>
              </a:ext>
            </a:extLst>
          </p:cNvPr>
          <p:cNvGrpSpPr/>
          <p:nvPr userDrawn="1"/>
        </p:nvGrpSpPr>
        <p:grpSpPr>
          <a:xfrm>
            <a:off x="533400" y="388967"/>
            <a:ext cx="1654190" cy="694223"/>
            <a:chOff x="2571752" y="479427"/>
            <a:chExt cx="2243140" cy="941392"/>
          </a:xfrm>
          <a:solidFill>
            <a:schemeClr val="bg1"/>
          </a:solidFill>
        </p:grpSpPr>
        <p:sp>
          <p:nvSpPr>
            <p:cNvPr id="7" name="Freeform 5">
              <a:extLst>
                <a:ext uri="{FF2B5EF4-FFF2-40B4-BE49-F238E27FC236}">
                  <a16:creationId xmlns:a16="http://schemas.microsoft.com/office/drawing/2014/main" id="{F9195638-CC2A-4C15-AA7A-15B9719896E8}"/>
                </a:ext>
              </a:extLst>
            </p:cNvPr>
            <p:cNvSpPr>
              <a:spLocks/>
            </p:cNvSpPr>
            <p:nvPr userDrawn="1"/>
          </p:nvSpPr>
          <p:spPr bwMode="auto">
            <a:xfrm>
              <a:off x="2571752" y="1241431"/>
              <a:ext cx="115888" cy="139701"/>
            </a:xfrm>
            <a:custGeom>
              <a:avLst/>
              <a:gdLst>
                <a:gd name="T0" fmla="*/ 73 w 73"/>
                <a:gd name="T1" fmla="*/ 13 h 88"/>
                <a:gd name="T2" fmla="*/ 45 w 73"/>
                <a:gd name="T3" fmla="*/ 13 h 88"/>
                <a:gd name="T4" fmla="*/ 45 w 73"/>
                <a:gd name="T5" fmla="*/ 88 h 88"/>
                <a:gd name="T6" fmla="*/ 28 w 73"/>
                <a:gd name="T7" fmla="*/ 88 h 88"/>
                <a:gd name="T8" fmla="*/ 28 w 73"/>
                <a:gd name="T9" fmla="*/ 13 h 88"/>
                <a:gd name="T10" fmla="*/ 0 w 73"/>
                <a:gd name="T11" fmla="*/ 13 h 88"/>
                <a:gd name="T12" fmla="*/ 0 w 73"/>
                <a:gd name="T13" fmla="*/ 0 h 88"/>
                <a:gd name="T14" fmla="*/ 73 w 73"/>
                <a:gd name="T15" fmla="*/ 0 h 88"/>
                <a:gd name="T16" fmla="*/ 73 w 73"/>
                <a:gd name="T17"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88">
                  <a:moveTo>
                    <a:pt x="73" y="13"/>
                  </a:moveTo>
                  <a:lnTo>
                    <a:pt x="45" y="13"/>
                  </a:lnTo>
                  <a:lnTo>
                    <a:pt x="45" y="88"/>
                  </a:lnTo>
                  <a:lnTo>
                    <a:pt x="28" y="88"/>
                  </a:lnTo>
                  <a:lnTo>
                    <a:pt x="28" y="13"/>
                  </a:lnTo>
                  <a:lnTo>
                    <a:pt x="0" y="13"/>
                  </a:lnTo>
                  <a:lnTo>
                    <a:pt x="0" y="0"/>
                  </a:lnTo>
                  <a:lnTo>
                    <a:pt x="73" y="0"/>
                  </a:lnTo>
                  <a:lnTo>
                    <a:pt x="7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3D9589E8-5C7E-4A28-8FE5-B92A4E4E72F5}"/>
                </a:ext>
              </a:extLst>
            </p:cNvPr>
            <p:cNvSpPr>
              <a:spLocks/>
            </p:cNvSpPr>
            <p:nvPr userDrawn="1"/>
          </p:nvSpPr>
          <p:spPr bwMode="auto">
            <a:xfrm>
              <a:off x="2711452" y="1241431"/>
              <a:ext cx="92075" cy="139701"/>
            </a:xfrm>
            <a:custGeom>
              <a:avLst/>
              <a:gdLst>
                <a:gd name="T0" fmla="*/ 0 w 76"/>
                <a:gd name="T1" fmla="*/ 0 h 118"/>
                <a:gd name="T2" fmla="*/ 21 w 76"/>
                <a:gd name="T3" fmla="*/ 0 h 118"/>
                <a:gd name="T4" fmla="*/ 21 w 76"/>
                <a:gd name="T5" fmla="*/ 41 h 118"/>
                <a:gd name="T6" fmla="*/ 45 w 76"/>
                <a:gd name="T7" fmla="*/ 30 h 118"/>
                <a:gd name="T8" fmla="*/ 76 w 76"/>
                <a:gd name="T9" fmla="*/ 63 h 118"/>
                <a:gd name="T10" fmla="*/ 76 w 76"/>
                <a:gd name="T11" fmla="*/ 118 h 118"/>
                <a:gd name="T12" fmla="*/ 55 w 76"/>
                <a:gd name="T13" fmla="*/ 118 h 118"/>
                <a:gd name="T14" fmla="*/ 55 w 76"/>
                <a:gd name="T15" fmla="*/ 63 h 118"/>
                <a:gd name="T16" fmla="*/ 40 w 76"/>
                <a:gd name="T17" fmla="*/ 46 h 118"/>
                <a:gd name="T18" fmla="*/ 21 w 76"/>
                <a:gd name="T19" fmla="*/ 67 h 118"/>
                <a:gd name="T20" fmla="*/ 21 w 76"/>
                <a:gd name="T21" fmla="*/ 118 h 118"/>
                <a:gd name="T22" fmla="*/ 0 w 76"/>
                <a:gd name="T23" fmla="*/ 118 h 118"/>
                <a:gd name="T24" fmla="*/ 0 w 76"/>
                <a:gd name="T2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18">
                  <a:moveTo>
                    <a:pt x="0" y="0"/>
                  </a:moveTo>
                  <a:cubicBezTo>
                    <a:pt x="21" y="0"/>
                    <a:pt x="21" y="0"/>
                    <a:pt x="21" y="0"/>
                  </a:cubicBezTo>
                  <a:cubicBezTo>
                    <a:pt x="21" y="41"/>
                    <a:pt x="21" y="41"/>
                    <a:pt x="21" y="41"/>
                  </a:cubicBezTo>
                  <a:cubicBezTo>
                    <a:pt x="26" y="34"/>
                    <a:pt x="35" y="30"/>
                    <a:pt x="45" y="30"/>
                  </a:cubicBezTo>
                  <a:cubicBezTo>
                    <a:pt x="65" y="30"/>
                    <a:pt x="76" y="42"/>
                    <a:pt x="76" y="63"/>
                  </a:cubicBezTo>
                  <a:cubicBezTo>
                    <a:pt x="76" y="118"/>
                    <a:pt x="76" y="118"/>
                    <a:pt x="76" y="118"/>
                  </a:cubicBezTo>
                  <a:cubicBezTo>
                    <a:pt x="55" y="118"/>
                    <a:pt x="55" y="118"/>
                    <a:pt x="55" y="118"/>
                  </a:cubicBezTo>
                  <a:cubicBezTo>
                    <a:pt x="55" y="63"/>
                    <a:pt x="55" y="63"/>
                    <a:pt x="55" y="63"/>
                  </a:cubicBezTo>
                  <a:cubicBezTo>
                    <a:pt x="55" y="51"/>
                    <a:pt x="50" y="46"/>
                    <a:pt x="40" y="46"/>
                  </a:cubicBezTo>
                  <a:cubicBezTo>
                    <a:pt x="29" y="46"/>
                    <a:pt x="21" y="54"/>
                    <a:pt x="21" y="67"/>
                  </a:cubicBezTo>
                  <a:cubicBezTo>
                    <a:pt x="21" y="118"/>
                    <a:pt x="21" y="118"/>
                    <a:pt x="21" y="118"/>
                  </a:cubicBezTo>
                  <a:cubicBezTo>
                    <a:pt x="0" y="118"/>
                    <a:pt x="0" y="118"/>
                    <a:pt x="0" y="118"/>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50CB225B-0351-4893-B324-812A7B7FF9F5}"/>
                </a:ext>
              </a:extLst>
            </p:cNvPr>
            <p:cNvSpPr>
              <a:spLocks noEditPoints="1"/>
            </p:cNvSpPr>
            <p:nvPr userDrawn="1"/>
          </p:nvSpPr>
          <p:spPr bwMode="auto">
            <a:xfrm>
              <a:off x="2828927" y="1276356"/>
              <a:ext cx="101600" cy="109538"/>
            </a:xfrm>
            <a:custGeom>
              <a:avLst/>
              <a:gdLst>
                <a:gd name="T0" fmla="*/ 22 w 85"/>
                <a:gd name="T1" fmla="*/ 37 h 91"/>
                <a:gd name="T2" fmla="*/ 64 w 85"/>
                <a:gd name="T3" fmla="*/ 37 h 91"/>
                <a:gd name="T4" fmla="*/ 43 w 85"/>
                <a:gd name="T5" fmla="*/ 15 h 91"/>
                <a:gd name="T6" fmla="*/ 22 w 85"/>
                <a:gd name="T7" fmla="*/ 37 h 91"/>
                <a:gd name="T8" fmla="*/ 84 w 85"/>
                <a:gd name="T9" fmla="*/ 64 h 91"/>
                <a:gd name="T10" fmla="*/ 44 w 85"/>
                <a:gd name="T11" fmla="*/ 91 h 91"/>
                <a:gd name="T12" fmla="*/ 0 w 85"/>
                <a:gd name="T13" fmla="*/ 46 h 91"/>
                <a:gd name="T14" fmla="*/ 43 w 85"/>
                <a:gd name="T15" fmla="*/ 0 h 91"/>
                <a:gd name="T16" fmla="*/ 85 w 85"/>
                <a:gd name="T17" fmla="*/ 50 h 91"/>
                <a:gd name="T18" fmla="*/ 21 w 85"/>
                <a:gd name="T19" fmla="*/ 50 h 91"/>
                <a:gd name="T20" fmla="*/ 45 w 85"/>
                <a:gd name="T21" fmla="*/ 75 h 91"/>
                <a:gd name="T22" fmla="*/ 63 w 85"/>
                <a:gd name="T23" fmla="*/ 64 h 91"/>
                <a:gd name="T24" fmla="*/ 84 w 85"/>
                <a:gd name="T25" fmla="*/ 6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91">
                  <a:moveTo>
                    <a:pt x="22" y="37"/>
                  </a:moveTo>
                  <a:cubicBezTo>
                    <a:pt x="64" y="37"/>
                    <a:pt x="64" y="37"/>
                    <a:pt x="64" y="37"/>
                  </a:cubicBezTo>
                  <a:cubicBezTo>
                    <a:pt x="63" y="21"/>
                    <a:pt x="55" y="15"/>
                    <a:pt x="43" y="15"/>
                  </a:cubicBezTo>
                  <a:cubicBezTo>
                    <a:pt x="32" y="15"/>
                    <a:pt x="24" y="21"/>
                    <a:pt x="22" y="37"/>
                  </a:cubicBezTo>
                  <a:close/>
                  <a:moveTo>
                    <a:pt x="84" y="64"/>
                  </a:moveTo>
                  <a:cubicBezTo>
                    <a:pt x="80" y="79"/>
                    <a:pt x="67" y="91"/>
                    <a:pt x="44" y="91"/>
                  </a:cubicBezTo>
                  <a:cubicBezTo>
                    <a:pt x="18" y="91"/>
                    <a:pt x="0" y="75"/>
                    <a:pt x="0" y="46"/>
                  </a:cubicBezTo>
                  <a:cubicBezTo>
                    <a:pt x="0" y="16"/>
                    <a:pt x="18" y="0"/>
                    <a:pt x="43" y="0"/>
                  </a:cubicBezTo>
                  <a:cubicBezTo>
                    <a:pt x="69" y="0"/>
                    <a:pt x="85" y="16"/>
                    <a:pt x="85" y="50"/>
                  </a:cubicBezTo>
                  <a:cubicBezTo>
                    <a:pt x="21" y="50"/>
                    <a:pt x="21" y="50"/>
                    <a:pt x="21" y="50"/>
                  </a:cubicBezTo>
                  <a:cubicBezTo>
                    <a:pt x="23" y="68"/>
                    <a:pt x="32" y="75"/>
                    <a:pt x="45" y="75"/>
                  </a:cubicBezTo>
                  <a:cubicBezTo>
                    <a:pt x="54" y="75"/>
                    <a:pt x="61" y="70"/>
                    <a:pt x="63" y="64"/>
                  </a:cubicBezTo>
                  <a:lnTo>
                    <a:pt x="8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B9149472-185C-4F4E-AAB2-C9249C21637A}"/>
                </a:ext>
              </a:extLst>
            </p:cNvPr>
            <p:cNvSpPr>
              <a:spLocks noEditPoints="1"/>
            </p:cNvSpPr>
            <p:nvPr userDrawn="1"/>
          </p:nvSpPr>
          <p:spPr bwMode="auto">
            <a:xfrm>
              <a:off x="3019427" y="1241431"/>
              <a:ext cx="103188" cy="144463"/>
            </a:xfrm>
            <a:custGeom>
              <a:avLst/>
              <a:gdLst>
                <a:gd name="T0" fmla="*/ 42 w 86"/>
                <a:gd name="T1" fmla="*/ 46 h 121"/>
                <a:gd name="T2" fmla="*/ 19 w 86"/>
                <a:gd name="T3" fmla="*/ 75 h 121"/>
                <a:gd name="T4" fmla="*/ 42 w 86"/>
                <a:gd name="T5" fmla="*/ 105 h 121"/>
                <a:gd name="T6" fmla="*/ 64 w 86"/>
                <a:gd name="T7" fmla="*/ 75 h 121"/>
                <a:gd name="T8" fmla="*/ 42 w 86"/>
                <a:gd name="T9" fmla="*/ 46 h 121"/>
                <a:gd name="T10" fmla="*/ 0 w 86"/>
                <a:gd name="T11" fmla="*/ 118 h 121"/>
                <a:gd name="T12" fmla="*/ 0 w 86"/>
                <a:gd name="T13" fmla="*/ 0 h 121"/>
                <a:gd name="T14" fmla="*/ 20 w 86"/>
                <a:gd name="T15" fmla="*/ 0 h 121"/>
                <a:gd name="T16" fmla="*/ 20 w 86"/>
                <a:gd name="T17" fmla="*/ 43 h 121"/>
                <a:gd name="T18" fmla="*/ 48 w 86"/>
                <a:gd name="T19" fmla="*/ 30 h 121"/>
                <a:gd name="T20" fmla="*/ 86 w 86"/>
                <a:gd name="T21" fmla="*/ 74 h 121"/>
                <a:gd name="T22" fmla="*/ 46 w 86"/>
                <a:gd name="T23" fmla="*/ 121 h 121"/>
                <a:gd name="T24" fmla="*/ 19 w 86"/>
                <a:gd name="T25" fmla="*/ 108 h 121"/>
                <a:gd name="T26" fmla="*/ 16 w 86"/>
                <a:gd name="T27" fmla="*/ 118 h 121"/>
                <a:gd name="T28" fmla="*/ 0 w 86"/>
                <a:gd name="T29" fmla="*/ 1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21">
                  <a:moveTo>
                    <a:pt x="42" y="46"/>
                  </a:moveTo>
                  <a:cubicBezTo>
                    <a:pt x="30" y="46"/>
                    <a:pt x="19" y="56"/>
                    <a:pt x="19" y="75"/>
                  </a:cubicBezTo>
                  <a:cubicBezTo>
                    <a:pt x="19" y="95"/>
                    <a:pt x="29" y="105"/>
                    <a:pt x="42" y="105"/>
                  </a:cubicBezTo>
                  <a:cubicBezTo>
                    <a:pt x="55" y="105"/>
                    <a:pt x="64" y="95"/>
                    <a:pt x="64" y="75"/>
                  </a:cubicBezTo>
                  <a:cubicBezTo>
                    <a:pt x="64" y="55"/>
                    <a:pt x="55" y="46"/>
                    <a:pt x="42" y="46"/>
                  </a:cubicBezTo>
                  <a:close/>
                  <a:moveTo>
                    <a:pt x="0" y="118"/>
                  </a:moveTo>
                  <a:cubicBezTo>
                    <a:pt x="0" y="0"/>
                    <a:pt x="0" y="0"/>
                    <a:pt x="0" y="0"/>
                  </a:cubicBezTo>
                  <a:cubicBezTo>
                    <a:pt x="20" y="0"/>
                    <a:pt x="20" y="0"/>
                    <a:pt x="20" y="0"/>
                  </a:cubicBezTo>
                  <a:cubicBezTo>
                    <a:pt x="20" y="43"/>
                    <a:pt x="20" y="43"/>
                    <a:pt x="20" y="43"/>
                  </a:cubicBezTo>
                  <a:cubicBezTo>
                    <a:pt x="26" y="35"/>
                    <a:pt x="35" y="30"/>
                    <a:pt x="48" y="30"/>
                  </a:cubicBezTo>
                  <a:cubicBezTo>
                    <a:pt x="70" y="30"/>
                    <a:pt x="86" y="45"/>
                    <a:pt x="86" y="74"/>
                  </a:cubicBezTo>
                  <a:cubicBezTo>
                    <a:pt x="86" y="104"/>
                    <a:pt x="69" y="121"/>
                    <a:pt x="46" y="121"/>
                  </a:cubicBezTo>
                  <a:cubicBezTo>
                    <a:pt x="34" y="121"/>
                    <a:pt x="25" y="116"/>
                    <a:pt x="19" y="108"/>
                  </a:cubicBezTo>
                  <a:cubicBezTo>
                    <a:pt x="16" y="118"/>
                    <a:pt x="16" y="118"/>
                    <a:pt x="16" y="118"/>
                  </a:cubicBezTo>
                  <a:lnTo>
                    <a:pt x="0"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3F4ACC37-CD1F-49B5-AC9A-7A64999AF3BF}"/>
                </a:ext>
              </a:extLst>
            </p:cNvPr>
            <p:cNvSpPr>
              <a:spLocks/>
            </p:cNvSpPr>
            <p:nvPr userDrawn="1"/>
          </p:nvSpPr>
          <p:spPr bwMode="auto">
            <a:xfrm>
              <a:off x="3148015" y="1276356"/>
              <a:ext cx="61913" cy="104776"/>
            </a:xfrm>
            <a:custGeom>
              <a:avLst/>
              <a:gdLst>
                <a:gd name="T0" fmla="*/ 0 w 52"/>
                <a:gd name="T1" fmla="*/ 88 h 88"/>
                <a:gd name="T2" fmla="*/ 0 w 52"/>
                <a:gd name="T3" fmla="*/ 3 h 88"/>
                <a:gd name="T4" fmla="*/ 18 w 52"/>
                <a:gd name="T5" fmla="*/ 3 h 88"/>
                <a:gd name="T6" fmla="*/ 20 w 52"/>
                <a:gd name="T7" fmla="*/ 16 h 88"/>
                <a:gd name="T8" fmla="*/ 42 w 52"/>
                <a:gd name="T9" fmla="*/ 0 h 88"/>
                <a:gd name="T10" fmla="*/ 52 w 52"/>
                <a:gd name="T11" fmla="*/ 1 h 88"/>
                <a:gd name="T12" fmla="*/ 52 w 52"/>
                <a:gd name="T13" fmla="*/ 21 h 88"/>
                <a:gd name="T14" fmla="*/ 41 w 52"/>
                <a:gd name="T15" fmla="*/ 20 h 88"/>
                <a:gd name="T16" fmla="*/ 21 w 52"/>
                <a:gd name="T17" fmla="*/ 49 h 88"/>
                <a:gd name="T18" fmla="*/ 21 w 52"/>
                <a:gd name="T19" fmla="*/ 88 h 88"/>
                <a:gd name="T20" fmla="*/ 0 w 52"/>
                <a:gd name="T2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88">
                  <a:moveTo>
                    <a:pt x="0" y="88"/>
                  </a:moveTo>
                  <a:cubicBezTo>
                    <a:pt x="0" y="3"/>
                    <a:pt x="0" y="3"/>
                    <a:pt x="0" y="3"/>
                  </a:cubicBezTo>
                  <a:cubicBezTo>
                    <a:pt x="18" y="3"/>
                    <a:pt x="18" y="3"/>
                    <a:pt x="18" y="3"/>
                  </a:cubicBezTo>
                  <a:cubicBezTo>
                    <a:pt x="20" y="16"/>
                    <a:pt x="20" y="16"/>
                    <a:pt x="20" y="16"/>
                  </a:cubicBezTo>
                  <a:cubicBezTo>
                    <a:pt x="25" y="6"/>
                    <a:pt x="32" y="0"/>
                    <a:pt x="42" y="0"/>
                  </a:cubicBezTo>
                  <a:cubicBezTo>
                    <a:pt x="46" y="0"/>
                    <a:pt x="50" y="1"/>
                    <a:pt x="52" y="1"/>
                  </a:cubicBezTo>
                  <a:cubicBezTo>
                    <a:pt x="52" y="21"/>
                    <a:pt x="52" y="21"/>
                    <a:pt x="52" y="21"/>
                  </a:cubicBezTo>
                  <a:cubicBezTo>
                    <a:pt x="49" y="20"/>
                    <a:pt x="45" y="20"/>
                    <a:pt x="41" y="20"/>
                  </a:cubicBezTo>
                  <a:cubicBezTo>
                    <a:pt x="31" y="20"/>
                    <a:pt x="21" y="29"/>
                    <a:pt x="21" y="49"/>
                  </a:cubicBezTo>
                  <a:cubicBezTo>
                    <a:pt x="21" y="88"/>
                    <a:pt x="21" y="88"/>
                    <a:pt x="21" y="88"/>
                  </a:cubicBez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FC7342AA-BDC4-41EC-92FA-843A4FB21EFB}"/>
                </a:ext>
              </a:extLst>
            </p:cNvPr>
            <p:cNvSpPr>
              <a:spLocks noEditPoints="1"/>
            </p:cNvSpPr>
            <p:nvPr userDrawn="1"/>
          </p:nvSpPr>
          <p:spPr bwMode="auto">
            <a:xfrm>
              <a:off x="3232153" y="1241431"/>
              <a:ext cx="26988" cy="139701"/>
            </a:xfrm>
            <a:custGeom>
              <a:avLst/>
              <a:gdLst>
                <a:gd name="T0" fmla="*/ 0 w 17"/>
                <a:gd name="T1" fmla="*/ 88 h 88"/>
                <a:gd name="T2" fmla="*/ 0 w 17"/>
                <a:gd name="T3" fmla="*/ 24 h 88"/>
                <a:gd name="T4" fmla="*/ 16 w 17"/>
                <a:gd name="T5" fmla="*/ 24 h 88"/>
                <a:gd name="T6" fmla="*/ 16 w 17"/>
                <a:gd name="T7" fmla="*/ 88 h 88"/>
                <a:gd name="T8" fmla="*/ 0 w 17"/>
                <a:gd name="T9" fmla="*/ 88 h 88"/>
                <a:gd name="T10" fmla="*/ 0 w 17"/>
                <a:gd name="T11" fmla="*/ 15 h 88"/>
                <a:gd name="T12" fmla="*/ 0 w 17"/>
                <a:gd name="T13" fmla="*/ 0 h 88"/>
                <a:gd name="T14" fmla="*/ 17 w 17"/>
                <a:gd name="T15" fmla="*/ 0 h 88"/>
                <a:gd name="T16" fmla="*/ 17 w 17"/>
                <a:gd name="T17" fmla="*/ 15 h 88"/>
                <a:gd name="T18" fmla="*/ 0 w 17"/>
                <a:gd name="T19"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88">
                  <a:moveTo>
                    <a:pt x="0" y="88"/>
                  </a:moveTo>
                  <a:lnTo>
                    <a:pt x="0" y="24"/>
                  </a:lnTo>
                  <a:lnTo>
                    <a:pt x="16" y="24"/>
                  </a:lnTo>
                  <a:lnTo>
                    <a:pt x="16" y="88"/>
                  </a:lnTo>
                  <a:lnTo>
                    <a:pt x="0" y="88"/>
                  </a:lnTo>
                  <a:close/>
                  <a:moveTo>
                    <a:pt x="0" y="15"/>
                  </a:moveTo>
                  <a:lnTo>
                    <a:pt x="0" y="0"/>
                  </a:lnTo>
                  <a:lnTo>
                    <a:pt x="17" y="0"/>
                  </a:lnTo>
                  <a:lnTo>
                    <a:pt x="17"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a:extLst>
                <a:ext uri="{FF2B5EF4-FFF2-40B4-BE49-F238E27FC236}">
                  <a16:creationId xmlns:a16="http://schemas.microsoft.com/office/drawing/2014/main" id="{9D5798D8-BDF7-4E9A-BB0B-5B401DF68B73}"/>
                </a:ext>
              </a:extLst>
            </p:cNvPr>
            <p:cNvSpPr>
              <a:spLocks noEditPoints="1"/>
            </p:cNvSpPr>
            <p:nvPr userDrawn="1"/>
          </p:nvSpPr>
          <p:spPr bwMode="auto">
            <a:xfrm>
              <a:off x="3284540" y="1241431"/>
              <a:ext cx="103188" cy="144463"/>
            </a:xfrm>
            <a:custGeom>
              <a:avLst/>
              <a:gdLst>
                <a:gd name="T0" fmla="*/ 43 w 86"/>
                <a:gd name="T1" fmla="*/ 105 h 121"/>
                <a:gd name="T2" fmla="*/ 66 w 86"/>
                <a:gd name="T3" fmla="*/ 76 h 121"/>
                <a:gd name="T4" fmla="*/ 43 w 86"/>
                <a:gd name="T5" fmla="*/ 46 h 121"/>
                <a:gd name="T6" fmla="*/ 21 w 86"/>
                <a:gd name="T7" fmla="*/ 76 h 121"/>
                <a:gd name="T8" fmla="*/ 43 w 86"/>
                <a:gd name="T9" fmla="*/ 105 h 121"/>
                <a:gd name="T10" fmla="*/ 69 w 86"/>
                <a:gd name="T11" fmla="*/ 118 h 121"/>
                <a:gd name="T12" fmla="*/ 66 w 86"/>
                <a:gd name="T13" fmla="*/ 108 h 121"/>
                <a:gd name="T14" fmla="*/ 38 w 86"/>
                <a:gd name="T15" fmla="*/ 121 h 121"/>
                <a:gd name="T16" fmla="*/ 0 w 86"/>
                <a:gd name="T17" fmla="*/ 76 h 121"/>
                <a:gd name="T18" fmla="*/ 39 w 86"/>
                <a:gd name="T19" fmla="*/ 30 h 121"/>
                <a:gd name="T20" fmla="*/ 65 w 86"/>
                <a:gd name="T21" fmla="*/ 42 h 121"/>
                <a:gd name="T22" fmla="*/ 65 w 86"/>
                <a:gd name="T23" fmla="*/ 0 h 121"/>
                <a:gd name="T24" fmla="*/ 86 w 86"/>
                <a:gd name="T25" fmla="*/ 0 h 121"/>
                <a:gd name="T26" fmla="*/ 86 w 86"/>
                <a:gd name="T27" fmla="*/ 118 h 121"/>
                <a:gd name="T28" fmla="*/ 69 w 86"/>
                <a:gd name="T29" fmla="*/ 1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21">
                  <a:moveTo>
                    <a:pt x="43" y="105"/>
                  </a:moveTo>
                  <a:cubicBezTo>
                    <a:pt x="57" y="105"/>
                    <a:pt x="66" y="95"/>
                    <a:pt x="66" y="76"/>
                  </a:cubicBezTo>
                  <a:cubicBezTo>
                    <a:pt x="66" y="55"/>
                    <a:pt x="56" y="46"/>
                    <a:pt x="43" y="46"/>
                  </a:cubicBezTo>
                  <a:cubicBezTo>
                    <a:pt x="30" y="46"/>
                    <a:pt x="21" y="56"/>
                    <a:pt x="21" y="76"/>
                  </a:cubicBezTo>
                  <a:cubicBezTo>
                    <a:pt x="21" y="96"/>
                    <a:pt x="30" y="105"/>
                    <a:pt x="43" y="105"/>
                  </a:cubicBezTo>
                  <a:close/>
                  <a:moveTo>
                    <a:pt x="69" y="118"/>
                  </a:moveTo>
                  <a:cubicBezTo>
                    <a:pt x="66" y="108"/>
                    <a:pt x="66" y="108"/>
                    <a:pt x="66" y="108"/>
                  </a:cubicBezTo>
                  <a:cubicBezTo>
                    <a:pt x="60" y="115"/>
                    <a:pt x="50" y="121"/>
                    <a:pt x="38" y="121"/>
                  </a:cubicBezTo>
                  <a:cubicBezTo>
                    <a:pt x="16" y="121"/>
                    <a:pt x="0" y="105"/>
                    <a:pt x="0" y="76"/>
                  </a:cubicBezTo>
                  <a:cubicBezTo>
                    <a:pt x="0" y="46"/>
                    <a:pt x="16" y="30"/>
                    <a:pt x="39" y="30"/>
                  </a:cubicBezTo>
                  <a:cubicBezTo>
                    <a:pt x="51" y="30"/>
                    <a:pt x="59" y="35"/>
                    <a:pt x="65" y="42"/>
                  </a:cubicBezTo>
                  <a:cubicBezTo>
                    <a:pt x="65" y="0"/>
                    <a:pt x="65" y="0"/>
                    <a:pt x="65" y="0"/>
                  </a:cubicBezTo>
                  <a:cubicBezTo>
                    <a:pt x="86" y="0"/>
                    <a:pt x="86" y="0"/>
                    <a:pt x="86" y="0"/>
                  </a:cubicBezTo>
                  <a:cubicBezTo>
                    <a:pt x="86" y="118"/>
                    <a:pt x="86" y="118"/>
                    <a:pt x="86" y="118"/>
                  </a:cubicBezTo>
                  <a:lnTo>
                    <a:pt x="69"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a:extLst>
                <a:ext uri="{FF2B5EF4-FFF2-40B4-BE49-F238E27FC236}">
                  <a16:creationId xmlns:a16="http://schemas.microsoft.com/office/drawing/2014/main" id="{2D6FA85F-4C41-4090-89D2-DD9436526622}"/>
                </a:ext>
              </a:extLst>
            </p:cNvPr>
            <p:cNvSpPr>
              <a:spLocks noEditPoints="1"/>
            </p:cNvSpPr>
            <p:nvPr userDrawn="1"/>
          </p:nvSpPr>
          <p:spPr bwMode="auto">
            <a:xfrm>
              <a:off x="3413128" y="1276356"/>
              <a:ext cx="101600" cy="144463"/>
            </a:xfrm>
            <a:custGeom>
              <a:avLst/>
              <a:gdLst>
                <a:gd name="T0" fmla="*/ 43 w 85"/>
                <a:gd name="T1" fmla="*/ 70 h 121"/>
                <a:gd name="T2" fmla="*/ 66 w 85"/>
                <a:gd name="T3" fmla="*/ 44 h 121"/>
                <a:gd name="T4" fmla="*/ 43 w 85"/>
                <a:gd name="T5" fmla="*/ 16 h 121"/>
                <a:gd name="T6" fmla="*/ 21 w 85"/>
                <a:gd name="T7" fmla="*/ 44 h 121"/>
                <a:gd name="T8" fmla="*/ 43 w 85"/>
                <a:gd name="T9" fmla="*/ 70 h 121"/>
                <a:gd name="T10" fmla="*/ 24 w 85"/>
                <a:gd name="T11" fmla="*/ 94 h 121"/>
                <a:gd name="T12" fmla="*/ 44 w 85"/>
                <a:gd name="T13" fmla="*/ 105 h 121"/>
                <a:gd name="T14" fmla="*/ 64 w 85"/>
                <a:gd name="T15" fmla="*/ 86 h 121"/>
                <a:gd name="T16" fmla="*/ 64 w 85"/>
                <a:gd name="T17" fmla="*/ 76 h 121"/>
                <a:gd name="T18" fmla="*/ 38 w 85"/>
                <a:gd name="T19" fmla="*/ 86 h 121"/>
                <a:gd name="T20" fmla="*/ 0 w 85"/>
                <a:gd name="T21" fmla="*/ 44 h 121"/>
                <a:gd name="T22" fmla="*/ 39 w 85"/>
                <a:gd name="T23" fmla="*/ 0 h 121"/>
                <a:gd name="T24" fmla="*/ 65 w 85"/>
                <a:gd name="T25" fmla="*/ 12 h 121"/>
                <a:gd name="T26" fmla="*/ 69 w 85"/>
                <a:gd name="T27" fmla="*/ 3 h 121"/>
                <a:gd name="T28" fmla="*/ 85 w 85"/>
                <a:gd name="T29" fmla="*/ 3 h 121"/>
                <a:gd name="T30" fmla="*/ 85 w 85"/>
                <a:gd name="T31" fmla="*/ 85 h 121"/>
                <a:gd name="T32" fmla="*/ 44 w 85"/>
                <a:gd name="T33" fmla="*/ 121 h 121"/>
                <a:gd name="T34" fmla="*/ 3 w 85"/>
                <a:gd name="T35" fmla="*/ 94 h 121"/>
                <a:gd name="T36" fmla="*/ 24 w 85"/>
                <a:gd name="T37" fmla="*/ 9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21">
                  <a:moveTo>
                    <a:pt x="43" y="70"/>
                  </a:moveTo>
                  <a:cubicBezTo>
                    <a:pt x="57" y="70"/>
                    <a:pt x="66" y="60"/>
                    <a:pt x="66" y="44"/>
                  </a:cubicBezTo>
                  <a:cubicBezTo>
                    <a:pt x="66" y="26"/>
                    <a:pt x="57" y="16"/>
                    <a:pt x="43" y="16"/>
                  </a:cubicBezTo>
                  <a:cubicBezTo>
                    <a:pt x="30" y="16"/>
                    <a:pt x="21" y="25"/>
                    <a:pt x="21" y="44"/>
                  </a:cubicBezTo>
                  <a:cubicBezTo>
                    <a:pt x="21" y="61"/>
                    <a:pt x="30" y="70"/>
                    <a:pt x="43" y="70"/>
                  </a:cubicBezTo>
                  <a:close/>
                  <a:moveTo>
                    <a:pt x="24" y="94"/>
                  </a:moveTo>
                  <a:cubicBezTo>
                    <a:pt x="27" y="102"/>
                    <a:pt x="32" y="105"/>
                    <a:pt x="44" y="105"/>
                  </a:cubicBezTo>
                  <a:cubicBezTo>
                    <a:pt x="57" y="105"/>
                    <a:pt x="64" y="99"/>
                    <a:pt x="64" y="86"/>
                  </a:cubicBezTo>
                  <a:cubicBezTo>
                    <a:pt x="64" y="76"/>
                    <a:pt x="64" y="76"/>
                    <a:pt x="64" y="76"/>
                  </a:cubicBezTo>
                  <a:cubicBezTo>
                    <a:pt x="58" y="82"/>
                    <a:pt x="49" y="86"/>
                    <a:pt x="38" y="86"/>
                  </a:cubicBezTo>
                  <a:cubicBezTo>
                    <a:pt x="17" y="86"/>
                    <a:pt x="0" y="71"/>
                    <a:pt x="0" y="44"/>
                  </a:cubicBezTo>
                  <a:cubicBezTo>
                    <a:pt x="0" y="16"/>
                    <a:pt x="16" y="0"/>
                    <a:pt x="39" y="0"/>
                  </a:cubicBezTo>
                  <a:cubicBezTo>
                    <a:pt x="50" y="0"/>
                    <a:pt x="59" y="5"/>
                    <a:pt x="65" y="12"/>
                  </a:cubicBezTo>
                  <a:cubicBezTo>
                    <a:pt x="69" y="3"/>
                    <a:pt x="69" y="3"/>
                    <a:pt x="69" y="3"/>
                  </a:cubicBezTo>
                  <a:cubicBezTo>
                    <a:pt x="85" y="3"/>
                    <a:pt x="85" y="3"/>
                    <a:pt x="85" y="3"/>
                  </a:cubicBezTo>
                  <a:cubicBezTo>
                    <a:pt x="85" y="85"/>
                    <a:pt x="85" y="85"/>
                    <a:pt x="85" y="85"/>
                  </a:cubicBezTo>
                  <a:cubicBezTo>
                    <a:pt x="85" y="106"/>
                    <a:pt x="70" y="121"/>
                    <a:pt x="44" y="121"/>
                  </a:cubicBezTo>
                  <a:cubicBezTo>
                    <a:pt x="19" y="121"/>
                    <a:pt x="5" y="110"/>
                    <a:pt x="3" y="94"/>
                  </a:cubicBezTo>
                  <a:lnTo>
                    <a:pt x="2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a:extLst>
                <a:ext uri="{FF2B5EF4-FFF2-40B4-BE49-F238E27FC236}">
                  <a16:creationId xmlns:a16="http://schemas.microsoft.com/office/drawing/2014/main" id="{43BB4ACC-7EDB-4890-A27C-C2B6624AC89A}"/>
                </a:ext>
              </a:extLst>
            </p:cNvPr>
            <p:cNvSpPr>
              <a:spLocks noEditPoints="1"/>
            </p:cNvSpPr>
            <p:nvPr userDrawn="1"/>
          </p:nvSpPr>
          <p:spPr bwMode="auto">
            <a:xfrm>
              <a:off x="3541716" y="1276356"/>
              <a:ext cx="101600" cy="109538"/>
            </a:xfrm>
            <a:custGeom>
              <a:avLst/>
              <a:gdLst>
                <a:gd name="T0" fmla="*/ 21 w 85"/>
                <a:gd name="T1" fmla="*/ 37 h 91"/>
                <a:gd name="T2" fmla="*/ 63 w 85"/>
                <a:gd name="T3" fmla="*/ 37 h 91"/>
                <a:gd name="T4" fmla="*/ 42 w 85"/>
                <a:gd name="T5" fmla="*/ 15 h 91"/>
                <a:gd name="T6" fmla="*/ 21 w 85"/>
                <a:gd name="T7" fmla="*/ 37 h 91"/>
                <a:gd name="T8" fmla="*/ 84 w 85"/>
                <a:gd name="T9" fmla="*/ 64 h 91"/>
                <a:gd name="T10" fmla="*/ 43 w 85"/>
                <a:gd name="T11" fmla="*/ 91 h 91"/>
                <a:gd name="T12" fmla="*/ 0 w 85"/>
                <a:gd name="T13" fmla="*/ 46 h 91"/>
                <a:gd name="T14" fmla="*/ 42 w 85"/>
                <a:gd name="T15" fmla="*/ 0 h 91"/>
                <a:gd name="T16" fmla="*/ 85 w 85"/>
                <a:gd name="T17" fmla="*/ 50 h 91"/>
                <a:gd name="T18" fmla="*/ 21 w 85"/>
                <a:gd name="T19" fmla="*/ 50 h 91"/>
                <a:gd name="T20" fmla="*/ 44 w 85"/>
                <a:gd name="T21" fmla="*/ 75 h 91"/>
                <a:gd name="T22" fmla="*/ 62 w 85"/>
                <a:gd name="T23" fmla="*/ 64 h 91"/>
                <a:gd name="T24" fmla="*/ 84 w 85"/>
                <a:gd name="T25" fmla="*/ 6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91">
                  <a:moveTo>
                    <a:pt x="21" y="37"/>
                  </a:moveTo>
                  <a:cubicBezTo>
                    <a:pt x="63" y="37"/>
                    <a:pt x="63" y="37"/>
                    <a:pt x="63" y="37"/>
                  </a:cubicBezTo>
                  <a:cubicBezTo>
                    <a:pt x="63" y="21"/>
                    <a:pt x="54" y="15"/>
                    <a:pt x="42" y="15"/>
                  </a:cubicBezTo>
                  <a:cubicBezTo>
                    <a:pt x="31" y="15"/>
                    <a:pt x="23" y="21"/>
                    <a:pt x="21" y="37"/>
                  </a:cubicBezTo>
                  <a:close/>
                  <a:moveTo>
                    <a:pt x="84" y="64"/>
                  </a:moveTo>
                  <a:cubicBezTo>
                    <a:pt x="80" y="79"/>
                    <a:pt x="66" y="91"/>
                    <a:pt x="43" y="91"/>
                  </a:cubicBezTo>
                  <a:cubicBezTo>
                    <a:pt x="18" y="91"/>
                    <a:pt x="0" y="75"/>
                    <a:pt x="0" y="46"/>
                  </a:cubicBezTo>
                  <a:cubicBezTo>
                    <a:pt x="0" y="16"/>
                    <a:pt x="17" y="0"/>
                    <a:pt x="42" y="0"/>
                  </a:cubicBezTo>
                  <a:cubicBezTo>
                    <a:pt x="68" y="0"/>
                    <a:pt x="85" y="16"/>
                    <a:pt x="85" y="50"/>
                  </a:cubicBezTo>
                  <a:cubicBezTo>
                    <a:pt x="21" y="50"/>
                    <a:pt x="21" y="50"/>
                    <a:pt x="21" y="50"/>
                  </a:cubicBezTo>
                  <a:cubicBezTo>
                    <a:pt x="22" y="68"/>
                    <a:pt x="32" y="75"/>
                    <a:pt x="44" y="75"/>
                  </a:cubicBezTo>
                  <a:cubicBezTo>
                    <a:pt x="53" y="75"/>
                    <a:pt x="60" y="70"/>
                    <a:pt x="62" y="64"/>
                  </a:cubicBezTo>
                  <a:lnTo>
                    <a:pt x="8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9FCF94DF-9B2A-4134-9E70-713851E75636}"/>
                </a:ext>
              </a:extLst>
            </p:cNvPr>
            <p:cNvSpPr>
              <a:spLocks/>
            </p:cNvSpPr>
            <p:nvPr userDrawn="1"/>
          </p:nvSpPr>
          <p:spPr bwMode="auto">
            <a:xfrm>
              <a:off x="3722691" y="1255719"/>
              <a:ext cx="61913" cy="130176"/>
            </a:xfrm>
            <a:custGeom>
              <a:avLst/>
              <a:gdLst>
                <a:gd name="T0" fmla="*/ 52 w 52"/>
                <a:gd name="T1" fmla="*/ 107 h 109"/>
                <a:gd name="T2" fmla="*/ 38 w 52"/>
                <a:gd name="T3" fmla="*/ 109 h 109"/>
                <a:gd name="T4" fmla="*/ 12 w 52"/>
                <a:gd name="T5" fmla="*/ 84 h 109"/>
                <a:gd name="T6" fmla="*/ 12 w 52"/>
                <a:gd name="T7" fmla="*/ 36 h 109"/>
                <a:gd name="T8" fmla="*/ 0 w 52"/>
                <a:gd name="T9" fmla="*/ 36 h 109"/>
                <a:gd name="T10" fmla="*/ 0 w 52"/>
                <a:gd name="T11" fmla="*/ 21 h 109"/>
                <a:gd name="T12" fmla="*/ 12 w 52"/>
                <a:gd name="T13" fmla="*/ 21 h 109"/>
                <a:gd name="T14" fmla="*/ 14 w 52"/>
                <a:gd name="T15" fmla="*/ 0 h 109"/>
                <a:gd name="T16" fmla="*/ 33 w 52"/>
                <a:gd name="T17" fmla="*/ 0 h 109"/>
                <a:gd name="T18" fmla="*/ 33 w 52"/>
                <a:gd name="T19" fmla="*/ 21 h 109"/>
                <a:gd name="T20" fmla="*/ 51 w 52"/>
                <a:gd name="T21" fmla="*/ 21 h 109"/>
                <a:gd name="T22" fmla="*/ 51 w 52"/>
                <a:gd name="T23" fmla="*/ 36 h 109"/>
                <a:gd name="T24" fmla="*/ 33 w 52"/>
                <a:gd name="T25" fmla="*/ 36 h 109"/>
                <a:gd name="T26" fmla="*/ 33 w 52"/>
                <a:gd name="T27" fmla="*/ 84 h 109"/>
                <a:gd name="T28" fmla="*/ 42 w 52"/>
                <a:gd name="T29" fmla="*/ 93 h 109"/>
                <a:gd name="T30" fmla="*/ 52 w 52"/>
                <a:gd name="T31" fmla="*/ 91 h 109"/>
                <a:gd name="T32" fmla="*/ 52 w 52"/>
                <a:gd name="T3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109">
                  <a:moveTo>
                    <a:pt x="52" y="107"/>
                  </a:moveTo>
                  <a:cubicBezTo>
                    <a:pt x="47" y="108"/>
                    <a:pt x="42" y="109"/>
                    <a:pt x="38" y="109"/>
                  </a:cubicBezTo>
                  <a:cubicBezTo>
                    <a:pt x="22" y="109"/>
                    <a:pt x="12" y="100"/>
                    <a:pt x="12" y="84"/>
                  </a:cubicBezTo>
                  <a:cubicBezTo>
                    <a:pt x="12" y="36"/>
                    <a:pt x="12" y="36"/>
                    <a:pt x="12" y="36"/>
                  </a:cubicBezTo>
                  <a:cubicBezTo>
                    <a:pt x="0" y="36"/>
                    <a:pt x="0" y="36"/>
                    <a:pt x="0" y="36"/>
                  </a:cubicBezTo>
                  <a:cubicBezTo>
                    <a:pt x="0" y="21"/>
                    <a:pt x="0" y="21"/>
                    <a:pt x="0" y="21"/>
                  </a:cubicBezTo>
                  <a:cubicBezTo>
                    <a:pt x="12" y="21"/>
                    <a:pt x="12" y="21"/>
                    <a:pt x="12" y="21"/>
                  </a:cubicBezTo>
                  <a:cubicBezTo>
                    <a:pt x="14" y="0"/>
                    <a:pt x="14" y="0"/>
                    <a:pt x="14" y="0"/>
                  </a:cubicBezTo>
                  <a:cubicBezTo>
                    <a:pt x="33" y="0"/>
                    <a:pt x="33" y="0"/>
                    <a:pt x="33" y="0"/>
                  </a:cubicBezTo>
                  <a:cubicBezTo>
                    <a:pt x="33" y="21"/>
                    <a:pt x="33" y="21"/>
                    <a:pt x="33" y="21"/>
                  </a:cubicBezTo>
                  <a:cubicBezTo>
                    <a:pt x="51" y="21"/>
                    <a:pt x="51" y="21"/>
                    <a:pt x="51" y="21"/>
                  </a:cubicBezTo>
                  <a:cubicBezTo>
                    <a:pt x="51" y="36"/>
                    <a:pt x="51" y="36"/>
                    <a:pt x="51" y="36"/>
                  </a:cubicBezTo>
                  <a:cubicBezTo>
                    <a:pt x="33" y="36"/>
                    <a:pt x="33" y="36"/>
                    <a:pt x="33" y="36"/>
                  </a:cubicBezTo>
                  <a:cubicBezTo>
                    <a:pt x="33" y="84"/>
                    <a:pt x="33" y="84"/>
                    <a:pt x="33" y="84"/>
                  </a:cubicBezTo>
                  <a:cubicBezTo>
                    <a:pt x="33" y="90"/>
                    <a:pt x="37" y="93"/>
                    <a:pt x="42" y="93"/>
                  </a:cubicBezTo>
                  <a:cubicBezTo>
                    <a:pt x="44" y="93"/>
                    <a:pt x="47" y="92"/>
                    <a:pt x="52" y="91"/>
                  </a:cubicBezTo>
                  <a:lnTo>
                    <a:pt x="52"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0BF6979-DD1F-43BD-9783-0106ED992E06}"/>
                </a:ext>
              </a:extLst>
            </p:cNvPr>
            <p:cNvSpPr>
              <a:spLocks noEditPoints="1"/>
            </p:cNvSpPr>
            <p:nvPr userDrawn="1"/>
          </p:nvSpPr>
          <p:spPr bwMode="auto">
            <a:xfrm>
              <a:off x="3800478" y="1276356"/>
              <a:ext cx="104775" cy="109538"/>
            </a:xfrm>
            <a:custGeom>
              <a:avLst/>
              <a:gdLst>
                <a:gd name="T0" fmla="*/ 44 w 88"/>
                <a:gd name="T1" fmla="*/ 76 h 91"/>
                <a:gd name="T2" fmla="*/ 66 w 88"/>
                <a:gd name="T3" fmla="*/ 45 h 91"/>
                <a:gd name="T4" fmla="*/ 44 w 88"/>
                <a:gd name="T5" fmla="*/ 15 h 91"/>
                <a:gd name="T6" fmla="*/ 22 w 88"/>
                <a:gd name="T7" fmla="*/ 45 h 91"/>
                <a:gd name="T8" fmla="*/ 44 w 88"/>
                <a:gd name="T9" fmla="*/ 76 h 91"/>
                <a:gd name="T10" fmla="*/ 44 w 88"/>
                <a:gd name="T11" fmla="*/ 0 h 91"/>
                <a:gd name="T12" fmla="*/ 88 w 88"/>
                <a:gd name="T13" fmla="*/ 45 h 91"/>
                <a:gd name="T14" fmla="*/ 44 w 88"/>
                <a:gd name="T15" fmla="*/ 91 h 91"/>
                <a:gd name="T16" fmla="*/ 0 w 88"/>
                <a:gd name="T17" fmla="*/ 45 h 91"/>
                <a:gd name="T18" fmla="*/ 44 w 88"/>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1">
                  <a:moveTo>
                    <a:pt x="44" y="76"/>
                  </a:moveTo>
                  <a:cubicBezTo>
                    <a:pt x="58" y="76"/>
                    <a:pt x="66" y="67"/>
                    <a:pt x="66" y="45"/>
                  </a:cubicBezTo>
                  <a:cubicBezTo>
                    <a:pt x="66" y="24"/>
                    <a:pt x="58" y="15"/>
                    <a:pt x="44" y="15"/>
                  </a:cubicBezTo>
                  <a:cubicBezTo>
                    <a:pt x="30" y="15"/>
                    <a:pt x="22" y="24"/>
                    <a:pt x="22" y="45"/>
                  </a:cubicBezTo>
                  <a:cubicBezTo>
                    <a:pt x="22" y="66"/>
                    <a:pt x="31" y="76"/>
                    <a:pt x="44" y="76"/>
                  </a:cubicBezTo>
                  <a:close/>
                  <a:moveTo>
                    <a:pt x="44" y="0"/>
                  </a:moveTo>
                  <a:cubicBezTo>
                    <a:pt x="70" y="0"/>
                    <a:pt x="88" y="15"/>
                    <a:pt x="88" y="45"/>
                  </a:cubicBezTo>
                  <a:cubicBezTo>
                    <a:pt x="88" y="75"/>
                    <a:pt x="71" y="91"/>
                    <a:pt x="44" y="91"/>
                  </a:cubicBezTo>
                  <a:cubicBezTo>
                    <a:pt x="18" y="91"/>
                    <a:pt x="0" y="75"/>
                    <a:pt x="0" y="45"/>
                  </a:cubicBezTo>
                  <a:cubicBezTo>
                    <a:pt x="0" y="15"/>
                    <a:pt x="18" y="0"/>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430138CE-2A82-4CCC-90C7-2A1A706198B9}"/>
                </a:ext>
              </a:extLst>
            </p:cNvPr>
            <p:cNvSpPr>
              <a:spLocks noEditPoints="1"/>
            </p:cNvSpPr>
            <p:nvPr userDrawn="1"/>
          </p:nvSpPr>
          <p:spPr bwMode="auto">
            <a:xfrm>
              <a:off x="3994154" y="1276356"/>
              <a:ext cx="103188" cy="141288"/>
            </a:xfrm>
            <a:custGeom>
              <a:avLst/>
              <a:gdLst>
                <a:gd name="T0" fmla="*/ 43 w 86"/>
                <a:gd name="T1" fmla="*/ 16 h 118"/>
                <a:gd name="T2" fmla="*/ 20 w 86"/>
                <a:gd name="T3" fmla="*/ 45 h 118"/>
                <a:gd name="T4" fmla="*/ 42 w 86"/>
                <a:gd name="T5" fmla="*/ 75 h 118"/>
                <a:gd name="T6" fmla="*/ 65 w 86"/>
                <a:gd name="T7" fmla="*/ 45 h 118"/>
                <a:gd name="T8" fmla="*/ 43 w 86"/>
                <a:gd name="T9" fmla="*/ 16 h 118"/>
                <a:gd name="T10" fmla="*/ 16 w 86"/>
                <a:gd name="T11" fmla="*/ 3 h 118"/>
                <a:gd name="T12" fmla="*/ 20 w 86"/>
                <a:gd name="T13" fmla="*/ 13 h 118"/>
                <a:gd name="T14" fmla="*/ 48 w 86"/>
                <a:gd name="T15" fmla="*/ 0 h 118"/>
                <a:gd name="T16" fmla="*/ 86 w 86"/>
                <a:gd name="T17" fmla="*/ 45 h 118"/>
                <a:gd name="T18" fmla="*/ 46 w 86"/>
                <a:gd name="T19" fmla="*/ 91 h 118"/>
                <a:gd name="T20" fmla="*/ 21 w 86"/>
                <a:gd name="T21" fmla="*/ 79 h 118"/>
                <a:gd name="T22" fmla="*/ 21 w 86"/>
                <a:gd name="T23" fmla="*/ 118 h 118"/>
                <a:gd name="T24" fmla="*/ 0 w 86"/>
                <a:gd name="T25" fmla="*/ 118 h 118"/>
                <a:gd name="T26" fmla="*/ 0 w 86"/>
                <a:gd name="T27" fmla="*/ 3 h 118"/>
                <a:gd name="T28" fmla="*/ 16 w 86"/>
                <a:gd name="T29" fmla="*/ 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8">
                  <a:moveTo>
                    <a:pt x="43" y="16"/>
                  </a:moveTo>
                  <a:cubicBezTo>
                    <a:pt x="30" y="16"/>
                    <a:pt x="20" y="26"/>
                    <a:pt x="20" y="45"/>
                  </a:cubicBezTo>
                  <a:cubicBezTo>
                    <a:pt x="20" y="65"/>
                    <a:pt x="29" y="75"/>
                    <a:pt x="42" y="75"/>
                  </a:cubicBezTo>
                  <a:cubicBezTo>
                    <a:pt x="56" y="75"/>
                    <a:pt x="65" y="65"/>
                    <a:pt x="65" y="45"/>
                  </a:cubicBezTo>
                  <a:cubicBezTo>
                    <a:pt x="65" y="25"/>
                    <a:pt x="56" y="16"/>
                    <a:pt x="43" y="16"/>
                  </a:cubicBezTo>
                  <a:close/>
                  <a:moveTo>
                    <a:pt x="16" y="3"/>
                  </a:moveTo>
                  <a:cubicBezTo>
                    <a:pt x="20" y="13"/>
                    <a:pt x="20" y="13"/>
                    <a:pt x="20" y="13"/>
                  </a:cubicBezTo>
                  <a:cubicBezTo>
                    <a:pt x="26" y="6"/>
                    <a:pt x="36" y="0"/>
                    <a:pt x="48" y="0"/>
                  </a:cubicBezTo>
                  <a:cubicBezTo>
                    <a:pt x="71" y="0"/>
                    <a:pt x="86" y="16"/>
                    <a:pt x="86" y="45"/>
                  </a:cubicBezTo>
                  <a:cubicBezTo>
                    <a:pt x="86" y="74"/>
                    <a:pt x="69" y="91"/>
                    <a:pt x="46" y="91"/>
                  </a:cubicBezTo>
                  <a:cubicBezTo>
                    <a:pt x="35" y="91"/>
                    <a:pt x="26" y="86"/>
                    <a:pt x="21" y="79"/>
                  </a:cubicBezTo>
                  <a:cubicBezTo>
                    <a:pt x="21" y="118"/>
                    <a:pt x="21" y="118"/>
                    <a:pt x="21" y="118"/>
                  </a:cubicBezTo>
                  <a:cubicBezTo>
                    <a:pt x="0" y="118"/>
                    <a:pt x="0" y="118"/>
                    <a:pt x="0" y="118"/>
                  </a:cubicBezTo>
                  <a:cubicBezTo>
                    <a:pt x="0" y="3"/>
                    <a:pt x="0" y="3"/>
                    <a:pt x="0" y="3"/>
                  </a:cubicBezTo>
                  <a:lnTo>
                    <a:pt x="1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9F95028B-FF8A-493F-AE30-5D71F11E0D75}"/>
                </a:ext>
              </a:extLst>
            </p:cNvPr>
            <p:cNvSpPr>
              <a:spLocks noEditPoints="1"/>
            </p:cNvSpPr>
            <p:nvPr userDrawn="1"/>
          </p:nvSpPr>
          <p:spPr bwMode="auto">
            <a:xfrm>
              <a:off x="4117979" y="1276356"/>
              <a:ext cx="104775" cy="109538"/>
            </a:xfrm>
            <a:custGeom>
              <a:avLst/>
              <a:gdLst>
                <a:gd name="T0" fmla="*/ 44 w 87"/>
                <a:gd name="T1" fmla="*/ 76 h 91"/>
                <a:gd name="T2" fmla="*/ 66 w 87"/>
                <a:gd name="T3" fmla="*/ 45 h 91"/>
                <a:gd name="T4" fmla="*/ 44 w 87"/>
                <a:gd name="T5" fmla="*/ 15 h 91"/>
                <a:gd name="T6" fmla="*/ 21 w 87"/>
                <a:gd name="T7" fmla="*/ 45 h 91"/>
                <a:gd name="T8" fmla="*/ 44 w 87"/>
                <a:gd name="T9" fmla="*/ 76 h 91"/>
                <a:gd name="T10" fmla="*/ 44 w 87"/>
                <a:gd name="T11" fmla="*/ 0 h 91"/>
                <a:gd name="T12" fmla="*/ 87 w 87"/>
                <a:gd name="T13" fmla="*/ 45 h 91"/>
                <a:gd name="T14" fmla="*/ 44 w 87"/>
                <a:gd name="T15" fmla="*/ 91 h 91"/>
                <a:gd name="T16" fmla="*/ 0 w 87"/>
                <a:gd name="T17" fmla="*/ 45 h 91"/>
                <a:gd name="T18" fmla="*/ 44 w 87"/>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91">
                  <a:moveTo>
                    <a:pt x="44" y="76"/>
                  </a:moveTo>
                  <a:cubicBezTo>
                    <a:pt x="58" y="76"/>
                    <a:pt x="66" y="67"/>
                    <a:pt x="66" y="45"/>
                  </a:cubicBezTo>
                  <a:cubicBezTo>
                    <a:pt x="66" y="24"/>
                    <a:pt x="57" y="15"/>
                    <a:pt x="44" y="15"/>
                  </a:cubicBezTo>
                  <a:cubicBezTo>
                    <a:pt x="30" y="15"/>
                    <a:pt x="21" y="24"/>
                    <a:pt x="21" y="45"/>
                  </a:cubicBezTo>
                  <a:cubicBezTo>
                    <a:pt x="21" y="66"/>
                    <a:pt x="30" y="76"/>
                    <a:pt x="44" y="76"/>
                  </a:cubicBezTo>
                  <a:close/>
                  <a:moveTo>
                    <a:pt x="44" y="0"/>
                  </a:moveTo>
                  <a:cubicBezTo>
                    <a:pt x="70" y="0"/>
                    <a:pt x="87" y="15"/>
                    <a:pt x="87" y="45"/>
                  </a:cubicBezTo>
                  <a:cubicBezTo>
                    <a:pt x="87" y="75"/>
                    <a:pt x="70" y="91"/>
                    <a:pt x="44" y="91"/>
                  </a:cubicBezTo>
                  <a:cubicBezTo>
                    <a:pt x="18" y="91"/>
                    <a:pt x="0" y="75"/>
                    <a:pt x="0" y="45"/>
                  </a:cubicBezTo>
                  <a:cubicBezTo>
                    <a:pt x="0" y="15"/>
                    <a:pt x="18" y="0"/>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944EF0BA-11A4-496A-B5C5-F1AB1E89A974}"/>
                </a:ext>
              </a:extLst>
            </p:cNvPr>
            <p:cNvSpPr>
              <a:spLocks/>
            </p:cNvSpPr>
            <p:nvPr userDrawn="1"/>
          </p:nvSpPr>
          <p:spPr bwMode="auto">
            <a:xfrm>
              <a:off x="4241804" y="1276356"/>
              <a:ext cx="93663" cy="109538"/>
            </a:xfrm>
            <a:custGeom>
              <a:avLst/>
              <a:gdLst>
                <a:gd name="T0" fmla="*/ 33 w 77"/>
                <a:gd name="T1" fmla="*/ 52 h 91"/>
                <a:gd name="T2" fmla="*/ 3 w 77"/>
                <a:gd name="T3" fmla="*/ 26 h 91"/>
                <a:gd name="T4" fmla="*/ 39 w 77"/>
                <a:gd name="T5" fmla="*/ 0 h 91"/>
                <a:gd name="T6" fmla="*/ 76 w 77"/>
                <a:gd name="T7" fmla="*/ 26 h 91"/>
                <a:gd name="T8" fmla="*/ 55 w 77"/>
                <a:gd name="T9" fmla="*/ 26 h 91"/>
                <a:gd name="T10" fmla="*/ 38 w 77"/>
                <a:gd name="T11" fmla="*/ 15 h 91"/>
                <a:gd name="T12" fmla="*/ 24 w 77"/>
                <a:gd name="T13" fmla="*/ 24 h 91"/>
                <a:gd name="T14" fmla="*/ 43 w 77"/>
                <a:gd name="T15" fmla="*/ 36 h 91"/>
                <a:gd name="T16" fmla="*/ 77 w 77"/>
                <a:gd name="T17" fmla="*/ 63 h 91"/>
                <a:gd name="T18" fmla="*/ 39 w 77"/>
                <a:gd name="T19" fmla="*/ 91 h 91"/>
                <a:gd name="T20" fmla="*/ 0 w 77"/>
                <a:gd name="T21" fmla="*/ 64 h 91"/>
                <a:gd name="T22" fmla="*/ 21 w 77"/>
                <a:gd name="T23" fmla="*/ 64 h 91"/>
                <a:gd name="T24" fmla="*/ 39 w 77"/>
                <a:gd name="T25" fmla="*/ 76 h 91"/>
                <a:gd name="T26" fmla="*/ 56 w 77"/>
                <a:gd name="T27" fmla="*/ 65 h 91"/>
                <a:gd name="T28" fmla="*/ 33 w 77"/>
                <a:gd name="T29"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91">
                  <a:moveTo>
                    <a:pt x="33" y="52"/>
                  </a:moveTo>
                  <a:cubicBezTo>
                    <a:pt x="15" y="48"/>
                    <a:pt x="3" y="41"/>
                    <a:pt x="3" y="26"/>
                  </a:cubicBezTo>
                  <a:cubicBezTo>
                    <a:pt x="3" y="10"/>
                    <a:pt x="15" y="0"/>
                    <a:pt x="39" y="0"/>
                  </a:cubicBezTo>
                  <a:cubicBezTo>
                    <a:pt x="59" y="0"/>
                    <a:pt x="73" y="10"/>
                    <a:pt x="76" y="26"/>
                  </a:cubicBezTo>
                  <a:cubicBezTo>
                    <a:pt x="55" y="26"/>
                    <a:pt x="55" y="26"/>
                    <a:pt x="55" y="26"/>
                  </a:cubicBezTo>
                  <a:cubicBezTo>
                    <a:pt x="54" y="19"/>
                    <a:pt x="48" y="15"/>
                    <a:pt x="38" y="15"/>
                  </a:cubicBezTo>
                  <a:cubicBezTo>
                    <a:pt x="28" y="15"/>
                    <a:pt x="24" y="19"/>
                    <a:pt x="24" y="24"/>
                  </a:cubicBezTo>
                  <a:cubicBezTo>
                    <a:pt x="24" y="30"/>
                    <a:pt x="27" y="32"/>
                    <a:pt x="43" y="36"/>
                  </a:cubicBezTo>
                  <a:cubicBezTo>
                    <a:pt x="61" y="40"/>
                    <a:pt x="77" y="45"/>
                    <a:pt x="77" y="63"/>
                  </a:cubicBezTo>
                  <a:cubicBezTo>
                    <a:pt x="77" y="79"/>
                    <a:pt x="64" y="91"/>
                    <a:pt x="39" y="91"/>
                  </a:cubicBezTo>
                  <a:cubicBezTo>
                    <a:pt x="16" y="91"/>
                    <a:pt x="2" y="80"/>
                    <a:pt x="0" y="64"/>
                  </a:cubicBezTo>
                  <a:cubicBezTo>
                    <a:pt x="21" y="64"/>
                    <a:pt x="21" y="64"/>
                    <a:pt x="21" y="64"/>
                  </a:cubicBezTo>
                  <a:cubicBezTo>
                    <a:pt x="22" y="72"/>
                    <a:pt x="29" y="76"/>
                    <a:pt x="39" y="76"/>
                  </a:cubicBezTo>
                  <a:cubicBezTo>
                    <a:pt x="50" y="76"/>
                    <a:pt x="56" y="72"/>
                    <a:pt x="56" y="65"/>
                  </a:cubicBezTo>
                  <a:cubicBezTo>
                    <a:pt x="56" y="57"/>
                    <a:pt x="48" y="56"/>
                    <a:pt x="3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3C28D4E0-5E73-4278-A272-D1B5D0B84635}"/>
                </a:ext>
              </a:extLst>
            </p:cNvPr>
            <p:cNvSpPr>
              <a:spLocks/>
            </p:cNvSpPr>
            <p:nvPr userDrawn="1"/>
          </p:nvSpPr>
          <p:spPr bwMode="auto">
            <a:xfrm>
              <a:off x="4356104" y="1276356"/>
              <a:ext cx="92075" cy="109538"/>
            </a:xfrm>
            <a:custGeom>
              <a:avLst/>
              <a:gdLst>
                <a:gd name="T0" fmla="*/ 33 w 77"/>
                <a:gd name="T1" fmla="*/ 52 h 91"/>
                <a:gd name="T2" fmla="*/ 3 w 77"/>
                <a:gd name="T3" fmla="*/ 26 h 91"/>
                <a:gd name="T4" fmla="*/ 39 w 77"/>
                <a:gd name="T5" fmla="*/ 0 h 91"/>
                <a:gd name="T6" fmla="*/ 76 w 77"/>
                <a:gd name="T7" fmla="*/ 26 h 91"/>
                <a:gd name="T8" fmla="*/ 55 w 77"/>
                <a:gd name="T9" fmla="*/ 26 h 91"/>
                <a:gd name="T10" fmla="*/ 38 w 77"/>
                <a:gd name="T11" fmla="*/ 15 h 91"/>
                <a:gd name="T12" fmla="*/ 24 w 77"/>
                <a:gd name="T13" fmla="*/ 24 h 91"/>
                <a:gd name="T14" fmla="*/ 43 w 77"/>
                <a:gd name="T15" fmla="*/ 36 h 91"/>
                <a:gd name="T16" fmla="*/ 77 w 77"/>
                <a:gd name="T17" fmla="*/ 63 h 91"/>
                <a:gd name="T18" fmla="*/ 39 w 77"/>
                <a:gd name="T19" fmla="*/ 91 h 91"/>
                <a:gd name="T20" fmla="*/ 0 w 77"/>
                <a:gd name="T21" fmla="*/ 64 h 91"/>
                <a:gd name="T22" fmla="*/ 21 w 77"/>
                <a:gd name="T23" fmla="*/ 64 h 91"/>
                <a:gd name="T24" fmla="*/ 39 w 77"/>
                <a:gd name="T25" fmla="*/ 76 h 91"/>
                <a:gd name="T26" fmla="*/ 56 w 77"/>
                <a:gd name="T27" fmla="*/ 65 h 91"/>
                <a:gd name="T28" fmla="*/ 33 w 77"/>
                <a:gd name="T29"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91">
                  <a:moveTo>
                    <a:pt x="33" y="52"/>
                  </a:moveTo>
                  <a:cubicBezTo>
                    <a:pt x="15" y="48"/>
                    <a:pt x="3" y="41"/>
                    <a:pt x="3" y="26"/>
                  </a:cubicBezTo>
                  <a:cubicBezTo>
                    <a:pt x="3" y="10"/>
                    <a:pt x="15" y="0"/>
                    <a:pt x="39" y="0"/>
                  </a:cubicBezTo>
                  <a:cubicBezTo>
                    <a:pt x="59" y="0"/>
                    <a:pt x="73" y="10"/>
                    <a:pt x="76" y="26"/>
                  </a:cubicBezTo>
                  <a:cubicBezTo>
                    <a:pt x="55" y="26"/>
                    <a:pt x="55" y="26"/>
                    <a:pt x="55" y="26"/>
                  </a:cubicBezTo>
                  <a:cubicBezTo>
                    <a:pt x="54" y="19"/>
                    <a:pt x="48" y="15"/>
                    <a:pt x="38" y="15"/>
                  </a:cubicBezTo>
                  <a:cubicBezTo>
                    <a:pt x="28" y="15"/>
                    <a:pt x="24" y="19"/>
                    <a:pt x="24" y="24"/>
                  </a:cubicBezTo>
                  <a:cubicBezTo>
                    <a:pt x="24" y="30"/>
                    <a:pt x="27" y="32"/>
                    <a:pt x="43" y="36"/>
                  </a:cubicBezTo>
                  <a:cubicBezTo>
                    <a:pt x="61" y="40"/>
                    <a:pt x="77" y="45"/>
                    <a:pt x="77" y="63"/>
                  </a:cubicBezTo>
                  <a:cubicBezTo>
                    <a:pt x="77" y="79"/>
                    <a:pt x="64" y="91"/>
                    <a:pt x="39" y="91"/>
                  </a:cubicBezTo>
                  <a:cubicBezTo>
                    <a:pt x="16" y="91"/>
                    <a:pt x="2" y="80"/>
                    <a:pt x="0" y="64"/>
                  </a:cubicBezTo>
                  <a:cubicBezTo>
                    <a:pt x="21" y="64"/>
                    <a:pt x="21" y="64"/>
                    <a:pt x="21" y="64"/>
                  </a:cubicBezTo>
                  <a:cubicBezTo>
                    <a:pt x="22" y="72"/>
                    <a:pt x="28" y="76"/>
                    <a:pt x="39" y="76"/>
                  </a:cubicBezTo>
                  <a:cubicBezTo>
                    <a:pt x="50" y="76"/>
                    <a:pt x="56" y="72"/>
                    <a:pt x="56" y="65"/>
                  </a:cubicBezTo>
                  <a:cubicBezTo>
                    <a:pt x="56" y="57"/>
                    <a:pt x="48" y="56"/>
                    <a:pt x="3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70A1AC0D-D432-4D9D-B6A8-8F1B440CAB45}"/>
                </a:ext>
              </a:extLst>
            </p:cNvPr>
            <p:cNvSpPr>
              <a:spLocks noEditPoints="1"/>
            </p:cNvSpPr>
            <p:nvPr userDrawn="1"/>
          </p:nvSpPr>
          <p:spPr bwMode="auto">
            <a:xfrm>
              <a:off x="4475167" y="1241431"/>
              <a:ext cx="28575" cy="139701"/>
            </a:xfrm>
            <a:custGeom>
              <a:avLst/>
              <a:gdLst>
                <a:gd name="T0" fmla="*/ 1 w 18"/>
                <a:gd name="T1" fmla="*/ 88 h 88"/>
                <a:gd name="T2" fmla="*/ 1 w 18"/>
                <a:gd name="T3" fmla="*/ 24 h 88"/>
                <a:gd name="T4" fmla="*/ 17 w 18"/>
                <a:gd name="T5" fmla="*/ 24 h 88"/>
                <a:gd name="T6" fmla="*/ 17 w 18"/>
                <a:gd name="T7" fmla="*/ 88 h 88"/>
                <a:gd name="T8" fmla="*/ 1 w 18"/>
                <a:gd name="T9" fmla="*/ 88 h 88"/>
                <a:gd name="T10" fmla="*/ 0 w 18"/>
                <a:gd name="T11" fmla="*/ 15 h 88"/>
                <a:gd name="T12" fmla="*/ 0 w 18"/>
                <a:gd name="T13" fmla="*/ 0 h 88"/>
                <a:gd name="T14" fmla="*/ 18 w 18"/>
                <a:gd name="T15" fmla="*/ 0 h 88"/>
                <a:gd name="T16" fmla="*/ 18 w 18"/>
                <a:gd name="T17" fmla="*/ 15 h 88"/>
                <a:gd name="T18" fmla="*/ 0 w 18"/>
                <a:gd name="T19"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88">
                  <a:moveTo>
                    <a:pt x="1" y="88"/>
                  </a:moveTo>
                  <a:lnTo>
                    <a:pt x="1" y="24"/>
                  </a:lnTo>
                  <a:lnTo>
                    <a:pt x="17" y="24"/>
                  </a:lnTo>
                  <a:lnTo>
                    <a:pt x="17" y="88"/>
                  </a:lnTo>
                  <a:lnTo>
                    <a:pt x="1" y="88"/>
                  </a:lnTo>
                  <a:close/>
                  <a:moveTo>
                    <a:pt x="0" y="15"/>
                  </a:moveTo>
                  <a:lnTo>
                    <a:pt x="0" y="0"/>
                  </a:lnTo>
                  <a:lnTo>
                    <a:pt x="18" y="0"/>
                  </a:lnTo>
                  <a:lnTo>
                    <a:pt x="18"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260A9D7D-DB3A-4AAD-9575-32E8242CBC50}"/>
                </a:ext>
              </a:extLst>
            </p:cNvPr>
            <p:cNvSpPr>
              <a:spLocks noEditPoints="1"/>
            </p:cNvSpPr>
            <p:nvPr userDrawn="1"/>
          </p:nvSpPr>
          <p:spPr bwMode="auto">
            <a:xfrm>
              <a:off x="4537079" y="1241431"/>
              <a:ext cx="103188" cy="144463"/>
            </a:xfrm>
            <a:custGeom>
              <a:avLst/>
              <a:gdLst>
                <a:gd name="T0" fmla="*/ 43 w 86"/>
                <a:gd name="T1" fmla="*/ 46 h 121"/>
                <a:gd name="T2" fmla="*/ 20 w 86"/>
                <a:gd name="T3" fmla="*/ 75 h 121"/>
                <a:gd name="T4" fmla="*/ 43 w 86"/>
                <a:gd name="T5" fmla="*/ 105 h 121"/>
                <a:gd name="T6" fmla="*/ 65 w 86"/>
                <a:gd name="T7" fmla="*/ 75 h 121"/>
                <a:gd name="T8" fmla="*/ 43 w 86"/>
                <a:gd name="T9" fmla="*/ 46 h 121"/>
                <a:gd name="T10" fmla="*/ 0 w 86"/>
                <a:gd name="T11" fmla="*/ 118 h 121"/>
                <a:gd name="T12" fmla="*/ 0 w 86"/>
                <a:gd name="T13" fmla="*/ 0 h 121"/>
                <a:gd name="T14" fmla="*/ 21 w 86"/>
                <a:gd name="T15" fmla="*/ 0 h 121"/>
                <a:gd name="T16" fmla="*/ 21 w 86"/>
                <a:gd name="T17" fmla="*/ 43 h 121"/>
                <a:gd name="T18" fmla="*/ 48 w 86"/>
                <a:gd name="T19" fmla="*/ 30 h 121"/>
                <a:gd name="T20" fmla="*/ 86 w 86"/>
                <a:gd name="T21" fmla="*/ 74 h 121"/>
                <a:gd name="T22" fmla="*/ 47 w 86"/>
                <a:gd name="T23" fmla="*/ 121 h 121"/>
                <a:gd name="T24" fmla="*/ 20 w 86"/>
                <a:gd name="T25" fmla="*/ 108 h 121"/>
                <a:gd name="T26" fmla="*/ 17 w 86"/>
                <a:gd name="T27" fmla="*/ 118 h 121"/>
                <a:gd name="T28" fmla="*/ 0 w 86"/>
                <a:gd name="T29" fmla="*/ 1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21">
                  <a:moveTo>
                    <a:pt x="43" y="46"/>
                  </a:moveTo>
                  <a:cubicBezTo>
                    <a:pt x="30" y="46"/>
                    <a:pt x="20" y="56"/>
                    <a:pt x="20" y="75"/>
                  </a:cubicBezTo>
                  <a:cubicBezTo>
                    <a:pt x="20" y="95"/>
                    <a:pt x="30" y="105"/>
                    <a:pt x="43" y="105"/>
                  </a:cubicBezTo>
                  <a:cubicBezTo>
                    <a:pt x="56" y="105"/>
                    <a:pt x="65" y="95"/>
                    <a:pt x="65" y="75"/>
                  </a:cubicBezTo>
                  <a:cubicBezTo>
                    <a:pt x="65" y="55"/>
                    <a:pt x="56" y="46"/>
                    <a:pt x="43" y="46"/>
                  </a:cubicBezTo>
                  <a:close/>
                  <a:moveTo>
                    <a:pt x="0" y="118"/>
                  </a:moveTo>
                  <a:cubicBezTo>
                    <a:pt x="0" y="0"/>
                    <a:pt x="0" y="0"/>
                    <a:pt x="0" y="0"/>
                  </a:cubicBezTo>
                  <a:cubicBezTo>
                    <a:pt x="21" y="0"/>
                    <a:pt x="21" y="0"/>
                    <a:pt x="21" y="0"/>
                  </a:cubicBezTo>
                  <a:cubicBezTo>
                    <a:pt x="21" y="43"/>
                    <a:pt x="21" y="43"/>
                    <a:pt x="21" y="43"/>
                  </a:cubicBezTo>
                  <a:cubicBezTo>
                    <a:pt x="27" y="35"/>
                    <a:pt x="36" y="30"/>
                    <a:pt x="48" y="30"/>
                  </a:cubicBezTo>
                  <a:cubicBezTo>
                    <a:pt x="71" y="30"/>
                    <a:pt x="86" y="45"/>
                    <a:pt x="86" y="74"/>
                  </a:cubicBezTo>
                  <a:cubicBezTo>
                    <a:pt x="86" y="104"/>
                    <a:pt x="70" y="121"/>
                    <a:pt x="47" y="121"/>
                  </a:cubicBezTo>
                  <a:cubicBezTo>
                    <a:pt x="35" y="121"/>
                    <a:pt x="26" y="116"/>
                    <a:pt x="20" y="108"/>
                  </a:cubicBezTo>
                  <a:cubicBezTo>
                    <a:pt x="17" y="118"/>
                    <a:pt x="17" y="118"/>
                    <a:pt x="17" y="118"/>
                  </a:cubicBezTo>
                  <a:lnTo>
                    <a:pt x="0"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2">
              <a:extLst>
                <a:ext uri="{FF2B5EF4-FFF2-40B4-BE49-F238E27FC236}">
                  <a16:creationId xmlns:a16="http://schemas.microsoft.com/office/drawing/2014/main" id="{3E0507A0-353D-4BD7-AD2A-649F492B944A}"/>
                </a:ext>
              </a:extLst>
            </p:cNvPr>
            <p:cNvSpPr>
              <a:spLocks noChangeArrowheads="1"/>
            </p:cNvSpPr>
            <p:nvPr userDrawn="1"/>
          </p:nvSpPr>
          <p:spPr bwMode="auto">
            <a:xfrm>
              <a:off x="4664079" y="1241431"/>
              <a:ext cx="25400" cy="1397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4F1317BD-8024-4FF5-B0B9-143237F1AB9E}"/>
                </a:ext>
              </a:extLst>
            </p:cNvPr>
            <p:cNvSpPr>
              <a:spLocks noEditPoints="1"/>
            </p:cNvSpPr>
            <p:nvPr userDrawn="1"/>
          </p:nvSpPr>
          <p:spPr bwMode="auto">
            <a:xfrm>
              <a:off x="4713292" y="1276356"/>
              <a:ext cx="101600" cy="109538"/>
            </a:xfrm>
            <a:custGeom>
              <a:avLst/>
              <a:gdLst>
                <a:gd name="T0" fmla="*/ 21 w 85"/>
                <a:gd name="T1" fmla="*/ 37 h 91"/>
                <a:gd name="T2" fmla="*/ 64 w 85"/>
                <a:gd name="T3" fmla="*/ 37 h 91"/>
                <a:gd name="T4" fmla="*/ 43 w 85"/>
                <a:gd name="T5" fmla="*/ 15 h 91"/>
                <a:gd name="T6" fmla="*/ 21 w 85"/>
                <a:gd name="T7" fmla="*/ 37 h 91"/>
                <a:gd name="T8" fmla="*/ 84 w 85"/>
                <a:gd name="T9" fmla="*/ 64 h 91"/>
                <a:gd name="T10" fmla="*/ 44 w 85"/>
                <a:gd name="T11" fmla="*/ 91 h 91"/>
                <a:gd name="T12" fmla="*/ 0 w 85"/>
                <a:gd name="T13" fmla="*/ 46 h 91"/>
                <a:gd name="T14" fmla="*/ 43 w 85"/>
                <a:gd name="T15" fmla="*/ 0 h 91"/>
                <a:gd name="T16" fmla="*/ 85 w 85"/>
                <a:gd name="T17" fmla="*/ 50 h 91"/>
                <a:gd name="T18" fmla="*/ 21 w 85"/>
                <a:gd name="T19" fmla="*/ 50 h 91"/>
                <a:gd name="T20" fmla="*/ 44 w 85"/>
                <a:gd name="T21" fmla="*/ 75 h 91"/>
                <a:gd name="T22" fmla="*/ 62 w 85"/>
                <a:gd name="T23" fmla="*/ 64 h 91"/>
                <a:gd name="T24" fmla="*/ 84 w 85"/>
                <a:gd name="T25" fmla="*/ 6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91">
                  <a:moveTo>
                    <a:pt x="21" y="37"/>
                  </a:moveTo>
                  <a:cubicBezTo>
                    <a:pt x="64" y="37"/>
                    <a:pt x="64" y="37"/>
                    <a:pt x="64" y="37"/>
                  </a:cubicBezTo>
                  <a:cubicBezTo>
                    <a:pt x="63" y="21"/>
                    <a:pt x="55" y="15"/>
                    <a:pt x="43" y="15"/>
                  </a:cubicBezTo>
                  <a:cubicBezTo>
                    <a:pt x="31" y="15"/>
                    <a:pt x="23" y="21"/>
                    <a:pt x="21" y="37"/>
                  </a:cubicBezTo>
                  <a:close/>
                  <a:moveTo>
                    <a:pt x="84" y="64"/>
                  </a:moveTo>
                  <a:cubicBezTo>
                    <a:pt x="80" y="79"/>
                    <a:pt x="67" y="91"/>
                    <a:pt x="44" y="91"/>
                  </a:cubicBezTo>
                  <a:cubicBezTo>
                    <a:pt x="18" y="91"/>
                    <a:pt x="0" y="75"/>
                    <a:pt x="0" y="46"/>
                  </a:cubicBezTo>
                  <a:cubicBezTo>
                    <a:pt x="0" y="16"/>
                    <a:pt x="17" y="0"/>
                    <a:pt x="43" y="0"/>
                  </a:cubicBezTo>
                  <a:cubicBezTo>
                    <a:pt x="68" y="0"/>
                    <a:pt x="85" y="16"/>
                    <a:pt x="85" y="50"/>
                  </a:cubicBezTo>
                  <a:cubicBezTo>
                    <a:pt x="21" y="50"/>
                    <a:pt x="21" y="50"/>
                    <a:pt x="21" y="50"/>
                  </a:cubicBezTo>
                  <a:cubicBezTo>
                    <a:pt x="23" y="68"/>
                    <a:pt x="32" y="75"/>
                    <a:pt x="44" y="75"/>
                  </a:cubicBezTo>
                  <a:cubicBezTo>
                    <a:pt x="54" y="75"/>
                    <a:pt x="60" y="70"/>
                    <a:pt x="62" y="64"/>
                  </a:cubicBezTo>
                  <a:lnTo>
                    <a:pt x="8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
              <a:extLst>
                <a:ext uri="{FF2B5EF4-FFF2-40B4-BE49-F238E27FC236}">
                  <a16:creationId xmlns:a16="http://schemas.microsoft.com/office/drawing/2014/main" id="{5E153AC6-2E6F-448E-9238-B9D7046C50FD}"/>
                </a:ext>
              </a:extLst>
            </p:cNvPr>
            <p:cNvSpPr>
              <a:spLocks noChangeArrowheads="1"/>
            </p:cNvSpPr>
            <p:nvPr userDrawn="1"/>
          </p:nvSpPr>
          <p:spPr bwMode="auto">
            <a:xfrm>
              <a:off x="3460753" y="858842"/>
              <a:ext cx="46038" cy="1889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BB173461-E9CF-44DB-9E35-177946A294F9}"/>
                </a:ext>
              </a:extLst>
            </p:cNvPr>
            <p:cNvSpPr>
              <a:spLocks/>
            </p:cNvSpPr>
            <p:nvPr userDrawn="1"/>
          </p:nvSpPr>
          <p:spPr bwMode="auto">
            <a:xfrm>
              <a:off x="3744916" y="855666"/>
              <a:ext cx="142875" cy="195264"/>
            </a:xfrm>
            <a:custGeom>
              <a:avLst/>
              <a:gdLst>
                <a:gd name="T0" fmla="*/ 0 w 119"/>
                <a:gd name="T1" fmla="*/ 82 h 163"/>
                <a:gd name="T2" fmla="*/ 83 w 119"/>
                <a:gd name="T3" fmla="*/ 163 h 163"/>
                <a:gd name="T4" fmla="*/ 119 w 119"/>
                <a:gd name="T5" fmla="*/ 158 h 163"/>
                <a:gd name="T6" fmla="*/ 119 w 119"/>
                <a:gd name="T7" fmla="*/ 116 h 163"/>
                <a:gd name="T8" fmla="*/ 86 w 119"/>
                <a:gd name="T9" fmla="*/ 124 h 163"/>
                <a:gd name="T10" fmla="*/ 43 w 119"/>
                <a:gd name="T11" fmla="*/ 82 h 163"/>
                <a:gd name="T12" fmla="*/ 86 w 119"/>
                <a:gd name="T13" fmla="*/ 40 h 163"/>
                <a:gd name="T14" fmla="*/ 119 w 119"/>
                <a:gd name="T15" fmla="*/ 48 h 163"/>
                <a:gd name="T16" fmla="*/ 119 w 119"/>
                <a:gd name="T17" fmla="*/ 6 h 163"/>
                <a:gd name="T18" fmla="*/ 83 w 119"/>
                <a:gd name="T19" fmla="*/ 0 h 163"/>
                <a:gd name="T20" fmla="*/ 0 w 119"/>
                <a:gd name="T21"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163">
                  <a:moveTo>
                    <a:pt x="0" y="82"/>
                  </a:moveTo>
                  <a:cubicBezTo>
                    <a:pt x="0" y="133"/>
                    <a:pt x="39" y="163"/>
                    <a:pt x="83" y="163"/>
                  </a:cubicBezTo>
                  <a:cubicBezTo>
                    <a:pt x="101" y="163"/>
                    <a:pt x="114" y="159"/>
                    <a:pt x="119" y="158"/>
                  </a:cubicBezTo>
                  <a:cubicBezTo>
                    <a:pt x="119" y="116"/>
                    <a:pt x="119" y="116"/>
                    <a:pt x="119" y="116"/>
                  </a:cubicBezTo>
                  <a:cubicBezTo>
                    <a:pt x="117" y="116"/>
                    <a:pt x="104" y="124"/>
                    <a:pt x="86" y="124"/>
                  </a:cubicBezTo>
                  <a:cubicBezTo>
                    <a:pt x="60" y="124"/>
                    <a:pt x="43" y="105"/>
                    <a:pt x="43" y="82"/>
                  </a:cubicBezTo>
                  <a:cubicBezTo>
                    <a:pt x="43" y="58"/>
                    <a:pt x="60" y="40"/>
                    <a:pt x="86" y="40"/>
                  </a:cubicBezTo>
                  <a:cubicBezTo>
                    <a:pt x="105" y="40"/>
                    <a:pt x="117" y="47"/>
                    <a:pt x="119" y="48"/>
                  </a:cubicBezTo>
                  <a:cubicBezTo>
                    <a:pt x="119" y="6"/>
                    <a:pt x="119" y="6"/>
                    <a:pt x="119" y="6"/>
                  </a:cubicBezTo>
                  <a:cubicBezTo>
                    <a:pt x="115" y="5"/>
                    <a:pt x="102" y="0"/>
                    <a:pt x="83" y="0"/>
                  </a:cubicBezTo>
                  <a:cubicBezTo>
                    <a:pt x="35" y="0"/>
                    <a:pt x="0" y="35"/>
                    <a:pt x="0"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a:extLst>
                <a:ext uri="{FF2B5EF4-FFF2-40B4-BE49-F238E27FC236}">
                  <a16:creationId xmlns:a16="http://schemas.microsoft.com/office/drawing/2014/main" id="{D7EFBC9C-7E34-4697-ABFC-3FE33DB2CBB3}"/>
                </a:ext>
              </a:extLst>
            </p:cNvPr>
            <p:cNvSpPr>
              <a:spLocks/>
            </p:cNvSpPr>
            <p:nvPr userDrawn="1"/>
          </p:nvSpPr>
          <p:spPr bwMode="auto">
            <a:xfrm>
              <a:off x="3251203" y="855666"/>
              <a:ext cx="142875" cy="195264"/>
            </a:xfrm>
            <a:custGeom>
              <a:avLst/>
              <a:gdLst>
                <a:gd name="T0" fmla="*/ 0 w 119"/>
                <a:gd name="T1" fmla="*/ 82 h 163"/>
                <a:gd name="T2" fmla="*/ 83 w 119"/>
                <a:gd name="T3" fmla="*/ 163 h 163"/>
                <a:gd name="T4" fmla="*/ 119 w 119"/>
                <a:gd name="T5" fmla="*/ 158 h 163"/>
                <a:gd name="T6" fmla="*/ 119 w 119"/>
                <a:gd name="T7" fmla="*/ 116 h 163"/>
                <a:gd name="T8" fmla="*/ 86 w 119"/>
                <a:gd name="T9" fmla="*/ 124 h 163"/>
                <a:gd name="T10" fmla="*/ 43 w 119"/>
                <a:gd name="T11" fmla="*/ 82 h 163"/>
                <a:gd name="T12" fmla="*/ 86 w 119"/>
                <a:gd name="T13" fmla="*/ 40 h 163"/>
                <a:gd name="T14" fmla="*/ 119 w 119"/>
                <a:gd name="T15" fmla="*/ 48 h 163"/>
                <a:gd name="T16" fmla="*/ 119 w 119"/>
                <a:gd name="T17" fmla="*/ 6 h 163"/>
                <a:gd name="T18" fmla="*/ 83 w 119"/>
                <a:gd name="T19" fmla="*/ 0 h 163"/>
                <a:gd name="T20" fmla="*/ 0 w 119"/>
                <a:gd name="T21"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163">
                  <a:moveTo>
                    <a:pt x="0" y="82"/>
                  </a:moveTo>
                  <a:cubicBezTo>
                    <a:pt x="0" y="133"/>
                    <a:pt x="39" y="163"/>
                    <a:pt x="83" y="163"/>
                  </a:cubicBezTo>
                  <a:cubicBezTo>
                    <a:pt x="101" y="163"/>
                    <a:pt x="114" y="159"/>
                    <a:pt x="119" y="158"/>
                  </a:cubicBezTo>
                  <a:cubicBezTo>
                    <a:pt x="119" y="116"/>
                    <a:pt x="119" y="116"/>
                    <a:pt x="119" y="116"/>
                  </a:cubicBezTo>
                  <a:cubicBezTo>
                    <a:pt x="118" y="116"/>
                    <a:pt x="105" y="124"/>
                    <a:pt x="86" y="124"/>
                  </a:cubicBezTo>
                  <a:cubicBezTo>
                    <a:pt x="60" y="124"/>
                    <a:pt x="43" y="105"/>
                    <a:pt x="43" y="82"/>
                  </a:cubicBezTo>
                  <a:cubicBezTo>
                    <a:pt x="43" y="58"/>
                    <a:pt x="61" y="40"/>
                    <a:pt x="86" y="40"/>
                  </a:cubicBezTo>
                  <a:cubicBezTo>
                    <a:pt x="105" y="40"/>
                    <a:pt x="118" y="47"/>
                    <a:pt x="119" y="48"/>
                  </a:cubicBezTo>
                  <a:cubicBezTo>
                    <a:pt x="119" y="6"/>
                    <a:pt x="119" y="6"/>
                    <a:pt x="119" y="6"/>
                  </a:cubicBezTo>
                  <a:cubicBezTo>
                    <a:pt x="116" y="5"/>
                    <a:pt x="102" y="0"/>
                    <a:pt x="83" y="0"/>
                  </a:cubicBezTo>
                  <a:cubicBezTo>
                    <a:pt x="35" y="0"/>
                    <a:pt x="0" y="35"/>
                    <a:pt x="0"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a:extLst>
                <a:ext uri="{FF2B5EF4-FFF2-40B4-BE49-F238E27FC236}">
                  <a16:creationId xmlns:a16="http://schemas.microsoft.com/office/drawing/2014/main" id="{2FC8FF4E-5C20-4495-8015-839A80F5E405}"/>
                </a:ext>
              </a:extLst>
            </p:cNvPr>
            <p:cNvSpPr>
              <a:spLocks noEditPoints="1"/>
            </p:cNvSpPr>
            <p:nvPr userDrawn="1"/>
          </p:nvSpPr>
          <p:spPr bwMode="auto">
            <a:xfrm>
              <a:off x="3937004" y="855666"/>
              <a:ext cx="198438" cy="195264"/>
            </a:xfrm>
            <a:custGeom>
              <a:avLst/>
              <a:gdLst>
                <a:gd name="T0" fmla="*/ 82 w 165"/>
                <a:gd name="T1" fmla="*/ 0 h 163"/>
                <a:gd name="T2" fmla="*/ 0 w 165"/>
                <a:gd name="T3" fmla="*/ 82 h 163"/>
                <a:gd name="T4" fmla="*/ 82 w 165"/>
                <a:gd name="T5" fmla="*/ 163 h 163"/>
                <a:gd name="T6" fmla="*/ 165 w 165"/>
                <a:gd name="T7" fmla="*/ 82 h 163"/>
                <a:gd name="T8" fmla="*/ 82 w 165"/>
                <a:gd name="T9" fmla="*/ 0 h 163"/>
                <a:gd name="T10" fmla="*/ 82 w 165"/>
                <a:gd name="T11" fmla="*/ 123 h 163"/>
                <a:gd name="T12" fmla="*/ 41 w 165"/>
                <a:gd name="T13" fmla="*/ 82 h 163"/>
                <a:gd name="T14" fmla="*/ 82 w 165"/>
                <a:gd name="T15" fmla="*/ 40 h 163"/>
                <a:gd name="T16" fmla="*/ 123 w 165"/>
                <a:gd name="T17" fmla="*/ 82 h 163"/>
                <a:gd name="T18" fmla="*/ 82 w 165"/>
                <a:gd name="T19" fmla="*/ 12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3">
                  <a:moveTo>
                    <a:pt x="82" y="0"/>
                  </a:moveTo>
                  <a:cubicBezTo>
                    <a:pt x="34" y="0"/>
                    <a:pt x="0" y="37"/>
                    <a:pt x="0" y="82"/>
                  </a:cubicBezTo>
                  <a:cubicBezTo>
                    <a:pt x="0" y="127"/>
                    <a:pt x="34" y="163"/>
                    <a:pt x="82" y="163"/>
                  </a:cubicBezTo>
                  <a:cubicBezTo>
                    <a:pt x="130" y="163"/>
                    <a:pt x="165" y="127"/>
                    <a:pt x="165" y="82"/>
                  </a:cubicBezTo>
                  <a:cubicBezTo>
                    <a:pt x="165" y="37"/>
                    <a:pt x="130" y="0"/>
                    <a:pt x="82" y="0"/>
                  </a:cubicBezTo>
                  <a:close/>
                  <a:moveTo>
                    <a:pt x="82" y="123"/>
                  </a:moveTo>
                  <a:cubicBezTo>
                    <a:pt x="59" y="123"/>
                    <a:pt x="41" y="105"/>
                    <a:pt x="41" y="82"/>
                  </a:cubicBezTo>
                  <a:cubicBezTo>
                    <a:pt x="41" y="59"/>
                    <a:pt x="59" y="40"/>
                    <a:pt x="82" y="40"/>
                  </a:cubicBezTo>
                  <a:cubicBezTo>
                    <a:pt x="105" y="40"/>
                    <a:pt x="123" y="59"/>
                    <a:pt x="123" y="82"/>
                  </a:cubicBezTo>
                  <a:cubicBezTo>
                    <a:pt x="123" y="105"/>
                    <a:pt x="105" y="123"/>
                    <a:pt x="82"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a:extLst>
                <a:ext uri="{FF2B5EF4-FFF2-40B4-BE49-F238E27FC236}">
                  <a16:creationId xmlns:a16="http://schemas.microsoft.com/office/drawing/2014/main" id="{A5CB476A-6B71-48A3-B01E-7B6D67707290}"/>
                </a:ext>
              </a:extLst>
            </p:cNvPr>
            <p:cNvSpPr>
              <a:spLocks/>
            </p:cNvSpPr>
            <p:nvPr userDrawn="1"/>
          </p:nvSpPr>
          <p:spPr bwMode="auto">
            <a:xfrm>
              <a:off x="3570291" y="855666"/>
              <a:ext cx="128588" cy="195264"/>
            </a:xfrm>
            <a:custGeom>
              <a:avLst/>
              <a:gdLst>
                <a:gd name="T0" fmla="*/ 70 w 108"/>
                <a:gd name="T1" fmla="*/ 65 h 163"/>
                <a:gd name="T2" fmla="*/ 59 w 108"/>
                <a:gd name="T3" fmla="*/ 62 h 163"/>
                <a:gd name="T4" fmla="*/ 41 w 108"/>
                <a:gd name="T5" fmla="*/ 47 h 163"/>
                <a:gd name="T6" fmla="*/ 66 w 108"/>
                <a:gd name="T7" fmla="*/ 34 h 163"/>
                <a:gd name="T8" fmla="*/ 97 w 108"/>
                <a:gd name="T9" fmla="*/ 39 h 163"/>
                <a:gd name="T10" fmla="*/ 97 w 108"/>
                <a:gd name="T11" fmla="*/ 5 h 163"/>
                <a:gd name="T12" fmla="*/ 58 w 108"/>
                <a:gd name="T13" fmla="*/ 0 h 163"/>
                <a:gd name="T14" fmla="*/ 0 w 108"/>
                <a:gd name="T15" fmla="*/ 49 h 163"/>
                <a:gd name="T16" fmla="*/ 40 w 108"/>
                <a:gd name="T17" fmla="*/ 96 h 163"/>
                <a:gd name="T18" fmla="*/ 49 w 108"/>
                <a:gd name="T19" fmla="*/ 98 h 163"/>
                <a:gd name="T20" fmla="*/ 66 w 108"/>
                <a:gd name="T21" fmla="*/ 114 h 163"/>
                <a:gd name="T22" fmla="*/ 38 w 108"/>
                <a:gd name="T23" fmla="*/ 129 h 163"/>
                <a:gd name="T24" fmla="*/ 0 w 108"/>
                <a:gd name="T25" fmla="*/ 123 h 163"/>
                <a:gd name="T26" fmla="*/ 0 w 108"/>
                <a:gd name="T27" fmla="*/ 159 h 163"/>
                <a:gd name="T28" fmla="*/ 43 w 108"/>
                <a:gd name="T29" fmla="*/ 163 h 163"/>
                <a:gd name="T30" fmla="*/ 108 w 108"/>
                <a:gd name="T31" fmla="*/ 111 h 163"/>
                <a:gd name="T32" fmla="*/ 70 w 108"/>
                <a:gd name="T33" fmla="*/ 6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163">
                  <a:moveTo>
                    <a:pt x="70" y="65"/>
                  </a:moveTo>
                  <a:cubicBezTo>
                    <a:pt x="59" y="62"/>
                    <a:pt x="59" y="62"/>
                    <a:pt x="59" y="62"/>
                  </a:cubicBezTo>
                  <a:cubicBezTo>
                    <a:pt x="53" y="60"/>
                    <a:pt x="41" y="57"/>
                    <a:pt x="41" y="47"/>
                  </a:cubicBezTo>
                  <a:cubicBezTo>
                    <a:pt x="41" y="39"/>
                    <a:pt x="50" y="34"/>
                    <a:pt x="66" y="34"/>
                  </a:cubicBezTo>
                  <a:cubicBezTo>
                    <a:pt x="79" y="34"/>
                    <a:pt x="96" y="39"/>
                    <a:pt x="97" y="39"/>
                  </a:cubicBezTo>
                  <a:cubicBezTo>
                    <a:pt x="97" y="5"/>
                    <a:pt x="97" y="5"/>
                    <a:pt x="97" y="5"/>
                  </a:cubicBezTo>
                  <a:cubicBezTo>
                    <a:pt x="95" y="5"/>
                    <a:pt x="77" y="0"/>
                    <a:pt x="58" y="0"/>
                  </a:cubicBezTo>
                  <a:cubicBezTo>
                    <a:pt x="22" y="0"/>
                    <a:pt x="0" y="20"/>
                    <a:pt x="0" y="49"/>
                  </a:cubicBezTo>
                  <a:cubicBezTo>
                    <a:pt x="0" y="76"/>
                    <a:pt x="18" y="89"/>
                    <a:pt x="40" y="96"/>
                  </a:cubicBezTo>
                  <a:cubicBezTo>
                    <a:pt x="43" y="96"/>
                    <a:pt x="46" y="98"/>
                    <a:pt x="49" y="98"/>
                  </a:cubicBezTo>
                  <a:cubicBezTo>
                    <a:pt x="58" y="101"/>
                    <a:pt x="66" y="106"/>
                    <a:pt x="66" y="114"/>
                  </a:cubicBezTo>
                  <a:cubicBezTo>
                    <a:pt x="66" y="123"/>
                    <a:pt x="57" y="129"/>
                    <a:pt x="38" y="129"/>
                  </a:cubicBezTo>
                  <a:cubicBezTo>
                    <a:pt x="20" y="129"/>
                    <a:pt x="4" y="124"/>
                    <a:pt x="0" y="123"/>
                  </a:cubicBezTo>
                  <a:cubicBezTo>
                    <a:pt x="0" y="159"/>
                    <a:pt x="0" y="159"/>
                    <a:pt x="0" y="159"/>
                  </a:cubicBezTo>
                  <a:cubicBezTo>
                    <a:pt x="2" y="160"/>
                    <a:pt x="22" y="163"/>
                    <a:pt x="43" y="163"/>
                  </a:cubicBezTo>
                  <a:cubicBezTo>
                    <a:pt x="73" y="163"/>
                    <a:pt x="108" y="150"/>
                    <a:pt x="108" y="111"/>
                  </a:cubicBezTo>
                  <a:cubicBezTo>
                    <a:pt x="108" y="91"/>
                    <a:pt x="96" y="74"/>
                    <a:pt x="70"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a:extLst>
                <a:ext uri="{FF2B5EF4-FFF2-40B4-BE49-F238E27FC236}">
                  <a16:creationId xmlns:a16="http://schemas.microsoft.com/office/drawing/2014/main" id="{48F162EC-0B05-43C3-8D34-0440AED616A1}"/>
                </a:ext>
              </a:extLst>
            </p:cNvPr>
            <p:cNvSpPr>
              <a:spLocks/>
            </p:cNvSpPr>
            <p:nvPr userDrawn="1"/>
          </p:nvSpPr>
          <p:spPr bwMode="auto">
            <a:xfrm>
              <a:off x="3154365" y="633415"/>
              <a:ext cx="47625" cy="96838"/>
            </a:xfrm>
            <a:custGeom>
              <a:avLst/>
              <a:gdLst>
                <a:gd name="T0" fmla="*/ 20 w 39"/>
                <a:gd name="T1" fmla="*/ 0 h 81"/>
                <a:gd name="T2" fmla="*/ 0 w 39"/>
                <a:gd name="T3" fmla="*/ 20 h 81"/>
                <a:gd name="T4" fmla="*/ 0 w 39"/>
                <a:gd name="T5" fmla="*/ 61 h 81"/>
                <a:gd name="T6" fmla="*/ 20 w 39"/>
                <a:gd name="T7" fmla="*/ 81 h 81"/>
                <a:gd name="T8" fmla="*/ 39 w 39"/>
                <a:gd name="T9" fmla="*/ 61 h 81"/>
                <a:gd name="T10" fmla="*/ 39 w 39"/>
                <a:gd name="T11" fmla="*/ 20 h 81"/>
                <a:gd name="T12" fmla="*/ 20 w 39"/>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39" h="81">
                  <a:moveTo>
                    <a:pt x="20" y="0"/>
                  </a:moveTo>
                  <a:cubicBezTo>
                    <a:pt x="9" y="0"/>
                    <a:pt x="0" y="9"/>
                    <a:pt x="0" y="20"/>
                  </a:cubicBezTo>
                  <a:cubicBezTo>
                    <a:pt x="0" y="61"/>
                    <a:pt x="0" y="61"/>
                    <a:pt x="0" y="61"/>
                  </a:cubicBezTo>
                  <a:cubicBezTo>
                    <a:pt x="0" y="72"/>
                    <a:pt x="9" y="81"/>
                    <a:pt x="20" y="81"/>
                  </a:cubicBezTo>
                  <a:cubicBezTo>
                    <a:pt x="31" y="81"/>
                    <a:pt x="39" y="72"/>
                    <a:pt x="39" y="61"/>
                  </a:cubicBezTo>
                  <a:cubicBezTo>
                    <a:pt x="39" y="20"/>
                    <a:pt x="39" y="20"/>
                    <a:pt x="39" y="20"/>
                  </a:cubicBezTo>
                  <a:cubicBezTo>
                    <a:pt x="39"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a:extLst>
                <a:ext uri="{FF2B5EF4-FFF2-40B4-BE49-F238E27FC236}">
                  <a16:creationId xmlns:a16="http://schemas.microsoft.com/office/drawing/2014/main" id="{DFADCDB5-BC20-4B7E-AE2F-0F61ECC0BFDC}"/>
                </a:ext>
              </a:extLst>
            </p:cNvPr>
            <p:cNvSpPr>
              <a:spLocks/>
            </p:cNvSpPr>
            <p:nvPr userDrawn="1"/>
          </p:nvSpPr>
          <p:spPr bwMode="auto">
            <a:xfrm>
              <a:off x="3284540" y="568327"/>
              <a:ext cx="46038" cy="161926"/>
            </a:xfrm>
            <a:custGeom>
              <a:avLst/>
              <a:gdLst>
                <a:gd name="T0" fmla="*/ 19 w 39"/>
                <a:gd name="T1" fmla="*/ 136 h 136"/>
                <a:gd name="T2" fmla="*/ 39 w 39"/>
                <a:gd name="T3" fmla="*/ 116 h 136"/>
                <a:gd name="T4" fmla="*/ 39 w 39"/>
                <a:gd name="T5" fmla="*/ 20 h 136"/>
                <a:gd name="T6" fmla="*/ 19 w 39"/>
                <a:gd name="T7" fmla="*/ 0 h 136"/>
                <a:gd name="T8" fmla="*/ 0 w 39"/>
                <a:gd name="T9" fmla="*/ 20 h 136"/>
                <a:gd name="T10" fmla="*/ 0 w 39"/>
                <a:gd name="T11" fmla="*/ 116 h 136"/>
                <a:gd name="T12" fmla="*/ 19 w 39"/>
                <a:gd name="T13" fmla="*/ 136 h 136"/>
              </a:gdLst>
              <a:ahLst/>
              <a:cxnLst>
                <a:cxn ang="0">
                  <a:pos x="T0" y="T1"/>
                </a:cxn>
                <a:cxn ang="0">
                  <a:pos x="T2" y="T3"/>
                </a:cxn>
                <a:cxn ang="0">
                  <a:pos x="T4" y="T5"/>
                </a:cxn>
                <a:cxn ang="0">
                  <a:pos x="T6" y="T7"/>
                </a:cxn>
                <a:cxn ang="0">
                  <a:pos x="T8" y="T9"/>
                </a:cxn>
                <a:cxn ang="0">
                  <a:pos x="T10" y="T11"/>
                </a:cxn>
                <a:cxn ang="0">
                  <a:pos x="T12" y="T13"/>
                </a:cxn>
              </a:cxnLst>
              <a:rect l="0" t="0" r="r" b="b"/>
              <a:pathLst>
                <a:path w="39" h="136">
                  <a:moveTo>
                    <a:pt x="19" y="136"/>
                  </a:moveTo>
                  <a:cubicBezTo>
                    <a:pt x="30" y="136"/>
                    <a:pt x="39" y="127"/>
                    <a:pt x="39" y="116"/>
                  </a:cubicBezTo>
                  <a:cubicBezTo>
                    <a:pt x="39" y="20"/>
                    <a:pt x="39" y="20"/>
                    <a:pt x="39" y="20"/>
                  </a:cubicBezTo>
                  <a:cubicBezTo>
                    <a:pt x="39" y="9"/>
                    <a:pt x="30" y="0"/>
                    <a:pt x="19" y="0"/>
                  </a:cubicBezTo>
                  <a:cubicBezTo>
                    <a:pt x="9" y="0"/>
                    <a:pt x="0" y="9"/>
                    <a:pt x="0" y="20"/>
                  </a:cubicBezTo>
                  <a:cubicBezTo>
                    <a:pt x="0" y="116"/>
                    <a:pt x="0" y="116"/>
                    <a:pt x="0" y="116"/>
                  </a:cubicBezTo>
                  <a:cubicBezTo>
                    <a:pt x="0" y="127"/>
                    <a:pt x="9" y="136"/>
                    <a:pt x="19"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a:extLst>
                <a:ext uri="{FF2B5EF4-FFF2-40B4-BE49-F238E27FC236}">
                  <a16:creationId xmlns:a16="http://schemas.microsoft.com/office/drawing/2014/main" id="{8C3B81BD-A5A1-4B8A-B83C-5E70B72F092F}"/>
                </a:ext>
              </a:extLst>
            </p:cNvPr>
            <p:cNvSpPr>
              <a:spLocks/>
            </p:cNvSpPr>
            <p:nvPr userDrawn="1"/>
          </p:nvSpPr>
          <p:spPr bwMode="auto">
            <a:xfrm>
              <a:off x="3411540" y="479427"/>
              <a:ext cx="47625" cy="296864"/>
            </a:xfrm>
            <a:custGeom>
              <a:avLst/>
              <a:gdLst>
                <a:gd name="T0" fmla="*/ 20 w 39"/>
                <a:gd name="T1" fmla="*/ 0 h 249"/>
                <a:gd name="T2" fmla="*/ 0 w 39"/>
                <a:gd name="T3" fmla="*/ 20 h 249"/>
                <a:gd name="T4" fmla="*/ 0 w 39"/>
                <a:gd name="T5" fmla="*/ 229 h 249"/>
                <a:gd name="T6" fmla="*/ 20 w 39"/>
                <a:gd name="T7" fmla="*/ 249 h 249"/>
                <a:gd name="T8" fmla="*/ 39 w 39"/>
                <a:gd name="T9" fmla="*/ 229 h 249"/>
                <a:gd name="T10" fmla="*/ 39 w 39"/>
                <a:gd name="T11" fmla="*/ 20 h 249"/>
                <a:gd name="T12" fmla="*/ 20 w 39"/>
                <a:gd name="T13" fmla="*/ 0 h 249"/>
              </a:gdLst>
              <a:ahLst/>
              <a:cxnLst>
                <a:cxn ang="0">
                  <a:pos x="T0" y="T1"/>
                </a:cxn>
                <a:cxn ang="0">
                  <a:pos x="T2" y="T3"/>
                </a:cxn>
                <a:cxn ang="0">
                  <a:pos x="T4" y="T5"/>
                </a:cxn>
                <a:cxn ang="0">
                  <a:pos x="T6" y="T7"/>
                </a:cxn>
                <a:cxn ang="0">
                  <a:pos x="T8" y="T9"/>
                </a:cxn>
                <a:cxn ang="0">
                  <a:pos x="T10" y="T11"/>
                </a:cxn>
                <a:cxn ang="0">
                  <a:pos x="T12" y="T13"/>
                </a:cxn>
              </a:cxnLst>
              <a:rect l="0" t="0" r="r" b="b"/>
              <a:pathLst>
                <a:path w="39" h="249">
                  <a:moveTo>
                    <a:pt x="20" y="0"/>
                  </a:moveTo>
                  <a:cubicBezTo>
                    <a:pt x="9" y="0"/>
                    <a:pt x="0" y="9"/>
                    <a:pt x="0" y="20"/>
                  </a:cubicBezTo>
                  <a:cubicBezTo>
                    <a:pt x="0" y="229"/>
                    <a:pt x="0" y="229"/>
                    <a:pt x="0" y="229"/>
                  </a:cubicBezTo>
                  <a:cubicBezTo>
                    <a:pt x="0" y="240"/>
                    <a:pt x="9" y="249"/>
                    <a:pt x="20" y="249"/>
                  </a:cubicBezTo>
                  <a:cubicBezTo>
                    <a:pt x="31" y="249"/>
                    <a:pt x="39" y="240"/>
                    <a:pt x="39" y="229"/>
                  </a:cubicBezTo>
                  <a:cubicBezTo>
                    <a:pt x="39" y="20"/>
                    <a:pt x="39" y="20"/>
                    <a:pt x="39" y="20"/>
                  </a:cubicBezTo>
                  <a:cubicBezTo>
                    <a:pt x="39"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a:extLst>
                <a:ext uri="{FF2B5EF4-FFF2-40B4-BE49-F238E27FC236}">
                  <a16:creationId xmlns:a16="http://schemas.microsoft.com/office/drawing/2014/main" id="{DF981E51-620F-4DFD-8709-B6CECE75492F}"/>
                </a:ext>
              </a:extLst>
            </p:cNvPr>
            <p:cNvSpPr>
              <a:spLocks/>
            </p:cNvSpPr>
            <p:nvPr userDrawn="1"/>
          </p:nvSpPr>
          <p:spPr bwMode="auto">
            <a:xfrm>
              <a:off x="3541716" y="568327"/>
              <a:ext cx="46038" cy="161926"/>
            </a:xfrm>
            <a:custGeom>
              <a:avLst/>
              <a:gdLst>
                <a:gd name="T0" fmla="*/ 39 w 39"/>
                <a:gd name="T1" fmla="*/ 116 h 136"/>
                <a:gd name="T2" fmla="*/ 39 w 39"/>
                <a:gd name="T3" fmla="*/ 20 h 136"/>
                <a:gd name="T4" fmla="*/ 19 w 39"/>
                <a:gd name="T5" fmla="*/ 0 h 136"/>
                <a:gd name="T6" fmla="*/ 0 w 39"/>
                <a:gd name="T7" fmla="*/ 20 h 136"/>
                <a:gd name="T8" fmla="*/ 0 w 39"/>
                <a:gd name="T9" fmla="*/ 116 h 136"/>
                <a:gd name="T10" fmla="*/ 19 w 39"/>
                <a:gd name="T11" fmla="*/ 136 h 136"/>
                <a:gd name="T12" fmla="*/ 39 w 39"/>
                <a:gd name="T13" fmla="*/ 116 h 136"/>
              </a:gdLst>
              <a:ahLst/>
              <a:cxnLst>
                <a:cxn ang="0">
                  <a:pos x="T0" y="T1"/>
                </a:cxn>
                <a:cxn ang="0">
                  <a:pos x="T2" y="T3"/>
                </a:cxn>
                <a:cxn ang="0">
                  <a:pos x="T4" y="T5"/>
                </a:cxn>
                <a:cxn ang="0">
                  <a:pos x="T6" y="T7"/>
                </a:cxn>
                <a:cxn ang="0">
                  <a:pos x="T8" y="T9"/>
                </a:cxn>
                <a:cxn ang="0">
                  <a:pos x="T10" y="T11"/>
                </a:cxn>
                <a:cxn ang="0">
                  <a:pos x="T12" y="T13"/>
                </a:cxn>
              </a:cxnLst>
              <a:rect l="0" t="0" r="r" b="b"/>
              <a:pathLst>
                <a:path w="39" h="136">
                  <a:moveTo>
                    <a:pt x="39" y="116"/>
                  </a:moveTo>
                  <a:cubicBezTo>
                    <a:pt x="39" y="20"/>
                    <a:pt x="39" y="20"/>
                    <a:pt x="39" y="20"/>
                  </a:cubicBezTo>
                  <a:cubicBezTo>
                    <a:pt x="39" y="9"/>
                    <a:pt x="30" y="0"/>
                    <a:pt x="19" y="0"/>
                  </a:cubicBezTo>
                  <a:cubicBezTo>
                    <a:pt x="9" y="0"/>
                    <a:pt x="0" y="9"/>
                    <a:pt x="0" y="20"/>
                  </a:cubicBezTo>
                  <a:cubicBezTo>
                    <a:pt x="0" y="116"/>
                    <a:pt x="0" y="116"/>
                    <a:pt x="0" y="116"/>
                  </a:cubicBezTo>
                  <a:cubicBezTo>
                    <a:pt x="0" y="127"/>
                    <a:pt x="9" y="136"/>
                    <a:pt x="19" y="136"/>
                  </a:cubicBezTo>
                  <a:cubicBezTo>
                    <a:pt x="30" y="136"/>
                    <a:pt x="39" y="127"/>
                    <a:pt x="39"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a:extLst>
                <a:ext uri="{FF2B5EF4-FFF2-40B4-BE49-F238E27FC236}">
                  <a16:creationId xmlns:a16="http://schemas.microsoft.com/office/drawing/2014/main" id="{603F2C8B-0877-47DC-A97C-DF6E49820EB7}"/>
                </a:ext>
              </a:extLst>
            </p:cNvPr>
            <p:cNvSpPr>
              <a:spLocks/>
            </p:cNvSpPr>
            <p:nvPr userDrawn="1"/>
          </p:nvSpPr>
          <p:spPr bwMode="auto">
            <a:xfrm>
              <a:off x="3668716" y="633415"/>
              <a:ext cx="47625" cy="96838"/>
            </a:xfrm>
            <a:custGeom>
              <a:avLst/>
              <a:gdLst>
                <a:gd name="T0" fmla="*/ 20 w 39"/>
                <a:gd name="T1" fmla="*/ 0 h 81"/>
                <a:gd name="T2" fmla="*/ 0 w 39"/>
                <a:gd name="T3" fmla="*/ 20 h 81"/>
                <a:gd name="T4" fmla="*/ 0 w 39"/>
                <a:gd name="T5" fmla="*/ 61 h 81"/>
                <a:gd name="T6" fmla="*/ 20 w 39"/>
                <a:gd name="T7" fmla="*/ 81 h 81"/>
                <a:gd name="T8" fmla="*/ 39 w 39"/>
                <a:gd name="T9" fmla="*/ 61 h 81"/>
                <a:gd name="T10" fmla="*/ 39 w 39"/>
                <a:gd name="T11" fmla="*/ 20 h 81"/>
                <a:gd name="T12" fmla="*/ 20 w 39"/>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39" h="81">
                  <a:moveTo>
                    <a:pt x="20" y="0"/>
                  </a:moveTo>
                  <a:cubicBezTo>
                    <a:pt x="9" y="0"/>
                    <a:pt x="0" y="9"/>
                    <a:pt x="0" y="20"/>
                  </a:cubicBezTo>
                  <a:cubicBezTo>
                    <a:pt x="0" y="61"/>
                    <a:pt x="0" y="61"/>
                    <a:pt x="0" y="61"/>
                  </a:cubicBezTo>
                  <a:cubicBezTo>
                    <a:pt x="0" y="72"/>
                    <a:pt x="9" y="81"/>
                    <a:pt x="20" y="81"/>
                  </a:cubicBezTo>
                  <a:cubicBezTo>
                    <a:pt x="31" y="81"/>
                    <a:pt x="39" y="72"/>
                    <a:pt x="39" y="61"/>
                  </a:cubicBezTo>
                  <a:cubicBezTo>
                    <a:pt x="39" y="20"/>
                    <a:pt x="39" y="20"/>
                    <a:pt x="39" y="20"/>
                  </a:cubicBezTo>
                  <a:cubicBezTo>
                    <a:pt x="39"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a:extLst>
                <a:ext uri="{FF2B5EF4-FFF2-40B4-BE49-F238E27FC236}">
                  <a16:creationId xmlns:a16="http://schemas.microsoft.com/office/drawing/2014/main" id="{6542D891-CA12-4395-9D89-10F9BEC319E9}"/>
                </a:ext>
              </a:extLst>
            </p:cNvPr>
            <p:cNvSpPr>
              <a:spLocks/>
            </p:cNvSpPr>
            <p:nvPr userDrawn="1"/>
          </p:nvSpPr>
          <p:spPr bwMode="auto">
            <a:xfrm>
              <a:off x="3798891" y="568327"/>
              <a:ext cx="46038" cy="161926"/>
            </a:xfrm>
            <a:custGeom>
              <a:avLst/>
              <a:gdLst>
                <a:gd name="T0" fmla="*/ 20 w 39"/>
                <a:gd name="T1" fmla="*/ 136 h 136"/>
                <a:gd name="T2" fmla="*/ 39 w 39"/>
                <a:gd name="T3" fmla="*/ 116 h 136"/>
                <a:gd name="T4" fmla="*/ 39 w 39"/>
                <a:gd name="T5" fmla="*/ 20 h 136"/>
                <a:gd name="T6" fmla="*/ 20 w 39"/>
                <a:gd name="T7" fmla="*/ 0 h 136"/>
                <a:gd name="T8" fmla="*/ 0 w 39"/>
                <a:gd name="T9" fmla="*/ 20 h 136"/>
                <a:gd name="T10" fmla="*/ 0 w 39"/>
                <a:gd name="T11" fmla="*/ 116 h 136"/>
                <a:gd name="T12" fmla="*/ 20 w 39"/>
                <a:gd name="T13" fmla="*/ 136 h 136"/>
              </a:gdLst>
              <a:ahLst/>
              <a:cxnLst>
                <a:cxn ang="0">
                  <a:pos x="T0" y="T1"/>
                </a:cxn>
                <a:cxn ang="0">
                  <a:pos x="T2" y="T3"/>
                </a:cxn>
                <a:cxn ang="0">
                  <a:pos x="T4" y="T5"/>
                </a:cxn>
                <a:cxn ang="0">
                  <a:pos x="T6" y="T7"/>
                </a:cxn>
                <a:cxn ang="0">
                  <a:pos x="T8" y="T9"/>
                </a:cxn>
                <a:cxn ang="0">
                  <a:pos x="T10" y="T11"/>
                </a:cxn>
                <a:cxn ang="0">
                  <a:pos x="T12" y="T13"/>
                </a:cxn>
              </a:cxnLst>
              <a:rect l="0" t="0" r="r" b="b"/>
              <a:pathLst>
                <a:path w="39" h="136">
                  <a:moveTo>
                    <a:pt x="20" y="136"/>
                  </a:moveTo>
                  <a:cubicBezTo>
                    <a:pt x="30" y="136"/>
                    <a:pt x="39" y="127"/>
                    <a:pt x="39" y="116"/>
                  </a:cubicBezTo>
                  <a:cubicBezTo>
                    <a:pt x="39" y="20"/>
                    <a:pt x="39" y="20"/>
                    <a:pt x="39" y="20"/>
                  </a:cubicBezTo>
                  <a:cubicBezTo>
                    <a:pt x="39" y="9"/>
                    <a:pt x="30" y="0"/>
                    <a:pt x="20" y="0"/>
                  </a:cubicBezTo>
                  <a:cubicBezTo>
                    <a:pt x="9" y="0"/>
                    <a:pt x="0" y="9"/>
                    <a:pt x="0" y="20"/>
                  </a:cubicBezTo>
                  <a:cubicBezTo>
                    <a:pt x="0" y="116"/>
                    <a:pt x="0" y="116"/>
                    <a:pt x="0" y="116"/>
                  </a:cubicBezTo>
                  <a:cubicBezTo>
                    <a:pt x="0" y="127"/>
                    <a:pt x="9" y="136"/>
                    <a:pt x="2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a:extLst>
                <a:ext uri="{FF2B5EF4-FFF2-40B4-BE49-F238E27FC236}">
                  <a16:creationId xmlns:a16="http://schemas.microsoft.com/office/drawing/2014/main" id="{A07F74B3-F294-475C-B8EC-184FB6249350}"/>
                </a:ext>
              </a:extLst>
            </p:cNvPr>
            <p:cNvSpPr>
              <a:spLocks/>
            </p:cNvSpPr>
            <p:nvPr userDrawn="1"/>
          </p:nvSpPr>
          <p:spPr bwMode="auto">
            <a:xfrm>
              <a:off x="3927479" y="479427"/>
              <a:ext cx="47625" cy="296864"/>
            </a:xfrm>
            <a:custGeom>
              <a:avLst/>
              <a:gdLst>
                <a:gd name="T0" fmla="*/ 39 w 39"/>
                <a:gd name="T1" fmla="*/ 229 h 249"/>
                <a:gd name="T2" fmla="*/ 39 w 39"/>
                <a:gd name="T3" fmla="*/ 20 h 249"/>
                <a:gd name="T4" fmla="*/ 19 w 39"/>
                <a:gd name="T5" fmla="*/ 0 h 249"/>
                <a:gd name="T6" fmla="*/ 0 w 39"/>
                <a:gd name="T7" fmla="*/ 20 h 249"/>
                <a:gd name="T8" fmla="*/ 0 w 39"/>
                <a:gd name="T9" fmla="*/ 229 h 249"/>
                <a:gd name="T10" fmla="*/ 19 w 39"/>
                <a:gd name="T11" fmla="*/ 249 h 249"/>
                <a:gd name="T12" fmla="*/ 39 w 39"/>
                <a:gd name="T13" fmla="*/ 229 h 249"/>
              </a:gdLst>
              <a:ahLst/>
              <a:cxnLst>
                <a:cxn ang="0">
                  <a:pos x="T0" y="T1"/>
                </a:cxn>
                <a:cxn ang="0">
                  <a:pos x="T2" y="T3"/>
                </a:cxn>
                <a:cxn ang="0">
                  <a:pos x="T4" y="T5"/>
                </a:cxn>
                <a:cxn ang="0">
                  <a:pos x="T6" y="T7"/>
                </a:cxn>
                <a:cxn ang="0">
                  <a:pos x="T8" y="T9"/>
                </a:cxn>
                <a:cxn ang="0">
                  <a:pos x="T10" y="T11"/>
                </a:cxn>
                <a:cxn ang="0">
                  <a:pos x="T12" y="T13"/>
                </a:cxn>
              </a:cxnLst>
              <a:rect l="0" t="0" r="r" b="b"/>
              <a:pathLst>
                <a:path w="39" h="249">
                  <a:moveTo>
                    <a:pt x="39" y="229"/>
                  </a:moveTo>
                  <a:cubicBezTo>
                    <a:pt x="39" y="20"/>
                    <a:pt x="39" y="20"/>
                    <a:pt x="39" y="20"/>
                  </a:cubicBezTo>
                  <a:cubicBezTo>
                    <a:pt x="39" y="9"/>
                    <a:pt x="30" y="0"/>
                    <a:pt x="19" y="0"/>
                  </a:cubicBezTo>
                  <a:cubicBezTo>
                    <a:pt x="8" y="0"/>
                    <a:pt x="0" y="9"/>
                    <a:pt x="0" y="20"/>
                  </a:cubicBezTo>
                  <a:cubicBezTo>
                    <a:pt x="0" y="229"/>
                    <a:pt x="0" y="229"/>
                    <a:pt x="0" y="229"/>
                  </a:cubicBezTo>
                  <a:cubicBezTo>
                    <a:pt x="0" y="240"/>
                    <a:pt x="8" y="249"/>
                    <a:pt x="19" y="249"/>
                  </a:cubicBezTo>
                  <a:cubicBezTo>
                    <a:pt x="30" y="249"/>
                    <a:pt x="39" y="240"/>
                    <a:pt x="39"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a:extLst>
                <a:ext uri="{FF2B5EF4-FFF2-40B4-BE49-F238E27FC236}">
                  <a16:creationId xmlns:a16="http://schemas.microsoft.com/office/drawing/2014/main" id="{3518092C-8BE2-4BBD-88D6-7460F96135C2}"/>
                </a:ext>
              </a:extLst>
            </p:cNvPr>
            <p:cNvSpPr>
              <a:spLocks/>
            </p:cNvSpPr>
            <p:nvPr userDrawn="1"/>
          </p:nvSpPr>
          <p:spPr bwMode="auto">
            <a:xfrm>
              <a:off x="4056066" y="568327"/>
              <a:ext cx="46038" cy="161926"/>
            </a:xfrm>
            <a:custGeom>
              <a:avLst/>
              <a:gdLst>
                <a:gd name="T0" fmla="*/ 19 w 39"/>
                <a:gd name="T1" fmla="*/ 136 h 136"/>
                <a:gd name="T2" fmla="*/ 39 w 39"/>
                <a:gd name="T3" fmla="*/ 116 h 136"/>
                <a:gd name="T4" fmla="*/ 39 w 39"/>
                <a:gd name="T5" fmla="*/ 20 h 136"/>
                <a:gd name="T6" fmla="*/ 19 w 39"/>
                <a:gd name="T7" fmla="*/ 0 h 136"/>
                <a:gd name="T8" fmla="*/ 0 w 39"/>
                <a:gd name="T9" fmla="*/ 20 h 136"/>
                <a:gd name="T10" fmla="*/ 0 w 39"/>
                <a:gd name="T11" fmla="*/ 116 h 136"/>
                <a:gd name="T12" fmla="*/ 19 w 39"/>
                <a:gd name="T13" fmla="*/ 136 h 136"/>
              </a:gdLst>
              <a:ahLst/>
              <a:cxnLst>
                <a:cxn ang="0">
                  <a:pos x="T0" y="T1"/>
                </a:cxn>
                <a:cxn ang="0">
                  <a:pos x="T2" y="T3"/>
                </a:cxn>
                <a:cxn ang="0">
                  <a:pos x="T4" y="T5"/>
                </a:cxn>
                <a:cxn ang="0">
                  <a:pos x="T6" y="T7"/>
                </a:cxn>
                <a:cxn ang="0">
                  <a:pos x="T8" y="T9"/>
                </a:cxn>
                <a:cxn ang="0">
                  <a:pos x="T10" y="T11"/>
                </a:cxn>
                <a:cxn ang="0">
                  <a:pos x="T12" y="T13"/>
                </a:cxn>
              </a:cxnLst>
              <a:rect l="0" t="0" r="r" b="b"/>
              <a:pathLst>
                <a:path w="39" h="136">
                  <a:moveTo>
                    <a:pt x="19" y="136"/>
                  </a:moveTo>
                  <a:cubicBezTo>
                    <a:pt x="30" y="136"/>
                    <a:pt x="39" y="127"/>
                    <a:pt x="39" y="116"/>
                  </a:cubicBezTo>
                  <a:cubicBezTo>
                    <a:pt x="39" y="20"/>
                    <a:pt x="39" y="20"/>
                    <a:pt x="39" y="20"/>
                  </a:cubicBezTo>
                  <a:cubicBezTo>
                    <a:pt x="39" y="9"/>
                    <a:pt x="30" y="0"/>
                    <a:pt x="19" y="0"/>
                  </a:cubicBezTo>
                  <a:cubicBezTo>
                    <a:pt x="9" y="0"/>
                    <a:pt x="0" y="9"/>
                    <a:pt x="0" y="20"/>
                  </a:cubicBezTo>
                  <a:cubicBezTo>
                    <a:pt x="0" y="116"/>
                    <a:pt x="0" y="116"/>
                    <a:pt x="0" y="116"/>
                  </a:cubicBezTo>
                  <a:cubicBezTo>
                    <a:pt x="0" y="127"/>
                    <a:pt x="9" y="136"/>
                    <a:pt x="19"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a:extLst>
                <a:ext uri="{FF2B5EF4-FFF2-40B4-BE49-F238E27FC236}">
                  <a16:creationId xmlns:a16="http://schemas.microsoft.com/office/drawing/2014/main" id="{759C466E-D4D6-4724-BF95-CAC8D1326F4C}"/>
                </a:ext>
              </a:extLst>
            </p:cNvPr>
            <p:cNvSpPr>
              <a:spLocks/>
            </p:cNvSpPr>
            <p:nvPr userDrawn="1"/>
          </p:nvSpPr>
          <p:spPr bwMode="auto">
            <a:xfrm>
              <a:off x="4184654" y="633415"/>
              <a:ext cx="47625" cy="96838"/>
            </a:xfrm>
            <a:custGeom>
              <a:avLst/>
              <a:gdLst>
                <a:gd name="T0" fmla="*/ 20 w 40"/>
                <a:gd name="T1" fmla="*/ 0 h 81"/>
                <a:gd name="T2" fmla="*/ 0 w 40"/>
                <a:gd name="T3" fmla="*/ 20 h 81"/>
                <a:gd name="T4" fmla="*/ 0 w 40"/>
                <a:gd name="T5" fmla="*/ 61 h 81"/>
                <a:gd name="T6" fmla="*/ 20 w 40"/>
                <a:gd name="T7" fmla="*/ 81 h 81"/>
                <a:gd name="T8" fmla="*/ 40 w 40"/>
                <a:gd name="T9" fmla="*/ 61 h 81"/>
                <a:gd name="T10" fmla="*/ 40 w 40"/>
                <a:gd name="T11" fmla="*/ 20 h 81"/>
                <a:gd name="T12" fmla="*/ 20 w 40"/>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40" h="81">
                  <a:moveTo>
                    <a:pt x="20" y="0"/>
                  </a:moveTo>
                  <a:cubicBezTo>
                    <a:pt x="9" y="0"/>
                    <a:pt x="0" y="9"/>
                    <a:pt x="0" y="20"/>
                  </a:cubicBezTo>
                  <a:cubicBezTo>
                    <a:pt x="0" y="61"/>
                    <a:pt x="0" y="61"/>
                    <a:pt x="0" y="61"/>
                  </a:cubicBezTo>
                  <a:cubicBezTo>
                    <a:pt x="0" y="72"/>
                    <a:pt x="9" y="81"/>
                    <a:pt x="20" y="81"/>
                  </a:cubicBezTo>
                  <a:cubicBezTo>
                    <a:pt x="31" y="81"/>
                    <a:pt x="40" y="72"/>
                    <a:pt x="40" y="61"/>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tx2"/>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tx2"/>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tx2"/>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tx2"/>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tx2"/>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tx2"/>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tx2"/>
                </a:solidFill>
                <a:latin typeface="+mn-lt"/>
                <a:ea typeface="ＭＳ Ｐゴシック" charset="0"/>
                <a:cs typeface="CiscoSans"/>
              </a:defRPr>
            </a:lvl1pPr>
            <a:lvl2pPr marL="228600" indent="-114300">
              <a:buClr>
                <a:schemeClr val="tx2"/>
              </a:buClr>
              <a:buSzPct val="60000"/>
              <a:defRPr sz="2000">
                <a:solidFill>
                  <a:schemeClr val="tx2"/>
                </a:solidFill>
              </a:defRPr>
            </a:lvl2pPr>
            <a:lvl3pPr marL="342900" indent="-114300">
              <a:buClr>
                <a:schemeClr val="tx2"/>
              </a:buClr>
              <a:buSzPct val="60000"/>
              <a:defRPr sz="1800">
                <a:solidFill>
                  <a:schemeClr val="tx2"/>
                </a:solidFill>
              </a:defRPr>
            </a:lvl3pPr>
            <a:lvl4pPr marL="457200" indent="-123825">
              <a:buClr>
                <a:schemeClr val="tx2"/>
              </a:buClr>
              <a:buSzPct val="60000"/>
              <a:defRPr sz="1600">
                <a:solidFill>
                  <a:schemeClr val="tx2"/>
                </a:solidFill>
              </a:defRPr>
            </a:lvl4pPr>
            <a:lvl5pPr marL="574675" indent="-117475">
              <a:buClr>
                <a:schemeClr val="tx2"/>
              </a:buClr>
              <a:buSzPct val="60000"/>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1333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339482647"/>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5763"/>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64276462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lvl="0" defTabSz="610744" fontAlgn="auto">
              <a:spcBef>
                <a:spcPts val="0"/>
              </a:spcBef>
              <a:spcAft>
                <a:spcPts val="0"/>
              </a:spcAft>
            </a:pPr>
            <a:r>
              <a:rPr lang="en-US" sz="6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5CB78DBD-24DF-4C7F-9432-3F5EEB7C8D01}"/>
              </a:ext>
            </a:extLst>
          </p:cNvPr>
          <p:cNvGrpSpPr/>
          <p:nvPr userDrawn="1"/>
        </p:nvGrpSpPr>
        <p:grpSpPr>
          <a:xfrm>
            <a:off x="2880405" y="1861829"/>
            <a:ext cx="3383190" cy="1419842"/>
            <a:chOff x="2571752" y="479427"/>
            <a:chExt cx="2243140" cy="941392"/>
          </a:xfrm>
          <a:solidFill>
            <a:schemeClr val="bg1"/>
          </a:solidFill>
        </p:grpSpPr>
        <p:sp>
          <p:nvSpPr>
            <p:cNvPr id="7" name="Freeform 5">
              <a:extLst>
                <a:ext uri="{FF2B5EF4-FFF2-40B4-BE49-F238E27FC236}">
                  <a16:creationId xmlns:a16="http://schemas.microsoft.com/office/drawing/2014/main" id="{BB6395EC-3C11-42A5-B8E2-C5BCE9534922}"/>
                </a:ext>
              </a:extLst>
            </p:cNvPr>
            <p:cNvSpPr>
              <a:spLocks/>
            </p:cNvSpPr>
            <p:nvPr userDrawn="1"/>
          </p:nvSpPr>
          <p:spPr bwMode="auto">
            <a:xfrm>
              <a:off x="2571752" y="1241431"/>
              <a:ext cx="115888" cy="139701"/>
            </a:xfrm>
            <a:custGeom>
              <a:avLst/>
              <a:gdLst>
                <a:gd name="T0" fmla="*/ 73 w 73"/>
                <a:gd name="T1" fmla="*/ 13 h 88"/>
                <a:gd name="T2" fmla="*/ 45 w 73"/>
                <a:gd name="T3" fmla="*/ 13 h 88"/>
                <a:gd name="T4" fmla="*/ 45 w 73"/>
                <a:gd name="T5" fmla="*/ 88 h 88"/>
                <a:gd name="T6" fmla="*/ 28 w 73"/>
                <a:gd name="T7" fmla="*/ 88 h 88"/>
                <a:gd name="T8" fmla="*/ 28 w 73"/>
                <a:gd name="T9" fmla="*/ 13 h 88"/>
                <a:gd name="T10" fmla="*/ 0 w 73"/>
                <a:gd name="T11" fmla="*/ 13 h 88"/>
                <a:gd name="T12" fmla="*/ 0 w 73"/>
                <a:gd name="T13" fmla="*/ 0 h 88"/>
                <a:gd name="T14" fmla="*/ 73 w 73"/>
                <a:gd name="T15" fmla="*/ 0 h 88"/>
                <a:gd name="T16" fmla="*/ 73 w 73"/>
                <a:gd name="T17"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88">
                  <a:moveTo>
                    <a:pt x="73" y="13"/>
                  </a:moveTo>
                  <a:lnTo>
                    <a:pt x="45" y="13"/>
                  </a:lnTo>
                  <a:lnTo>
                    <a:pt x="45" y="88"/>
                  </a:lnTo>
                  <a:lnTo>
                    <a:pt x="28" y="88"/>
                  </a:lnTo>
                  <a:lnTo>
                    <a:pt x="28" y="13"/>
                  </a:lnTo>
                  <a:lnTo>
                    <a:pt x="0" y="13"/>
                  </a:lnTo>
                  <a:lnTo>
                    <a:pt x="0" y="0"/>
                  </a:lnTo>
                  <a:lnTo>
                    <a:pt x="73" y="0"/>
                  </a:lnTo>
                  <a:lnTo>
                    <a:pt x="7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BE9E87F6-0961-48F2-88D3-FC50CAD41094}"/>
                </a:ext>
              </a:extLst>
            </p:cNvPr>
            <p:cNvSpPr>
              <a:spLocks/>
            </p:cNvSpPr>
            <p:nvPr userDrawn="1"/>
          </p:nvSpPr>
          <p:spPr bwMode="auto">
            <a:xfrm>
              <a:off x="2711452" y="1241431"/>
              <a:ext cx="92075" cy="139701"/>
            </a:xfrm>
            <a:custGeom>
              <a:avLst/>
              <a:gdLst>
                <a:gd name="T0" fmla="*/ 0 w 76"/>
                <a:gd name="T1" fmla="*/ 0 h 118"/>
                <a:gd name="T2" fmla="*/ 21 w 76"/>
                <a:gd name="T3" fmla="*/ 0 h 118"/>
                <a:gd name="T4" fmla="*/ 21 w 76"/>
                <a:gd name="T5" fmla="*/ 41 h 118"/>
                <a:gd name="T6" fmla="*/ 45 w 76"/>
                <a:gd name="T7" fmla="*/ 30 h 118"/>
                <a:gd name="T8" fmla="*/ 76 w 76"/>
                <a:gd name="T9" fmla="*/ 63 h 118"/>
                <a:gd name="T10" fmla="*/ 76 w 76"/>
                <a:gd name="T11" fmla="*/ 118 h 118"/>
                <a:gd name="T12" fmla="*/ 55 w 76"/>
                <a:gd name="T13" fmla="*/ 118 h 118"/>
                <a:gd name="T14" fmla="*/ 55 w 76"/>
                <a:gd name="T15" fmla="*/ 63 h 118"/>
                <a:gd name="T16" fmla="*/ 40 w 76"/>
                <a:gd name="T17" fmla="*/ 46 h 118"/>
                <a:gd name="T18" fmla="*/ 21 w 76"/>
                <a:gd name="T19" fmla="*/ 67 h 118"/>
                <a:gd name="T20" fmla="*/ 21 w 76"/>
                <a:gd name="T21" fmla="*/ 118 h 118"/>
                <a:gd name="T22" fmla="*/ 0 w 76"/>
                <a:gd name="T23" fmla="*/ 118 h 118"/>
                <a:gd name="T24" fmla="*/ 0 w 76"/>
                <a:gd name="T2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18">
                  <a:moveTo>
                    <a:pt x="0" y="0"/>
                  </a:moveTo>
                  <a:cubicBezTo>
                    <a:pt x="21" y="0"/>
                    <a:pt x="21" y="0"/>
                    <a:pt x="21" y="0"/>
                  </a:cubicBezTo>
                  <a:cubicBezTo>
                    <a:pt x="21" y="41"/>
                    <a:pt x="21" y="41"/>
                    <a:pt x="21" y="41"/>
                  </a:cubicBezTo>
                  <a:cubicBezTo>
                    <a:pt x="26" y="34"/>
                    <a:pt x="35" y="30"/>
                    <a:pt x="45" y="30"/>
                  </a:cubicBezTo>
                  <a:cubicBezTo>
                    <a:pt x="65" y="30"/>
                    <a:pt x="76" y="42"/>
                    <a:pt x="76" y="63"/>
                  </a:cubicBezTo>
                  <a:cubicBezTo>
                    <a:pt x="76" y="118"/>
                    <a:pt x="76" y="118"/>
                    <a:pt x="76" y="118"/>
                  </a:cubicBezTo>
                  <a:cubicBezTo>
                    <a:pt x="55" y="118"/>
                    <a:pt x="55" y="118"/>
                    <a:pt x="55" y="118"/>
                  </a:cubicBezTo>
                  <a:cubicBezTo>
                    <a:pt x="55" y="63"/>
                    <a:pt x="55" y="63"/>
                    <a:pt x="55" y="63"/>
                  </a:cubicBezTo>
                  <a:cubicBezTo>
                    <a:pt x="55" y="51"/>
                    <a:pt x="50" y="46"/>
                    <a:pt x="40" y="46"/>
                  </a:cubicBezTo>
                  <a:cubicBezTo>
                    <a:pt x="29" y="46"/>
                    <a:pt x="21" y="54"/>
                    <a:pt x="21" y="67"/>
                  </a:cubicBezTo>
                  <a:cubicBezTo>
                    <a:pt x="21" y="118"/>
                    <a:pt x="21" y="118"/>
                    <a:pt x="21" y="118"/>
                  </a:cubicBezTo>
                  <a:cubicBezTo>
                    <a:pt x="0" y="118"/>
                    <a:pt x="0" y="118"/>
                    <a:pt x="0" y="118"/>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742A41D5-0A40-4EB9-81D7-64199EB33CF4}"/>
                </a:ext>
              </a:extLst>
            </p:cNvPr>
            <p:cNvSpPr>
              <a:spLocks noEditPoints="1"/>
            </p:cNvSpPr>
            <p:nvPr userDrawn="1"/>
          </p:nvSpPr>
          <p:spPr bwMode="auto">
            <a:xfrm>
              <a:off x="2828927" y="1276356"/>
              <a:ext cx="101600" cy="109538"/>
            </a:xfrm>
            <a:custGeom>
              <a:avLst/>
              <a:gdLst>
                <a:gd name="T0" fmla="*/ 22 w 85"/>
                <a:gd name="T1" fmla="*/ 37 h 91"/>
                <a:gd name="T2" fmla="*/ 64 w 85"/>
                <a:gd name="T3" fmla="*/ 37 h 91"/>
                <a:gd name="T4" fmla="*/ 43 w 85"/>
                <a:gd name="T5" fmla="*/ 15 h 91"/>
                <a:gd name="T6" fmla="*/ 22 w 85"/>
                <a:gd name="T7" fmla="*/ 37 h 91"/>
                <a:gd name="T8" fmla="*/ 84 w 85"/>
                <a:gd name="T9" fmla="*/ 64 h 91"/>
                <a:gd name="T10" fmla="*/ 44 w 85"/>
                <a:gd name="T11" fmla="*/ 91 h 91"/>
                <a:gd name="T12" fmla="*/ 0 w 85"/>
                <a:gd name="T13" fmla="*/ 46 h 91"/>
                <a:gd name="T14" fmla="*/ 43 w 85"/>
                <a:gd name="T15" fmla="*/ 0 h 91"/>
                <a:gd name="T16" fmla="*/ 85 w 85"/>
                <a:gd name="T17" fmla="*/ 50 h 91"/>
                <a:gd name="T18" fmla="*/ 21 w 85"/>
                <a:gd name="T19" fmla="*/ 50 h 91"/>
                <a:gd name="T20" fmla="*/ 45 w 85"/>
                <a:gd name="T21" fmla="*/ 75 h 91"/>
                <a:gd name="T22" fmla="*/ 63 w 85"/>
                <a:gd name="T23" fmla="*/ 64 h 91"/>
                <a:gd name="T24" fmla="*/ 84 w 85"/>
                <a:gd name="T25" fmla="*/ 6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91">
                  <a:moveTo>
                    <a:pt x="22" y="37"/>
                  </a:moveTo>
                  <a:cubicBezTo>
                    <a:pt x="64" y="37"/>
                    <a:pt x="64" y="37"/>
                    <a:pt x="64" y="37"/>
                  </a:cubicBezTo>
                  <a:cubicBezTo>
                    <a:pt x="63" y="21"/>
                    <a:pt x="55" y="15"/>
                    <a:pt x="43" y="15"/>
                  </a:cubicBezTo>
                  <a:cubicBezTo>
                    <a:pt x="32" y="15"/>
                    <a:pt x="24" y="21"/>
                    <a:pt x="22" y="37"/>
                  </a:cubicBezTo>
                  <a:close/>
                  <a:moveTo>
                    <a:pt x="84" y="64"/>
                  </a:moveTo>
                  <a:cubicBezTo>
                    <a:pt x="80" y="79"/>
                    <a:pt x="67" y="91"/>
                    <a:pt x="44" y="91"/>
                  </a:cubicBezTo>
                  <a:cubicBezTo>
                    <a:pt x="18" y="91"/>
                    <a:pt x="0" y="75"/>
                    <a:pt x="0" y="46"/>
                  </a:cubicBezTo>
                  <a:cubicBezTo>
                    <a:pt x="0" y="16"/>
                    <a:pt x="18" y="0"/>
                    <a:pt x="43" y="0"/>
                  </a:cubicBezTo>
                  <a:cubicBezTo>
                    <a:pt x="69" y="0"/>
                    <a:pt x="85" y="16"/>
                    <a:pt x="85" y="50"/>
                  </a:cubicBezTo>
                  <a:cubicBezTo>
                    <a:pt x="21" y="50"/>
                    <a:pt x="21" y="50"/>
                    <a:pt x="21" y="50"/>
                  </a:cubicBezTo>
                  <a:cubicBezTo>
                    <a:pt x="23" y="68"/>
                    <a:pt x="32" y="75"/>
                    <a:pt x="45" y="75"/>
                  </a:cubicBezTo>
                  <a:cubicBezTo>
                    <a:pt x="54" y="75"/>
                    <a:pt x="61" y="70"/>
                    <a:pt x="63" y="64"/>
                  </a:cubicBezTo>
                  <a:lnTo>
                    <a:pt x="8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F354C003-D58E-4C7E-82B5-5A7310D2CF52}"/>
                </a:ext>
              </a:extLst>
            </p:cNvPr>
            <p:cNvSpPr>
              <a:spLocks noEditPoints="1"/>
            </p:cNvSpPr>
            <p:nvPr userDrawn="1"/>
          </p:nvSpPr>
          <p:spPr bwMode="auto">
            <a:xfrm>
              <a:off x="3019427" y="1241431"/>
              <a:ext cx="103188" cy="144463"/>
            </a:xfrm>
            <a:custGeom>
              <a:avLst/>
              <a:gdLst>
                <a:gd name="T0" fmla="*/ 42 w 86"/>
                <a:gd name="T1" fmla="*/ 46 h 121"/>
                <a:gd name="T2" fmla="*/ 19 w 86"/>
                <a:gd name="T3" fmla="*/ 75 h 121"/>
                <a:gd name="T4" fmla="*/ 42 w 86"/>
                <a:gd name="T5" fmla="*/ 105 h 121"/>
                <a:gd name="T6" fmla="*/ 64 w 86"/>
                <a:gd name="T7" fmla="*/ 75 h 121"/>
                <a:gd name="T8" fmla="*/ 42 w 86"/>
                <a:gd name="T9" fmla="*/ 46 h 121"/>
                <a:gd name="T10" fmla="*/ 0 w 86"/>
                <a:gd name="T11" fmla="*/ 118 h 121"/>
                <a:gd name="T12" fmla="*/ 0 w 86"/>
                <a:gd name="T13" fmla="*/ 0 h 121"/>
                <a:gd name="T14" fmla="*/ 20 w 86"/>
                <a:gd name="T15" fmla="*/ 0 h 121"/>
                <a:gd name="T16" fmla="*/ 20 w 86"/>
                <a:gd name="T17" fmla="*/ 43 h 121"/>
                <a:gd name="T18" fmla="*/ 48 w 86"/>
                <a:gd name="T19" fmla="*/ 30 h 121"/>
                <a:gd name="T20" fmla="*/ 86 w 86"/>
                <a:gd name="T21" fmla="*/ 74 h 121"/>
                <a:gd name="T22" fmla="*/ 46 w 86"/>
                <a:gd name="T23" fmla="*/ 121 h 121"/>
                <a:gd name="T24" fmla="*/ 19 w 86"/>
                <a:gd name="T25" fmla="*/ 108 h 121"/>
                <a:gd name="T26" fmla="*/ 16 w 86"/>
                <a:gd name="T27" fmla="*/ 118 h 121"/>
                <a:gd name="T28" fmla="*/ 0 w 86"/>
                <a:gd name="T29" fmla="*/ 1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21">
                  <a:moveTo>
                    <a:pt x="42" y="46"/>
                  </a:moveTo>
                  <a:cubicBezTo>
                    <a:pt x="30" y="46"/>
                    <a:pt x="19" y="56"/>
                    <a:pt x="19" y="75"/>
                  </a:cubicBezTo>
                  <a:cubicBezTo>
                    <a:pt x="19" y="95"/>
                    <a:pt x="29" y="105"/>
                    <a:pt x="42" y="105"/>
                  </a:cubicBezTo>
                  <a:cubicBezTo>
                    <a:pt x="55" y="105"/>
                    <a:pt x="64" y="95"/>
                    <a:pt x="64" y="75"/>
                  </a:cubicBezTo>
                  <a:cubicBezTo>
                    <a:pt x="64" y="55"/>
                    <a:pt x="55" y="46"/>
                    <a:pt x="42" y="46"/>
                  </a:cubicBezTo>
                  <a:close/>
                  <a:moveTo>
                    <a:pt x="0" y="118"/>
                  </a:moveTo>
                  <a:cubicBezTo>
                    <a:pt x="0" y="0"/>
                    <a:pt x="0" y="0"/>
                    <a:pt x="0" y="0"/>
                  </a:cubicBezTo>
                  <a:cubicBezTo>
                    <a:pt x="20" y="0"/>
                    <a:pt x="20" y="0"/>
                    <a:pt x="20" y="0"/>
                  </a:cubicBezTo>
                  <a:cubicBezTo>
                    <a:pt x="20" y="43"/>
                    <a:pt x="20" y="43"/>
                    <a:pt x="20" y="43"/>
                  </a:cubicBezTo>
                  <a:cubicBezTo>
                    <a:pt x="26" y="35"/>
                    <a:pt x="35" y="30"/>
                    <a:pt x="48" y="30"/>
                  </a:cubicBezTo>
                  <a:cubicBezTo>
                    <a:pt x="70" y="30"/>
                    <a:pt x="86" y="45"/>
                    <a:pt x="86" y="74"/>
                  </a:cubicBezTo>
                  <a:cubicBezTo>
                    <a:pt x="86" y="104"/>
                    <a:pt x="69" y="121"/>
                    <a:pt x="46" y="121"/>
                  </a:cubicBezTo>
                  <a:cubicBezTo>
                    <a:pt x="34" y="121"/>
                    <a:pt x="25" y="116"/>
                    <a:pt x="19" y="108"/>
                  </a:cubicBezTo>
                  <a:cubicBezTo>
                    <a:pt x="16" y="118"/>
                    <a:pt x="16" y="118"/>
                    <a:pt x="16" y="118"/>
                  </a:cubicBezTo>
                  <a:lnTo>
                    <a:pt x="0"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7FCEECBD-7276-40FA-88EF-47456035F672}"/>
                </a:ext>
              </a:extLst>
            </p:cNvPr>
            <p:cNvSpPr>
              <a:spLocks/>
            </p:cNvSpPr>
            <p:nvPr userDrawn="1"/>
          </p:nvSpPr>
          <p:spPr bwMode="auto">
            <a:xfrm>
              <a:off x="3148015" y="1276356"/>
              <a:ext cx="61913" cy="104776"/>
            </a:xfrm>
            <a:custGeom>
              <a:avLst/>
              <a:gdLst>
                <a:gd name="T0" fmla="*/ 0 w 52"/>
                <a:gd name="T1" fmla="*/ 88 h 88"/>
                <a:gd name="T2" fmla="*/ 0 w 52"/>
                <a:gd name="T3" fmla="*/ 3 h 88"/>
                <a:gd name="T4" fmla="*/ 18 w 52"/>
                <a:gd name="T5" fmla="*/ 3 h 88"/>
                <a:gd name="T6" fmla="*/ 20 w 52"/>
                <a:gd name="T7" fmla="*/ 16 h 88"/>
                <a:gd name="T8" fmla="*/ 42 w 52"/>
                <a:gd name="T9" fmla="*/ 0 h 88"/>
                <a:gd name="T10" fmla="*/ 52 w 52"/>
                <a:gd name="T11" fmla="*/ 1 h 88"/>
                <a:gd name="T12" fmla="*/ 52 w 52"/>
                <a:gd name="T13" fmla="*/ 21 h 88"/>
                <a:gd name="T14" fmla="*/ 41 w 52"/>
                <a:gd name="T15" fmla="*/ 20 h 88"/>
                <a:gd name="T16" fmla="*/ 21 w 52"/>
                <a:gd name="T17" fmla="*/ 49 h 88"/>
                <a:gd name="T18" fmla="*/ 21 w 52"/>
                <a:gd name="T19" fmla="*/ 88 h 88"/>
                <a:gd name="T20" fmla="*/ 0 w 52"/>
                <a:gd name="T2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88">
                  <a:moveTo>
                    <a:pt x="0" y="88"/>
                  </a:moveTo>
                  <a:cubicBezTo>
                    <a:pt x="0" y="3"/>
                    <a:pt x="0" y="3"/>
                    <a:pt x="0" y="3"/>
                  </a:cubicBezTo>
                  <a:cubicBezTo>
                    <a:pt x="18" y="3"/>
                    <a:pt x="18" y="3"/>
                    <a:pt x="18" y="3"/>
                  </a:cubicBezTo>
                  <a:cubicBezTo>
                    <a:pt x="20" y="16"/>
                    <a:pt x="20" y="16"/>
                    <a:pt x="20" y="16"/>
                  </a:cubicBezTo>
                  <a:cubicBezTo>
                    <a:pt x="25" y="6"/>
                    <a:pt x="32" y="0"/>
                    <a:pt x="42" y="0"/>
                  </a:cubicBezTo>
                  <a:cubicBezTo>
                    <a:pt x="46" y="0"/>
                    <a:pt x="50" y="1"/>
                    <a:pt x="52" y="1"/>
                  </a:cubicBezTo>
                  <a:cubicBezTo>
                    <a:pt x="52" y="21"/>
                    <a:pt x="52" y="21"/>
                    <a:pt x="52" y="21"/>
                  </a:cubicBezTo>
                  <a:cubicBezTo>
                    <a:pt x="49" y="20"/>
                    <a:pt x="45" y="20"/>
                    <a:pt x="41" y="20"/>
                  </a:cubicBezTo>
                  <a:cubicBezTo>
                    <a:pt x="31" y="20"/>
                    <a:pt x="21" y="29"/>
                    <a:pt x="21" y="49"/>
                  </a:cubicBezTo>
                  <a:cubicBezTo>
                    <a:pt x="21" y="88"/>
                    <a:pt x="21" y="88"/>
                    <a:pt x="21" y="88"/>
                  </a:cubicBez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7B0F61A3-16C4-4B52-B8D8-21664CFA8680}"/>
                </a:ext>
              </a:extLst>
            </p:cNvPr>
            <p:cNvSpPr>
              <a:spLocks noEditPoints="1"/>
            </p:cNvSpPr>
            <p:nvPr userDrawn="1"/>
          </p:nvSpPr>
          <p:spPr bwMode="auto">
            <a:xfrm>
              <a:off x="3232153" y="1241431"/>
              <a:ext cx="26988" cy="139701"/>
            </a:xfrm>
            <a:custGeom>
              <a:avLst/>
              <a:gdLst>
                <a:gd name="T0" fmla="*/ 0 w 17"/>
                <a:gd name="T1" fmla="*/ 88 h 88"/>
                <a:gd name="T2" fmla="*/ 0 w 17"/>
                <a:gd name="T3" fmla="*/ 24 h 88"/>
                <a:gd name="T4" fmla="*/ 16 w 17"/>
                <a:gd name="T5" fmla="*/ 24 h 88"/>
                <a:gd name="T6" fmla="*/ 16 w 17"/>
                <a:gd name="T7" fmla="*/ 88 h 88"/>
                <a:gd name="T8" fmla="*/ 0 w 17"/>
                <a:gd name="T9" fmla="*/ 88 h 88"/>
                <a:gd name="T10" fmla="*/ 0 w 17"/>
                <a:gd name="T11" fmla="*/ 15 h 88"/>
                <a:gd name="T12" fmla="*/ 0 w 17"/>
                <a:gd name="T13" fmla="*/ 0 h 88"/>
                <a:gd name="T14" fmla="*/ 17 w 17"/>
                <a:gd name="T15" fmla="*/ 0 h 88"/>
                <a:gd name="T16" fmla="*/ 17 w 17"/>
                <a:gd name="T17" fmla="*/ 15 h 88"/>
                <a:gd name="T18" fmla="*/ 0 w 17"/>
                <a:gd name="T19"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88">
                  <a:moveTo>
                    <a:pt x="0" y="88"/>
                  </a:moveTo>
                  <a:lnTo>
                    <a:pt x="0" y="24"/>
                  </a:lnTo>
                  <a:lnTo>
                    <a:pt x="16" y="24"/>
                  </a:lnTo>
                  <a:lnTo>
                    <a:pt x="16" y="88"/>
                  </a:lnTo>
                  <a:lnTo>
                    <a:pt x="0" y="88"/>
                  </a:lnTo>
                  <a:close/>
                  <a:moveTo>
                    <a:pt x="0" y="15"/>
                  </a:moveTo>
                  <a:lnTo>
                    <a:pt x="0" y="0"/>
                  </a:lnTo>
                  <a:lnTo>
                    <a:pt x="17" y="0"/>
                  </a:lnTo>
                  <a:lnTo>
                    <a:pt x="17"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a:extLst>
                <a:ext uri="{FF2B5EF4-FFF2-40B4-BE49-F238E27FC236}">
                  <a16:creationId xmlns:a16="http://schemas.microsoft.com/office/drawing/2014/main" id="{C9B3A625-F07E-4CF3-AD74-03B13DA25940}"/>
                </a:ext>
              </a:extLst>
            </p:cNvPr>
            <p:cNvSpPr>
              <a:spLocks noEditPoints="1"/>
            </p:cNvSpPr>
            <p:nvPr userDrawn="1"/>
          </p:nvSpPr>
          <p:spPr bwMode="auto">
            <a:xfrm>
              <a:off x="3284540" y="1241431"/>
              <a:ext cx="103188" cy="144463"/>
            </a:xfrm>
            <a:custGeom>
              <a:avLst/>
              <a:gdLst>
                <a:gd name="T0" fmla="*/ 43 w 86"/>
                <a:gd name="T1" fmla="*/ 105 h 121"/>
                <a:gd name="T2" fmla="*/ 66 w 86"/>
                <a:gd name="T3" fmla="*/ 76 h 121"/>
                <a:gd name="T4" fmla="*/ 43 w 86"/>
                <a:gd name="T5" fmla="*/ 46 h 121"/>
                <a:gd name="T6" fmla="*/ 21 w 86"/>
                <a:gd name="T7" fmla="*/ 76 h 121"/>
                <a:gd name="T8" fmla="*/ 43 w 86"/>
                <a:gd name="T9" fmla="*/ 105 h 121"/>
                <a:gd name="T10" fmla="*/ 69 w 86"/>
                <a:gd name="T11" fmla="*/ 118 h 121"/>
                <a:gd name="T12" fmla="*/ 66 w 86"/>
                <a:gd name="T13" fmla="*/ 108 h 121"/>
                <a:gd name="T14" fmla="*/ 38 w 86"/>
                <a:gd name="T15" fmla="*/ 121 h 121"/>
                <a:gd name="T16" fmla="*/ 0 w 86"/>
                <a:gd name="T17" fmla="*/ 76 h 121"/>
                <a:gd name="T18" fmla="*/ 39 w 86"/>
                <a:gd name="T19" fmla="*/ 30 h 121"/>
                <a:gd name="T20" fmla="*/ 65 w 86"/>
                <a:gd name="T21" fmla="*/ 42 h 121"/>
                <a:gd name="T22" fmla="*/ 65 w 86"/>
                <a:gd name="T23" fmla="*/ 0 h 121"/>
                <a:gd name="T24" fmla="*/ 86 w 86"/>
                <a:gd name="T25" fmla="*/ 0 h 121"/>
                <a:gd name="T26" fmla="*/ 86 w 86"/>
                <a:gd name="T27" fmla="*/ 118 h 121"/>
                <a:gd name="T28" fmla="*/ 69 w 86"/>
                <a:gd name="T29" fmla="*/ 1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21">
                  <a:moveTo>
                    <a:pt x="43" y="105"/>
                  </a:moveTo>
                  <a:cubicBezTo>
                    <a:pt x="57" y="105"/>
                    <a:pt x="66" y="95"/>
                    <a:pt x="66" y="76"/>
                  </a:cubicBezTo>
                  <a:cubicBezTo>
                    <a:pt x="66" y="55"/>
                    <a:pt x="56" y="46"/>
                    <a:pt x="43" y="46"/>
                  </a:cubicBezTo>
                  <a:cubicBezTo>
                    <a:pt x="30" y="46"/>
                    <a:pt x="21" y="56"/>
                    <a:pt x="21" y="76"/>
                  </a:cubicBezTo>
                  <a:cubicBezTo>
                    <a:pt x="21" y="96"/>
                    <a:pt x="30" y="105"/>
                    <a:pt x="43" y="105"/>
                  </a:cubicBezTo>
                  <a:close/>
                  <a:moveTo>
                    <a:pt x="69" y="118"/>
                  </a:moveTo>
                  <a:cubicBezTo>
                    <a:pt x="66" y="108"/>
                    <a:pt x="66" y="108"/>
                    <a:pt x="66" y="108"/>
                  </a:cubicBezTo>
                  <a:cubicBezTo>
                    <a:pt x="60" y="115"/>
                    <a:pt x="50" y="121"/>
                    <a:pt x="38" y="121"/>
                  </a:cubicBezTo>
                  <a:cubicBezTo>
                    <a:pt x="16" y="121"/>
                    <a:pt x="0" y="105"/>
                    <a:pt x="0" y="76"/>
                  </a:cubicBezTo>
                  <a:cubicBezTo>
                    <a:pt x="0" y="46"/>
                    <a:pt x="16" y="30"/>
                    <a:pt x="39" y="30"/>
                  </a:cubicBezTo>
                  <a:cubicBezTo>
                    <a:pt x="51" y="30"/>
                    <a:pt x="59" y="35"/>
                    <a:pt x="65" y="42"/>
                  </a:cubicBezTo>
                  <a:cubicBezTo>
                    <a:pt x="65" y="0"/>
                    <a:pt x="65" y="0"/>
                    <a:pt x="65" y="0"/>
                  </a:cubicBezTo>
                  <a:cubicBezTo>
                    <a:pt x="86" y="0"/>
                    <a:pt x="86" y="0"/>
                    <a:pt x="86" y="0"/>
                  </a:cubicBezTo>
                  <a:cubicBezTo>
                    <a:pt x="86" y="118"/>
                    <a:pt x="86" y="118"/>
                    <a:pt x="86" y="118"/>
                  </a:cubicBezTo>
                  <a:lnTo>
                    <a:pt x="69"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a:extLst>
                <a:ext uri="{FF2B5EF4-FFF2-40B4-BE49-F238E27FC236}">
                  <a16:creationId xmlns:a16="http://schemas.microsoft.com/office/drawing/2014/main" id="{7E6C15E5-2712-4467-8ECB-74F35ACCC85B}"/>
                </a:ext>
              </a:extLst>
            </p:cNvPr>
            <p:cNvSpPr>
              <a:spLocks noEditPoints="1"/>
            </p:cNvSpPr>
            <p:nvPr userDrawn="1"/>
          </p:nvSpPr>
          <p:spPr bwMode="auto">
            <a:xfrm>
              <a:off x="3413128" y="1276356"/>
              <a:ext cx="101600" cy="144463"/>
            </a:xfrm>
            <a:custGeom>
              <a:avLst/>
              <a:gdLst>
                <a:gd name="T0" fmla="*/ 43 w 85"/>
                <a:gd name="T1" fmla="*/ 70 h 121"/>
                <a:gd name="T2" fmla="*/ 66 w 85"/>
                <a:gd name="T3" fmla="*/ 44 h 121"/>
                <a:gd name="T4" fmla="*/ 43 w 85"/>
                <a:gd name="T5" fmla="*/ 16 h 121"/>
                <a:gd name="T6" fmla="*/ 21 w 85"/>
                <a:gd name="T7" fmla="*/ 44 h 121"/>
                <a:gd name="T8" fmla="*/ 43 w 85"/>
                <a:gd name="T9" fmla="*/ 70 h 121"/>
                <a:gd name="T10" fmla="*/ 24 w 85"/>
                <a:gd name="T11" fmla="*/ 94 h 121"/>
                <a:gd name="T12" fmla="*/ 44 w 85"/>
                <a:gd name="T13" fmla="*/ 105 h 121"/>
                <a:gd name="T14" fmla="*/ 64 w 85"/>
                <a:gd name="T15" fmla="*/ 86 h 121"/>
                <a:gd name="T16" fmla="*/ 64 w 85"/>
                <a:gd name="T17" fmla="*/ 76 h 121"/>
                <a:gd name="T18" fmla="*/ 38 w 85"/>
                <a:gd name="T19" fmla="*/ 86 h 121"/>
                <a:gd name="T20" fmla="*/ 0 w 85"/>
                <a:gd name="T21" fmla="*/ 44 h 121"/>
                <a:gd name="T22" fmla="*/ 39 w 85"/>
                <a:gd name="T23" fmla="*/ 0 h 121"/>
                <a:gd name="T24" fmla="*/ 65 w 85"/>
                <a:gd name="T25" fmla="*/ 12 h 121"/>
                <a:gd name="T26" fmla="*/ 69 w 85"/>
                <a:gd name="T27" fmla="*/ 3 h 121"/>
                <a:gd name="T28" fmla="*/ 85 w 85"/>
                <a:gd name="T29" fmla="*/ 3 h 121"/>
                <a:gd name="T30" fmla="*/ 85 w 85"/>
                <a:gd name="T31" fmla="*/ 85 h 121"/>
                <a:gd name="T32" fmla="*/ 44 w 85"/>
                <a:gd name="T33" fmla="*/ 121 h 121"/>
                <a:gd name="T34" fmla="*/ 3 w 85"/>
                <a:gd name="T35" fmla="*/ 94 h 121"/>
                <a:gd name="T36" fmla="*/ 24 w 85"/>
                <a:gd name="T37" fmla="*/ 9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21">
                  <a:moveTo>
                    <a:pt x="43" y="70"/>
                  </a:moveTo>
                  <a:cubicBezTo>
                    <a:pt x="57" y="70"/>
                    <a:pt x="66" y="60"/>
                    <a:pt x="66" y="44"/>
                  </a:cubicBezTo>
                  <a:cubicBezTo>
                    <a:pt x="66" y="26"/>
                    <a:pt x="57" y="16"/>
                    <a:pt x="43" y="16"/>
                  </a:cubicBezTo>
                  <a:cubicBezTo>
                    <a:pt x="30" y="16"/>
                    <a:pt x="21" y="25"/>
                    <a:pt x="21" y="44"/>
                  </a:cubicBezTo>
                  <a:cubicBezTo>
                    <a:pt x="21" y="61"/>
                    <a:pt x="30" y="70"/>
                    <a:pt x="43" y="70"/>
                  </a:cubicBezTo>
                  <a:close/>
                  <a:moveTo>
                    <a:pt x="24" y="94"/>
                  </a:moveTo>
                  <a:cubicBezTo>
                    <a:pt x="27" y="102"/>
                    <a:pt x="32" y="105"/>
                    <a:pt x="44" y="105"/>
                  </a:cubicBezTo>
                  <a:cubicBezTo>
                    <a:pt x="57" y="105"/>
                    <a:pt x="64" y="99"/>
                    <a:pt x="64" y="86"/>
                  </a:cubicBezTo>
                  <a:cubicBezTo>
                    <a:pt x="64" y="76"/>
                    <a:pt x="64" y="76"/>
                    <a:pt x="64" y="76"/>
                  </a:cubicBezTo>
                  <a:cubicBezTo>
                    <a:pt x="58" y="82"/>
                    <a:pt x="49" y="86"/>
                    <a:pt x="38" y="86"/>
                  </a:cubicBezTo>
                  <a:cubicBezTo>
                    <a:pt x="17" y="86"/>
                    <a:pt x="0" y="71"/>
                    <a:pt x="0" y="44"/>
                  </a:cubicBezTo>
                  <a:cubicBezTo>
                    <a:pt x="0" y="16"/>
                    <a:pt x="16" y="0"/>
                    <a:pt x="39" y="0"/>
                  </a:cubicBezTo>
                  <a:cubicBezTo>
                    <a:pt x="50" y="0"/>
                    <a:pt x="59" y="5"/>
                    <a:pt x="65" y="12"/>
                  </a:cubicBezTo>
                  <a:cubicBezTo>
                    <a:pt x="69" y="3"/>
                    <a:pt x="69" y="3"/>
                    <a:pt x="69" y="3"/>
                  </a:cubicBezTo>
                  <a:cubicBezTo>
                    <a:pt x="85" y="3"/>
                    <a:pt x="85" y="3"/>
                    <a:pt x="85" y="3"/>
                  </a:cubicBezTo>
                  <a:cubicBezTo>
                    <a:pt x="85" y="85"/>
                    <a:pt x="85" y="85"/>
                    <a:pt x="85" y="85"/>
                  </a:cubicBezTo>
                  <a:cubicBezTo>
                    <a:pt x="85" y="106"/>
                    <a:pt x="70" y="121"/>
                    <a:pt x="44" y="121"/>
                  </a:cubicBezTo>
                  <a:cubicBezTo>
                    <a:pt x="19" y="121"/>
                    <a:pt x="5" y="110"/>
                    <a:pt x="3" y="94"/>
                  </a:cubicBezTo>
                  <a:lnTo>
                    <a:pt x="2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a:extLst>
                <a:ext uri="{FF2B5EF4-FFF2-40B4-BE49-F238E27FC236}">
                  <a16:creationId xmlns:a16="http://schemas.microsoft.com/office/drawing/2014/main" id="{DAC4373C-B226-43EB-94B0-278C3F314977}"/>
                </a:ext>
              </a:extLst>
            </p:cNvPr>
            <p:cNvSpPr>
              <a:spLocks noEditPoints="1"/>
            </p:cNvSpPr>
            <p:nvPr userDrawn="1"/>
          </p:nvSpPr>
          <p:spPr bwMode="auto">
            <a:xfrm>
              <a:off x="3541716" y="1276356"/>
              <a:ext cx="101600" cy="109538"/>
            </a:xfrm>
            <a:custGeom>
              <a:avLst/>
              <a:gdLst>
                <a:gd name="T0" fmla="*/ 21 w 85"/>
                <a:gd name="T1" fmla="*/ 37 h 91"/>
                <a:gd name="T2" fmla="*/ 63 w 85"/>
                <a:gd name="T3" fmla="*/ 37 h 91"/>
                <a:gd name="T4" fmla="*/ 42 w 85"/>
                <a:gd name="T5" fmla="*/ 15 h 91"/>
                <a:gd name="T6" fmla="*/ 21 w 85"/>
                <a:gd name="T7" fmla="*/ 37 h 91"/>
                <a:gd name="T8" fmla="*/ 84 w 85"/>
                <a:gd name="T9" fmla="*/ 64 h 91"/>
                <a:gd name="T10" fmla="*/ 43 w 85"/>
                <a:gd name="T11" fmla="*/ 91 h 91"/>
                <a:gd name="T12" fmla="*/ 0 w 85"/>
                <a:gd name="T13" fmla="*/ 46 h 91"/>
                <a:gd name="T14" fmla="*/ 42 w 85"/>
                <a:gd name="T15" fmla="*/ 0 h 91"/>
                <a:gd name="T16" fmla="*/ 85 w 85"/>
                <a:gd name="T17" fmla="*/ 50 h 91"/>
                <a:gd name="T18" fmla="*/ 21 w 85"/>
                <a:gd name="T19" fmla="*/ 50 h 91"/>
                <a:gd name="T20" fmla="*/ 44 w 85"/>
                <a:gd name="T21" fmla="*/ 75 h 91"/>
                <a:gd name="T22" fmla="*/ 62 w 85"/>
                <a:gd name="T23" fmla="*/ 64 h 91"/>
                <a:gd name="T24" fmla="*/ 84 w 85"/>
                <a:gd name="T25" fmla="*/ 6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91">
                  <a:moveTo>
                    <a:pt x="21" y="37"/>
                  </a:moveTo>
                  <a:cubicBezTo>
                    <a:pt x="63" y="37"/>
                    <a:pt x="63" y="37"/>
                    <a:pt x="63" y="37"/>
                  </a:cubicBezTo>
                  <a:cubicBezTo>
                    <a:pt x="63" y="21"/>
                    <a:pt x="54" y="15"/>
                    <a:pt x="42" y="15"/>
                  </a:cubicBezTo>
                  <a:cubicBezTo>
                    <a:pt x="31" y="15"/>
                    <a:pt x="23" y="21"/>
                    <a:pt x="21" y="37"/>
                  </a:cubicBezTo>
                  <a:close/>
                  <a:moveTo>
                    <a:pt x="84" y="64"/>
                  </a:moveTo>
                  <a:cubicBezTo>
                    <a:pt x="80" y="79"/>
                    <a:pt x="66" y="91"/>
                    <a:pt x="43" y="91"/>
                  </a:cubicBezTo>
                  <a:cubicBezTo>
                    <a:pt x="18" y="91"/>
                    <a:pt x="0" y="75"/>
                    <a:pt x="0" y="46"/>
                  </a:cubicBezTo>
                  <a:cubicBezTo>
                    <a:pt x="0" y="16"/>
                    <a:pt x="17" y="0"/>
                    <a:pt x="42" y="0"/>
                  </a:cubicBezTo>
                  <a:cubicBezTo>
                    <a:pt x="68" y="0"/>
                    <a:pt x="85" y="16"/>
                    <a:pt x="85" y="50"/>
                  </a:cubicBezTo>
                  <a:cubicBezTo>
                    <a:pt x="21" y="50"/>
                    <a:pt x="21" y="50"/>
                    <a:pt x="21" y="50"/>
                  </a:cubicBezTo>
                  <a:cubicBezTo>
                    <a:pt x="22" y="68"/>
                    <a:pt x="32" y="75"/>
                    <a:pt x="44" y="75"/>
                  </a:cubicBezTo>
                  <a:cubicBezTo>
                    <a:pt x="53" y="75"/>
                    <a:pt x="60" y="70"/>
                    <a:pt x="62" y="64"/>
                  </a:cubicBezTo>
                  <a:lnTo>
                    <a:pt x="8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a:extLst>
                <a:ext uri="{FF2B5EF4-FFF2-40B4-BE49-F238E27FC236}">
                  <a16:creationId xmlns:a16="http://schemas.microsoft.com/office/drawing/2014/main" id="{1EBA37FC-2021-459C-BFAE-BF0B220B50C9}"/>
                </a:ext>
              </a:extLst>
            </p:cNvPr>
            <p:cNvSpPr>
              <a:spLocks/>
            </p:cNvSpPr>
            <p:nvPr userDrawn="1"/>
          </p:nvSpPr>
          <p:spPr bwMode="auto">
            <a:xfrm>
              <a:off x="3722691" y="1255719"/>
              <a:ext cx="61913" cy="130176"/>
            </a:xfrm>
            <a:custGeom>
              <a:avLst/>
              <a:gdLst>
                <a:gd name="T0" fmla="*/ 52 w 52"/>
                <a:gd name="T1" fmla="*/ 107 h 109"/>
                <a:gd name="T2" fmla="*/ 38 w 52"/>
                <a:gd name="T3" fmla="*/ 109 h 109"/>
                <a:gd name="T4" fmla="*/ 12 w 52"/>
                <a:gd name="T5" fmla="*/ 84 h 109"/>
                <a:gd name="T6" fmla="*/ 12 w 52"/>
                <a:gd name="T7" fmla="*/ 36 h 109"/>
                <a:gd name="T8" fmla="*/ 0 w 52"/>
                <a:gd name="T9" fmla="*/ 36 h 109"/>
                <a:gd name="T10" fmla="*/ 0 w 52"/>
                <a:gd name="T11" fmla="*/ 21 h 109"/>
                <a:gd name="T12" fmla="*/ 12 w 52"/>
                <a:gd name="T13" fmla="*/ 21 h 109"/>
                <a:gd name="T14" fmla="*/ 14 w 52"/>
                <a:gd name="T15" fmla="*/ 0 h 109"/>
                <a:gd name="T16" fmla="*/ 33 w 52"/>
                <a:gd name="T17" fmla="*/ 0 h 109"/>
                <a:gd name="T18" fmla="*/ 33 w 52"/>
                <a:gd name="T19" fmla="*/ 21 h 109"/>
                <a:gd name="T20" fmla="*/ 51 w 52"/>
                <a:gd name="T21" fmla="*/ 21 h 109"/>
                <a:gd name="T22" fmla="*/ 51 w 52"/>
                <a:gd name="T23" fmla="*/ 36 h 109"/>
                <a:gd name="T24" fmla="*/ 33 w 52"/>
                <a:gd name="T25" fmla="*/ 36 h 109"/>
                <a:gd name="T26" fmla="*/ 33 w 52"/>
                <a:gd name="T27" fmla="*/ 84 h 109"/>
                <a:gd name="T28" fmla="*/ 42 w 52"/>
                <a:gd name="T29" fmla="*/ 93 h 109"/>
                <a:gd name="T30" fmla="*/ 52 w 52"/>
                <a:gd name="T31" fmla="*/ 91 h 109"/>
                <a:gd name="T32" fmla="*/ 52 w 52"/>
                <a:gd name="T3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109">
                  <a:moveTo>
                    <a:pt x="52" y="107"/>
                  </a:moveTo>
                  <a:cubicBezTo>
                    <a:pt x="47" y="108"/>
                    <a:pt x="42" y="109"/>
                    <a:pt x="38" y="109"/>
                  </a:cubicBezTo>
                  <a:cubicBezTo>
                    <a:pt x="22" y="109"/>
                    <a:pt x="12" y="100"/>
                    <a:pt x="12" y="84"/>
                  </a:cubicBezTo>
                  <a:cubicBezTo>
                    <a:pt x="12" y="36"/>
                    <a:pt x="12" y="36"/>
                    <a:pt x="12" y="36"/>
                  </a:cubicBezTo>
                  <a:cubicBezTo>
                    <a:pt x="0" y="36"/>
                    <a:pt x="0" y="36"/>
                    <a:pt x="0" y="36"/>
                  </a:cubicBezTo>
                  <a:cubicBezTo>
                    <a:pt x="0" y="21"/>
                    <a:pt x="0" y="21"/>
                    <a:pt x="0" y="21"/>
                  </a:cubicBezTo>
                  <a:cubicBezTo>
                    <a:pt x="12" y="21"/>
                    <a:pt x="12" y="21"/>
                    <a:pt x="12" y="21"/>
                  </a:cubicBezTo>
                  <a:cubicBezTo>
                    <a:pt x="14" y="0"/>
                    <a:pt x="14" y="0"/>
                    <a:pt x="14" y="0"/>
                  </a:cubicBezTo>
                  <a:cubicBezTo>
                    <a:pt x="33" y="0"/>
                    <a:pt x="33" y="0"/>
                    <a:pt x="33" y="0"/>
                  </a:cubicBezTo>
                  <a:cubicBezTo>
                    <a:pt x="33" y="21"/>
                    <a:pt x="33" y="21"/>
                    <a:pt x="33" y="21"/>
                  </a:cubicBezTo>
                  <a:cubicBezTo>
                    <a:pt x="51" y="21"/>
                    <a:pt x="51" y="21"/>
                    <a:pt x="51" y="21"/>
                  </a:cubicBezTo>
                  <a:cubicBezTo>
                    <a:pt x="51" y="36"/>
                    <a:pt x="51" y="36"/>
                    <a:pt x="51" y="36"/>
                  </a:cubicBezTo>
                  <a:cubicBezTo>
                    <a:pt x="33" y="36"/>
                    <a:pt x="33" y="36"/>
                    <a:pt x="33" y="36"/>
                  </a:cubicBezTo>
                  <a:cubicBezTo>
                    <a:pt x="33" y="84"/>
                    <a:pt x="33" y="84"/>
                    <a:pt x="33" y="84"/>
                  </a:cubicBezTo>
                  <a:cubicBezTo>
                    <a:pt x="33" y="90"/>
                    <a:pt x="37" y="93"/>
                    <a:pt x="42" y="93"/>
                  </a:cubicBezTo>
                  <a:cubicBezTo>
                    <a:pt x="44" y="93"/>
                    <a:pt x="47" y="92"/>
                    <a:pt x="52" y="91"/>
                  </a:cubicBezTo>
                  <a:lnTo>
                    <a:pt x="52"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a:extLst>
                <a:ext uri="{FF2B5EF4-FFF2-40B4-BE49-F238E27FC236}">
                  <a16:creationId xmlns:a16="http://schemas.microsoft.com/office/drawing/2014/main" id="{E1C420EA-B7BF-4B50-8D1B-0079AAF4CF19}"/>
                </a:ext>
              </a:extLst>
            </p:cNvPr>
            <p:cNvSpPr>
              <a:spLocks noEditPoints="1"/>
            </p:cNvSpPr>
            <p:nvPr userDrawn="1"/>
          </p:nvSpPr>
          <p:spPr bwMode="auto">
            <a:xfrm>
              <a:off x="3800478" y="1276356"/>
              <a:ext cx="104775" cy="109538"/>
            </a:xfrm>
            <a:custGeom>
              <a:avLst/>
              <a:gdLst>
                <a:gd name="T0" fmla="*/ 44 w 88"/>
                <a:gd name="T1" fmla="*/ 76 h 91"/>
                <a:gd name="T2" fmla="*/ 66 w 88"/>
                <a:gd name="T3" fmla="*/ 45 h 91"/>
                <a:gd name="T4" fmla="*/ 44 w 88"/>
                <a:gd name="T5" fmla="*/ 15 h 91"/>
                <a:gd name="T6" fmla="*/ 22 w 88"/>
                <a:gd name="T7" fmla="*/ 45 h 91"/>
                <a:gd name="T8" fmla="*/ 44 w 88"/>
                <a:gd name="T9" fmla="*/ 76 h 91"/>
                <a:gd name="T10" fmla="*/ 44 w 88"/>
                <a:gd name="T11" fmla="*/ 0 h 91"/>
                <a:gd name="T12" fmla="*/ 88 w 88"/>
                <a:gd name="T13" fmla="*/ 45 h 91"/>
                <a:gd name="T14" fmla="*/ 44 w 88"/>
                <a:gd name="T15" fmla="*/ 91 h 91"/>
                <a:gd name="T16" fmla="*/ 0 w 88"/>
                <a:gd name="T17" fmla="*/ 45 h 91"/>
                <a:gd name="T18" fmla="*/ 44 w 88"/>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1">
                  <a:moveTo>
                    <a:pt x="44" y="76"/>
                  </a:moveTo>
                  <a:cubicBezTo>
                    <a:pt x="58" y="76"/>
                    <a:pt x="66" y="67"/>
                    <a:pt x="66" y="45"/>
                  </a:cubicBezTo>
                  <a:cubicBezTo>
                    <a:pt x="66" y="24"/>
                    <a:pt x="58" y="15"/>
                    <a:pt x="44" y="15"/>
                  </a:cubicBezTo>
                  <a:cubicBezTo>
                    <a:pt x="30" y="15"/>
                    <a:pt x="22" y="24"/>
                    <a:pt x="22" y="45"/>
                  </a:cubicBezTo>
                  <a:cubicBezTo>
                    <a:pt x="22" y="66"/>
                    <a:pt x="31" y="76"/>
                    <a:pt x="44" y="76"/>
                  </a:cubicBezTo>
                  <a:close/>
                  <a:moveTo>
                    <a:pt x="44" y="0"/>
                  </a:moveTo>
                  <a:cubicBezTo>
                    <a:pt x="70" y="0"/>
                    <a:pt x="88" y="15"/>
                    <a:pt x="88" y="45"/>
                  </a:cubicBezTo>
                  <a:cubicBezTo>
                    <a:pt x="88" y="75"/>
                    <a:pt x="71" y="91"/>
                    <a:pt x="44" y="91"/>
                  </a:cubicBezTo>
                  <a:cubicBezTo>
                    <a:pt x="18" y="91"/>
                    <a:pt x="0" y="75"/>
                    <a:pt x="0" y="45"/>
                  </a:cubicBezTo>
                  <a:cubicBezTo>
                    <a:pt x="0" y="15"/>
                    <a:pt x="18" y="0"/>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a:extLst>
                <a:ext uri="{FF2B5EF4-FFF2-40B4-BE49-F238E27FC236}">
                  <a16:creationId xmlns:a16="http://schemas.microsoft.com/office/drawing/2014/main" id="{C2D37C54-CBE0-44A8-B819-072C419730E8}"/>
                </a:ext>
              </a:extLst>
            </p:cNvPr>
            <p:cNvSpPr>
              <a:spLocks noEditPoints="1"/>
            </p:cNvSpPr>
            <p:nvPr userDrawn="1"/>
          </p:nvSpPr>
          <p:spPr bwMode="auto">
            <a:xfrm>
              <a:off x="3994154" y="1276356"/>
              <a:ext cx="103188" cy="141288"/>
            </a:xfrm>
            <a:custGeom>
              <a:avLst/>
              <a:gdLst>
                <a:gd name="T0" fmla="*/ 43 w 86"/>
                <a:gd name="T1" fmla="*/ 16 h 118"/>
                <a:gd name="T2" fmla="*/ 20 w 86"/>
                <a:gd name="T3" fmla="*/ 45 h 118"/>
                <a:gd name="T4" fmla="*/ 42 w 86"/>
                <a:gd name="T5" fmla="*/ 75 h 118"/>
                <a:gd name="T6" fmla="*/ 65 w 86"/>
                <a:gd name="T7" fmla="*/ 45 h 118"/>
                <a:gd name="T8" fmla="*/ 43 w 86"/>
                <a:gd name="T9" fmla="*/ 16 h 118"/>
                <a:gd name="T10" fmla="*/ 16 w 86"/>
                <a:gd name="T11" fmla="*/ 3 h 118"/>
                <a:gd name="T12" fmla="*/ 20 w 86"/>
                <a:gd name="T13" fmla="*/ 13 h 118"/>
                <a:gd name="T14" fmla="*/ 48 w 86"/>
                <a:gd name="T15" fmla="*/ 0 h 118"/>
                <a:gd name="T16" fmla="*/ 86 w 86"/>
                <a:gd name="T17" fmla="*/ 45 h 118"/>
                <a:gd name="T18" fmla="*/ 46 w 86"/>
                <a:gd name="T19" fmla="*/ 91 h 118"/>
                <a:gd name="T20" fmla="*/ 21 w 86"/>
                <a:gd name="T21" fmla="*/ 79 h 118"/>
                <a:gd name="T22" fmla="*/ 21 w 86"/>
                <a:gd name="T23" fmla="*/ 118 h 118"/>
                <a:gd name="T24" fmla="*/ 0 w 86"/>
                <a:gd name="T25" fmla="*/ 118 h 118"/>
                <a:gd name="T26" fmla="*/ 0 w 86"/>
                <a:gd name="T27" fmla="*/ 3 h 118"/>
                <a:gd name="T28" fmla="*/ 16 w 86"/>
                <a:gd name="T29" fmla="*/ 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8">
                  <a:moveTo>
                    <a:pt x="43" y="16"/>
                  </a:moveTo>
                  <a:cubicBezTo>
                    <a:pt x="30" y="16"/>
                    <a:pt x="20" y="26"/>
                    <a:pt x="20" y="45"/>
                  </a:cubicBezTo>
                  <a:cubicBezTo>
                    <a:pt x="20" y="65"/>
                    <a:pt x="29" y="75"/>
                    <a:pt x="42" y="75"/>
                  </a:cubicBezTo>
                  <a:cubicBezTo>
                    <a:pt x="56" y="75"/>
                    <a:pt x="65" y="65"/>
                    <a:pt x="65" y="45"/>
                  </a:cubicBezTo>
                  <a:cubicBezTo>
                    <a:pt x="65" y="25"/>
                    <a:pt x="56" y="16"/>
                    <a:pt x="43" y="16"/>
                  </a:cubicBezTo>
                  <a:close/>
                  <a:moveTo>
                    <a:pt x="16" y="3"/>
                  </a:moveTo>
                  <a:cubicBezTo>
                    <a:pt x="20" y="13"/>
                    <a:pt x="20" y="13"/>
                    <a:pt x="20" y="13"/>
                  </a:cubicBezTo>
                  <a:cubicBezTo>
                    <a:pt x="26" y="6"/>
                    <a:pt x="36" y="0"/>
                    <a:pt x="48" y="0"/>
                  </a:cubicBezTo>
                  <a:cubicBezTo>
                    <a:pt x="71" y="0"/>
                    <a:pt x="86" y="16"/>
                    <a:pt x="86" y="45"/>
                  </a:cubicBezTo>
                  <a:cubicBezTo>
                    <a:pt x="86" y="74"/>
                    <a:pt x="69" y="91"/>
                    <a:pt x="46" y="91"/>
                  </a:cubicBezTo>
                  <a:cubicBezTo>
                    <a:pt x="35" y="91"/>
                    <a:pt x="26" y="86"/>
                    <a:pt x="21" y="79"/>
                  </a:cubicBezTo>
                  <a:cubicBezTo>
                    <a:pt x="21" y="118"/>
                    <a:pt x="21" y="118"/>
                    <a:pt x="21" y="118"/>
                  </a:cubicBezTo>
                  <a:cubicBezTo>
                    <a:pt x="0" y="118"/>
                    <a:pt x="0" y="118"/>
                    <a:pt x="0" y="118"/>
                  </a:cubicBezTo>
                  <a:cubicBezTo>
                    <a:pt x="0" y="3"/>
                    <a:pt x="0" y="3"/>
                    <a:pt x="0" y="3"/>
                  </a:cubicBezTo>
                  <a:lnTo>
                    <a:pt x="1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a:extLst>
                <a:ext uri="{FF2B5EF4-FFF2-40B4-BE49-F238E27FC236}">
                  <a16:creationId xmlns:a16="http://schemas.microsoft.com/office/drawing/2014/main" id="{F6856AD0-6CBB-4261-93ED-21F191DADC22}"/>
                </a:ext>
              </a:extLst>
            </p:cNvPr>
            <p:cNvSpPr>
              <a:spLocks noEditPoints="1"/>
            </p:cNvSpPr>
            <p:nvPr userDrawn="1"/>
          </p:nvSpPr>
          <p:spPr bwMode="auto">
            <a:xfrm>
              <a:off x="4117979" y="1276356"/>
              <a:ext cx="104775" cy="109538"/>
            </a:xfrm>
            <a:custGeom>
              <a:avLst/>
              <a:gdLst>
                <a:gd name="T0" fmla="*/ 44 w 87"/>
                <a:gd name="T1" fmla="*/ 76 h 91"/>
                <a:gd name="T2" fmla="*/ 66 w 87"/>
                <a:gd name="T3" fmla="*/ 45 h 91"/>
                <a:gd name="T4" fmla="*/ 44 w 87"/>
                <a:gd name="T5" fmla="*/ 15 h 91"/>
                <a:gd name="T6" fmla="*/ 21 w 87"/>
                <a:gd name="T7" fmla="*/ 45 h 91"/>
                <a:gd name="T8" fmla="*/ 44 w 87"/>
                <a:gd name="T9" fmla="*/ 76 h 91"/>
                <a:gd name="T10" fmla="*/ 44 w 87"/>
                <a:gd name="T11" fmla="*/ 0 h 91"/>
                <a:gd name="T12" fmla="*/ 87 w 87"/>
                <a:gd name="T13" fmla="*/ 45 h 91"/>
                <a:gd name="T14" fmla="*/ 44 w 87"/>
                <a:gd name="T15" fmla="*/ 91 h 91"/>
                <a:gd name="T16" fmla="*/ 0 w 87"/>
                <a:gd name="T17" fmla="*/ 45 h 91"/>
                <a:gd name="T18" fmla="*/ 44 w 87"/>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91">
                  <a:moveTo>
                    <a:pt x="44" y="76"/>
                  </a:moveTo>
                  <a:cubicBezTo>
                    <a:pt x="58" y="76"/>
                    <a:pt x="66" y="67"/>
                    <a:pt x="66" y="45"/>
                  </a:cubicBezTo>
                  <a:cubicBezTo>
                    <a:pt x="66" y="24"/>
                    <a:pt x="57" y="15"/>
                    <a:pt x="44" y="15"/>
                  </a:cubicBezTo>
                  <a:cubicBezTo>
                    <a:pt x="30" y="15"/>
                    <a:pt x="21" y="24"/>
                    <a:pt x="21" y="45"/>
                  </a:cubicBezTo>
                  <a:cubicBezTo>
                    <a:pt x="21" y="66"/>
                    <a:pt x="30" y="76"/>
                    <a:pt x="44" y="76"/>
                  </a:cubicBezTo>
                  <a:close/>
                  <a:moveTo>
                    <a:pt x="44" y="0"/>
                  </a:moveTo>
                  <a:cubicBezTo>
                    <a:pt x="70" y="0"/>
                    <a:pt x="87" y="15"/>
                    <a:pt x="87" y="45"/>
                  </a:cubicBezTo>
                  <a:cubicBezTo>
                    <a:pt x="87" y="75"/>
                    <a:pt x="70" y="91"/>
                    <a:pt x="44" y="91"/>
                  </a:cubicBezTo>
                  <a:cubicBezTo>
                    <a:pt x="18" y="91"/>
                    <a:pt x="0" y="75"/>
                    <a:pt x="0" y="45"/>
                  </a:cubicBezTo>
                  <a:cubicBezTo>
                    <a:pt x="0" y="15"/>
                    <a:pt x="18" y="0"/>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id="{3F91F84D-6948-4568-95BF-854688B05C39}"/>
                </a:ext>
              </a:extLst>
            </p:cNvPr>
            <p:cNvSpPr>
              <a:spLocks/>
            </p:cNvSpPr>
            <p:nvPr userDrawn="1"/>
          </p:nvSpPr>
          <p:spPr bwMode="auto">
            <a:xfrm>
              <a:off x="4241804" y="1276356"/>
              <a:ext cx="93663" cy="109538"/>
            </a:xfrm>
            <a:custGeom>
              <a:avLst/>
              <a:gdLst>
                <a:gd name="T0" fmla="*/ 33 w 77"/>
                <a:gd name="T1" fmla="*/ 52 h 91"/>
                <a:gd name="T2" fmla="*/ 3 w 77"/>
                <a:gd name="T3" fmla="*/ 26 h 91"/>
                <a:gd name="T4" fmla="*/ 39 w 77"/>
                <a:gd name="T5" fmla="*/ 0 h 91"/>
                <a:gd name="T6" fmla="*/ 76 w 77"/>
                <a:gd name="T7" fmla="*/ 26 h 91"/>
                <a:gd name="T8" fmla="*/ 55 w 77"/>
                <a:gd name="T9" fmla="*/ 26 h 91"/>
                <a:gd name="T10" fmla="*/ 38 w 77"/>
                <a:gd name="T11" fmla="*/ 15 h 91"/>
                <a:gd name="T12" fmla="*/ 24 w 77"/>
                <a:gd name="T13" fmla="*/ 24 h 91"/>
                <a:gd name="T14" fmla="*/ 43 w 77"/>
                <a:gd name="T15" fmla="*/ 36 h 91"/>
                <a:gd name="T16" fmla="*/ 77 w 77"/>
                <a:gd name="T17" fmla="*/ 63 h 91"/>
                <a:gd name="T18" fmla="*/ 39 w 77"/>
                <a:gd name="T19" fmla="*/ 91 h 91"/>
                <a:gd name="T20" fmla="*/ 0 w 77"/>
                <a:gd name="T21" fmla="*/ 64 h 91"/>
                <a:gd name="T22" fmla="*/ 21 w 77"/>
                <a:gd name="T23" fmla="*/ 64 h 91"/>
                <a:gd name="T24" fmla="*/ 39 w 77"/>
                <a:gd name="T25" fmla="*/ 76 h 91"/>
                <a:gd name="T26" fmla="*/ 56 w 77"/>
                <a:gd name="T27" fmla="*/ 65 h 91"/>
                <a:gd name="T28" fmla="*/ 33 w 77"/>
                <a:gd name="T29"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91">
                  <a:moveTo>
                    <a:pt x="33" y="52"/>
                  </a:moveTo>
                  <a:cubicBezTo>
                    <a:pt x="15" y="48"/>
                    <a:pt x="3" y="41"/>
                    <a:pt x="3" y="26"/>
                  </a:cubicBezTo>
                  <a:cubicBezTo>
                    <a:pt x="3" y="10"/>
                    <a:pt x="15" y="0"/>
                    <a:pt x="39" y="0"/>
                  </a:cubicBezTo>
                  <a:cubicBezTo>
                    <a:pt x="59" y="0"/>
                    <a:pt x="73" y="10"/>
                    <a:pt x="76" y="26"/>
                  </a:cubicBezTo>
                  <a:cubicBezTo>
                    <a:pt x="55" y="26"/>
                    <a:pt x="55" y="26"/>
                    <a:pt x="55" y="26"/>
                  </a:cubicBezTo>
                  <a:cubicBezTo>
                    <a:pt x="54" y="19"/>
                    <a:pt x="48" y="15"/>
                    <a:pt x="38" y="15"/>
                  </a:cubicBezTo>
                  <a:cubicBezTo>
                    <a:pt x="28" y="15"/>
                    <a:pt x="24" y="19"/>
                    <a:pt x="24" y="24"/>
                  </a:cubicBezTo>
                  <a:cubicBezTo>
                    <a:pt x="24" y="30"/>
                    <a:pt x="27" y="32"/>
                    <a:pt x="43" y="36"/>
                  </a:cubicBezTo>
                  <a:cubicBezTo>
                    <a:pt x="61" y="40"/>
                    <a:pt x="77" y="45"/>
                    <a:pt x="77" y="63"/>
                  </a:cubicBezTo>
                  <a:cubicBezTo>
                    <a:pt x="77" y="79"/>
                    <a:pt x="64" y="91"/>
                    <a:pt x="39" y="91"/>
                  </a:cubicBezTo>
                  <a:cubicBezTo>
                    <a:pt x="16" y="91"/>
                    <a:pt x="2" y="80"/>
                    <a:pt x="0" y="64"/>
                  </a:cubicBezTo>
                  <a:cubicBezTo>
                    <a:pt x="21" y="64"/>
                    <a:pt x="21" y="64"/>
                    <a:pt x="21" y="64"/>
                  </a:cubicBezTo>
                  <a:cubicBezTo>
                    <a:pt x="22" y="72"/>
                    <a:pt x="29" y="76"/>
                    <a:pt x="39" y="76"/>
                  </a:cubicBezTo>
                  <a:cubicBezTo>
                    <a:pt x="50" y="76"/>
                    <a:pt x="56" y="72"/>
                    <a:pt x="56" y="65"/>
                  </a:cubicBezTo>
                  <a:cubicBezTo>
                    <a:pt x="56" y="57"/>
                    <a:pt x="48" y="56"/>
                    <a:pt x="3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id="{61580C70-7BC8-4447-A5A0-9BB7DD342934}"/>
                </a:ext>
              </a:extLst>
            </p:cNvPr>
            <p:cNvSpPr>
              <a:spLocks/>
            </p:cNvSpPr>
            <p:nvPr userDrawn="1"/>
          </p:nvSpPr>
          <p:spPr bwMode="auto">
            <a:xfrm>
              <a:off x="4356104" y="1276356"/>
              <a:ext cx="92075" cy="109538"/>
            </a:xfrm>
            <a:custGeom>
              <a:avLst/>
              <a:gdLst>
                <a:gd name="T0" fmla="*/ 33 w 77"/>
                <a:gd name="T1" fmla="*/ 52 h 91"/>
                <a:gd name="T2" fmla="*/ 3 w 77"/>
                <a:gd name="T3" fmla="*/ 26 h 91"/>
                <a:gd name="T4" fmla="*/ 39 w 77"/>
                <a:gd name="T5" fmla="*/ 0 h 91"/>
                <a:gd name="T6" fmla="*/ 76 w 77"/>
                <a:gd name="T7" fmla="*/ 26 h 91"/>
                <a:gd name="T8" fmla="*/ 55 w 77"/>
                <a:gd name="T9" fmla="*/ 26 h 91"/>
                <a:gd name="T10" fmla="*/ 38 w 77"/>
                <a:gd name="T11" fmla="*/ 15 h 91"/>
                <a:gd name="T12" fmla="*/ 24 w 77"/>
                <a:gd name="T13" fmla="*/ 24 h 91"/>
                <a:gd name="T14" fmla="*/ 43 w 77"/>
                <a:gd name="T15" fmla="*/ 36 h 91"/>
                <a:gd name="T16" fmla="*/ 77 w 77"/>
                <a:gd name="T17" fmla="*/ 63 h 91"/>
                <a:gd name="T18" fmla="*/ 39 w 77"/>
                <a:gd name="T19" fmla="*/ 91 h 91"/>
                <a:gd name="T20" fmla="*/ 0 w 77"/>
                <a:gd name="T21" fmla="*/ 64 h 91"/>
                <a:gd name="T22" fmla="*/ 21 w 77"/>
                <a:gd name="T23" fmla="*/ 64 h 91"/>
                <a:gd name="T24" fmla="*/ 39 w 77"/>
                <a:gd name="T25" fmla="*/ 76 h 91"/>
                <a:gd name="T26" fmla="*/ 56 w 77"/>
                <a:gd name="T27" fmla="*/ 65 h 91"/>
                <a:gd name="T28" fmla="*/ 33 w 77"/>
                <a:gd name="T29"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91">
                  <a:moveTo>
                    <a:pt x="33" y="52"/>
                  </a:moveTo>
                  <a:cubicBezTo>
                    <a:pt x="15" y="48"/>
                    <a:pt x="3" y="41"/>
                    <a:pt x="3" y="26"/>
                  </a:cubicBezTo>
                  <a:cubicBezTo>
                    <a:pt x="3" y="10"/>
                    <a:pt x="15" y="0"/>
                    <a:pt x="39" y="0"/>
                  </a:cubicBezTo>
                  <a:cubicBezTo>
                    <a:pt x="59" y="0"/>
                    <a:pt x="73" y="10"/>
                    <a:pt x="76" y="26"/>
                  </a:cubicBezTo>
                  <a:cubicBezTo>
                    <a:pt x="55" y="26"/>
                    <a:pt x="55" y="26"/>
                    <a:pt x="55" y="26"/>
                  </a:cubicBezTo>
                  <a:cubicBezTo>
                    <a:pt x="54" y="19"/>
                    <a:pt x="48" y="15"/>
                    <a:pt x="38" y="15"/>
                  </a:cubicBezTo>
                  <a:cubicBezTo>
                    <a:pt x="28" y="15"/>
                    <a:pt x="24" y="19"/>
                    <a:pt x="24" y="24"/>
                  </a:cubicBezTo>
                  <a:cubicBezTo>
                    <a:pt x="24" y="30"/>
                    <a:pt x="27" y="32"/>
                    <a:pt x="43" y="36"/>
                  </a:cubicBezTo>
                  <a:cubicBezTo>
                    <a:pt x="61" y="40"/>
                    <a:pt x="77" y="45"/>
                    <a:pt x="77" y="63"/>
                  </a:cubicBezTo>
                  <a:cubicBezTo>
                    <a:pt x="77" y="79"/>
                    <a:pt x="64" y="91"/>
                    <a:pt x="39" y="91"/>
                  </a:cubicBezTo>
                  <a:cubicBezTo>
                    <a:pt x="16" y="91"/>
                    <a:pt x="2" y="80"/>
                    <a:pt x="0" y="64"/>
                  </a:cubicBezTo>
                  <a:cubicBezTo>
                    <a:pt x="21" y="64"/>
                    <a:pt x="21" y="64"/>
                    <a:pt x="21" y="64"/>
                  </a:cubicBezTo>
                  <a:cubicBezTo>
                    <a:pt x="22" y="72"/>
                    <a:pt x="28" y="76"/>
                    <a:pt x="39" y="76"/>
                  </a:cubicBezTo>
                  <a:cubicBezTo>
                    <a:pt x="50" y="76"/>
                    <a:pt x="56" y="72"/>
                    <a:pt x="56" y="65"/>
                  </a:cubicBezTo>
                  <a:cubicBezTo>
                    <a:pt x="56" y="57"/>
                    <a:pt x="48" y="56"/>
                    <a:pt x="33"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id="{2A01D22F-9FCC-4DD9-94E9-8FA658FABBA0}"/>
                </a:ext>
              </a:extLst>
            </p:cNvPr>
            <p:cNvSpPr>
              <a:spLocks noEditPoints="1"/>
            </p:cNvSpPr>
            <p:nvPr userDrawn="1"/>
          </p:nvSpPr>
          <p:spPr bwMode="auto">
            <a:xfrm>
              <a:off x="4475167" y="1241431"/>
              <a:ext cx="28575" cy="139701"/>
            </a:xfrm>
            <a:custGeom>
              <a:avLst/>
              <a:gdLst>
                <a:gd name="T0" fmla="*/ 1 w 18"/>
                <a:gd name="T1" fmla="*/ 88 h 88"/>
                <a:gd name="T2" fmla="*/ 1 w 18"/>
                <a:gd name="T3" fmla="*/ 24 h 88"/>
                <a:gd name="T4" fmla="*/ 17 w 18"/>
                <a:gd name="T5" fmla="*/ 24 h 88"/>
                <a:gd name="T6" fmla="*/ 17 w 18"/>
                <a:gd name="T7" fmla="*/ 88 h 88"/>
                <a:gd name="T8" fmla="*/ 1 w 18"/>
                <a:gd name="T9" fmla="*/ 88 h 88"/>
                <a:gd name="T10" fmla="*/ 0 w 18"/>
                <a:gd name="T11" fmla="*/ 15 h 88"/>
                <a:gd name="T12" fmla="*/ 0 w 18"/>
                <a:gd name="T13" fmla="*/ 0 h 88"/>
                <a:gd name="T14" fmla="*/ 18 w 18"/>
                <a:gd name="T15" fmla="*/ 0 h 88"/>
                <a:gd name="T16" fmla="*/ 18 w 18"/>
                <a:gd name="T17" fmla="*/ 15 h 88"/>
                <a:gd name="T18" fmla="*/ 0 w 18"/>
                <a:gd name="T19"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88">
                  <a:moveTo>
                    <a:pt x="1" y="88"/>
                  </a:moveTo>
                  <a:lnTo>
                    <a:pt x="1" y="24"/>
                  </a:lnTo>
                  <a:lnTo>
                    <a:pt x="17" y="24"/>
                  </a:lnTo>
                  <a:lnTo>
                    <a:pt x="17" y="88"/>
                  </a:lnTo>
                  <a:lnTo>
                    <a:pt x="1" y="88"/>
                  </a:lnTo>
                  <a:close/>
                  <a:moveTo>
                    <a:pt x="0" y="15"/>
                  </a:moveTo>
                  <a:lnTo>
                    <a:pt x="0" y="0"/>
                  </a:lnTo>
                  <a:lnTo>
                    <a:pt x="18" y="0"/>
                  </a:lnTo>
                  <a:lnTo>
                    <a:pt x="18"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a:extLst>
                <a:ext uri="{FF2B5EF4-FFF2-40B4-BE49-F238E27FC236}">
                  <a16:creationId xmlns:a16="http://schemas.microsoft.com/office/drawing/2014/main" id="{93C923F1-FB36-4DBB-803E-240832B77D31}"/>
                </a:ext>
              </a:extLst>
            </p:cNvPr>
            <p:cNvSpPr>
              <a:spLocks noEditPoints="1"/>
            </p:cNvSpPr>
            <p:nvPr userDrawn="1"/>
          </p:nvSpPr>
          <p:spPr bwMode="auto">
            <a:xfrm>
              <a:off x="4537079" y="1241431"/>
              <a:ext cx="103188" cy="144463"/>
            </a:xfrm>
            <a:custGeom>
              <a:avLst/>
              <a:gdLst>
                <a:gd name="T0" fmla="*/ 43 w 86"/>
                <a:gd name="T1" fmla="*/ 46 h 121"/>
                <a:gd name="T2" fmla="*/ 20 w 86"/>
                <a:gd name="T3" fmla="*/ 75 h 121"/>
                <a:gd name="T4" fmla="*/ 43 w 86"/>
                <a:gd name="T5" fmla="*/ 105 h 121"/>
                <a:gd name="T6" fmla="*/ 65 w 86"/>
                <a:gd name="T7" fmla="*/ 75 h 121"/>
                <a:gd name="T8" fmla="*/ 43 w 86"/>
                <a:gd name="T9" fmla="*/ 46 h 121"/>
                <a:gd name="T10" fmla="*/ 0 w 86"/>
                <a:gd name="T11" fmla="*/ 118 h 121"/>
                <a:gd name="T12" fmla="*/ 0 w 86"/>
                <a:gd name="T13" fmla="*/ 0 h 121"/>
                <a:gd name="T14" fmla="*/ 21 w 86"/>
                <a:gd name="T15" fmla="*/ 0 h 121"/>
                <a:gd name="T16" fmla="*/ 21 w 86"/>
                <a:gd name="T17" fmla="*/ 43 h 121"/>
                <a:gd name="T18" fmla="*/ 48 w 86"/>
                <a:gd name="T19" fmla="*/ 30 h 121"/>
                <a:gd name="T20" fmla="*/ 86 w 86"/>
                <a:gd name="T21" fmla="*/ 74 h 121"/>
                <a:gd name="T22" fmla="*/ 47 w 86"/>
                <a:gd name="T23" fmla="*/ 121 h 121"/>
                <a:gd name="T24" fmla="*/ 20 w 86"/>
                <a:gd name="T25" fmla="*/ 108 h 121"/>
                <a:gd name="T26" fmla="*/ 17 w 86"/>
                <a:gd name="T27" fmla="*/ 118 h 121"/>
                <a:gd name="T28" fmla="*/ 0 w 86"/>
                <a:gd name="T29" fmla="*/ 1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21">
                  <a:moveTo>
                    <a:pt x="43" y="46"/>
                  </a:moveTo>
                  <a:cubicBezTo>
                    <a:pt x="30" y="46"/>
                    <a:pt x="20" y="56"/>
                    <a:pt x="20" y="75"/>
                  </a:cubicBezTo>
                  <a:cubicBezTo>
                    <a:pt x="20" y="95"/>
                    <a:pt x="30" y="105"/>
                    <a:pt x="43" y="105"/>
                  </a:cubicBezTo>
                  <a:cubicBezTo>
                    <a:pt x="56" y="105"/>
                    <a:pt x="65" y="95"/>
                    <a:pt x="65" y="75"/>
                  </a:cubicBezTo>
                  <a:cubicBezTo>
                    <a:pt x="65" y="55"/>
                    <a:pt x="56" y="46"/>
                    <a:pt x="43" y="46"/>
                  </a:cubicBezTo>
                  <a:close/>
                  <a:moveTo>
                    <a:pt x="0" y="118"/>
                  </a:moveTo>
                  <a:cubicBezTo>
                    <a:pt x="0" y="0"/>
                    <a:pt x="0" y="0"/>
                    <a:pt x="0" y="0"/>
                  </a:cubicBezTo>
                  <a:cubicBezTo>
                    <a:pt x="21" y="0"/>
                    <a:pt x="21" y="0"/>
                    <a:pt x="21" y="0"/>
                  </a:cubicBezTo>
                  <a:cubicBezTo>
                    <a:pt x="21" y="43"/>
                    <a:pt x="21" y="43"/>
                    <a:pt x="21" y="43"/>
                  </a:cubicBezTo>
                  <a:cubicBezTo>
                    <a:pt x="27" y="35"/>
                    <a:pt x="36" y="30"/>
                    <a:pt x="48" y="30"/>
                  </a:cubicBezTo>
                  <a:cubicBezTo>
                    <a:pt x="71" y="30"/>
                    <a:pt x="86" y="45"/>
                    <a:pt x="86" y="74"/>
                  </a:cubicBezTo>
                  <a:cubicBezTo>
                    <a:pt x="86" y="104"/>
                    <a:pt x="70" y="121"/>
                    <a:pt x="47" y="121"/>
                  </a:cubicBezTo>
                  <a:cubicBezTo>
                    <a:pt x="35" y="121"/>
                    <a:pt x="26" y="116"/>
                    <a:pt x="20" y="108"/>
                  </a:cubicBezTo>
                  <a:cubicBezTo>
                    <a:pt x="17" y="118"/>
                    <a:pt x="17" y="118"/>
                    <a:pt x="17" y="118"/>
                  </a:cubicBezTo>
                  <a:lnTo>
                    <a:pt x="0"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
              <a:extLst>
                <a:ext uri="{FF2B5EF4-FFF2-40B4-BE49-F238E27FC236}">
                  <a16:creationId xmlns:a16="http://schemas.microsoft.com/office/drawing/2014/main" id="{1CC38ED2-CAD2-4079-A0AE-4199A5337D53}"/>
                </a:ext>
              </a:extLst>
            </p:cNvPr>
            <p:cNvSpPr>
              <a:spLocks noChangeArrowheads="1"/>
            </p:cNvSpPr>
            <p:nvPr userDrawn="1"/>
          </p:nvSpPr>
          <p:spPr bwMode="auto">
            <a:xfrm>
              <a:off x="4664079" y="1241431"/>
              <a:ext cx="25400" cy="1397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id="{8F8D087A-D711-4F8C-AD2E-9C2CB1E0F985}"/>
                </a:ext>
              </a:extLst>
            </p:cNvPr>
            <p:cNvSpPr>
              <a:spLocks noEditPoints="1"/>
            </p:cNvSpPr>
            <p:nvPr userDrawn="1"/>
          </p:nvSpPr>
          <p:spPr bwMode="auto">
            <a:xfrm>
              <a:off x="4713292" y="1276356"/>
              <a:ext cx="101600" cy="109538"/>
            </a:xfrm>
            <a:custGeom>
              <a:avLst/>
              <a:gdLst>
                <a:gd name="T0" fmla="*/ 21 w 85"/>
                <a:gd name="T1" fmla="*/ 37 h 91"/>
                <a:gd name="T2" fmla="*/ 64 w 85"/>
                <a:gd name="T3" fmla="*/ 37 h 91"/>
                <a:gd name="T4" fmla="*/ 43 w 85"/>
                <a:gd name="T5" fmla="*/ 15 h 91"/>
                <a:gd name="T6" fmla="*/ 21 w 85"/>
                <a:gd name="T7" fmla="*/ 37 h 91"/>
                <a:gd name="T8" fmla="*/ 84 w 85"/>
                <a:gd name="T9" fmla="*/ 64 h 91"/>
                <a:gd name="T10" fmla="*/ 44 w 85"/>
                <a:gd name="T11" fmla="*/ 91 h 91"/>
                <a:gd name="T12" fmla="*/ 0 w 85"/>
                <a:gd name="T13" fmla="*/ 46 h 91"/>
                <a:gd name="T14" fmla="*/ 43 w 85"/>
                <a:gd name="T15" fmla="*/ 0 h 91"/>
                <a:gd name="T16" fmla="*/ 85 w 85"/>
                <a:gd name="T17" fmla="*/ 50 h 91"/>
                <a:gd name="T18" fmla="*/ 21 w 85"/>
                <a:gd name="T19" fmla="*/ 50 h 91"/>
                <a:gd name="T20" fmla="*/ 44 w 85"/>
                <a:gd name="T21" fmla="*/ 75 h 91"/>
                <a:gd name="T22" fmla="*/ 62 w 85"/>
                <a:gd name="T23" fmla="*/ 64 h 91"/>
                <a:gd name="T24" fmla="*/ 84 w 85"/>
                <a:gd name="T25" fmla="*/ 6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91">
                  <a:moveTo>
                    <a:pt x="21" y="37"/>
                  </a:moveTo>
                  <a:cubicBezTo>
                    <a:pt x="64" y="37"/>
                    <a:pt x="64" y="37"/>
                    <a:pt x="64" y="37"/>
                  </a:cubicBezTo>
                  <a:cubicBezTo>
                    <a:pt x="63" y="21"/>
                    <a:pt x="55" y="15"/>
                    <a:pt x="43" y="15"/>
                  </a:cubicBezTo>
                  <a:cubicBezTo>
                    <a:pt x="31" y="15"/>
                    <a:pt x="23" y="21"/>
                    <a:pt x="21" y="37"/>
                  </a:cubicBezTo>
                  <a:close/>
                  <a:moveTo>
                    <a:pt x="84" y="64"/>
                  </a:moveTo>
                  <a:cubicBezTo>
                    <a:pt x="80" y="79"/>
                    <a:pt x="67" y="91"/>
                    <a:pt x="44" y="91"/>
                  </a:cubicBezTo>
                  <a:cubicBezTo>
                    <a:pt x="18" y="91"/>
                    <a:pt x="0" y="75"/>
                    <a:pt x="0" y="46"/>
                  </a:cubicBezTo>
                  <a:cubicBezTo>
                    <a:pt x="0" y="16"/>
                    <a:pt x="17" y="0"/>
                    <a:pt x="43" y="0"/>
                  </a:cubicBezTo>
                  <a:cubicBezTo>
                    <a:pt x="68" y="0"/>
                    <a:pt x="85" y="16"/>
                    <a:pt x="85" y="50"/>
                  </a:cubicBezTo>
                  <a:cubicBezTo>
                    <a:pt x="21" y="50"/>
                    <a:pt x="21" y="50"/>
                    <a:pt x="21" y="50"/>
                  </a:cubicBezTo>
                  <a:cubicBezTo>
                    <a:pt x="23" y="68"/>
                    <a:pt x="32" y="75"/>
                    <a:pt x="44" y="75"/>
                  </a:cubicBezTo>
                  <a:cubicBezTo>
                    <a:pt x="54" y="75"/>
                    <a:pt x="60" y="70"/>
                    <a:pt x="62" y="64"/>
                  </a:cubicBezTo>
                  <a:lnTo>
                    <a:pt x="8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4">
              <a:extLst>
                <a:ext uri="{FF2B5EF4-FFF2-40B4-BE49-F238E27FC236}">
                  <a16:creationId xmlns:a16="http://schemas.microsoft.com/office/drawing/2014/main" id="{5CDB5A4C-330F-412F-8651-E7FF9D21D8CE}"/>
                </a:ext>
              </a:extLst>
            </p:cNvPr>
            <p:cNvSpPr>
              <a:spLocks noChangeArrowheads="1"/>
            </p:cNvSpPr>
            <p:nvPr userDrawn="1"/>
          </p:nvSpPr>
          <p:spPr bwMode="auto">
            <a:xfrm>
              <a:off x="3460753" y="858842"/>
              <a:ext cx="46038" cy="1889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id="{D87D7BBE-89BA-4EE7-86E0-1D0BC84510E7}"/>
                </a:ext>
              </a:extLst>
            </p:cNvPr>
            <p:cNvSpPr>
              <a:spLocks/>
            </p:cNvSpPr>
            <p:nvPr userDrawn="1"/>
          </p:nvSpPr>
          <p:spPr bwMode="auto">
            <a:xfrm>
              <a:off x="3744916" y="855666"/>
              <a:ext cx="142875" cy="195264"/>
            </a:xfrm>
            <a:custGeom>
              <a:avLst/>
              <a:gdLst>
                <a:gd name="T0" fmla="*/ 0 w 119"/>
                <a:gd name="T1" fmla="*/ 82 h 163"/>
                <a:gd name="T2" fmla="*/ 83 w 119"/>
                <a:gd name="T3" fmla="*/ 163 h 163"/>
                <a:gd name="T4" fmla="*/ 119 w 119"/>
                <a:gd name="T5" fmla="*/ 158 h 163"/>
                <a:gd name="T6" fmla="*/ 119 w 119"/>
                <a:gd name="T7" fmla="*/ 116 h 163"/>
                <a:gd name="T8" fmla="*/ 86 w 119"/>
                <a:gd name="T9" fmla="*/ 124 h 163"/>
                <a:gd name="T10" fmla="*/ 43 w 119"/>
                <a:gd name="T11" fmla="*/ 82 h 163"/>
                <a:gd name="T12" fmla="*/ 86 w 119"/>
                <a:gd name="T13" fmla="*/ 40 h 163"/>
                <a:gd name="T14" fmla="*/ 119 w 119"/>
                <a:gd name="T15" fmla="*/ 48 h 163"/>
                <a:gd name="T16" fmla="*/ 119 w 119"/>
                <a:gd name="T17" fmla="*/ 6 h 163"/>
                <a:gd name="T18" fmla="*/ 83 w 119"/>
                <a:gd name="T19" fmla="*/ 0 h 163"/>
                <a:gd name="T20" fmla="*/ 0 w 119"/>
                <a:gd name="T21"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163">
                  <a:moveTo>
                    <a:pt x="0" y="82"/>
                  </a:moveTo>
                  <a:cubicBezTo>
                    <a:pt x="0" y="133"/>
                    <a:pt x="39" y="163"/>
                    <a:pt x="83" y="163"/>
                  </a:cubicBezTo>
                  <a:cubicBezTo>
                    <a:pt x="101" y="163"/>
                    <a:pt x="114" y="159"/>
                    <a:pt x="119" y="158"/>
                  </a:cubicBezTo>
                  <a:cubicBezTo>
                    <a:pt x="119" y="116"/>
                    <a:pt x="119" y="116"/>
                    <a:pt x="119" y="116"/>
                  </a:cubicBezTo>
                  <a:cubicBezTo>
                    <a:pt x="117" y="116"/>
                    <a:pt x="104" y="124"/>
                    <a:pt x="86" y="124"/>
                  </a:cubicBezTo>
                  <a:cubicBezTo>
                    <a:pt x="60" y="124"/>
                    <a:pt x="43" y="105"/>
                    <a:pt x="43" y="82"/>
                  </a:cubicBezTo>
                  <a:cubicBezTo>
                    <a:pt x="43" y="58"/>
                    <a:pt x="60" y="40"/>
                    <a:pt x="86" y="40"/>
                  </a:cubicBezTo>
                  <a:cubicBezTo>
                    <a:pt x="105" y="40"/>
                    <a:pt x="117" y="47"/>
                    <a:pt x="119" y="48"/>
                  </a:cubicBezTo>
                  <a:cubicBezTo>
                    <a:pt x="119" y="6"/>
                    <a:pt x="119" y="6"/>
                    <a:pt x="119" y="6"/>
                  </a:cubicBezTo>
                  <a:cubicBezTo>
                    <a:pt x="115" y="5"/>
                    <a:pt x="102" y="0"/>
                    <a:pt x="83" y="0"/>
                  </a:cubicBezTo>
                  <a:cubicBezTo>
                    <a:pt x="35" y="0"/>
                    <a:pt x="0" y="35"/>
                    <a:pt x="0"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a:extLst>
                <a:ext uri="{FF2B5EF4-FFF2-40B4-BE49-F238E27FC236}">
                  <a16:creationId xmlns:a16="http://schemas.microsoft.com/office/drawing/2014/main" id="{0E0A4125-407D-4066-AD0F-8ADAC1ADC72A}"/>
                </a:ext>
              </a:extLst>
            </p:cNvPr>
            <p:cNvSpPr>
              <a:spLocks/>
            </p:cNvSpPr>
            <p:nvPr userDrawn="1"/>
          </p:nvSpPr>
          <p:spPr bwMode="auto">
            <a:xfrm>
              <a:off x="3251203" y="855666"/>
              <a:ext cx="142875" cy="195264"/>
            </a:xfrm>
            <a:custGeom>
              <a:avLst/>
              <a:gdLst>
                <a:gd name="T0" fmla="*/ 0 w 119"/>
                <a:gd name="T1" fmla="*/ 82 h 163"/>
                <a:gd name="T2" fmla="*/ 83 w 119"/>
                <a:gd name="T3" fmla="*/ 163 h 163"/>
                <a:gd name="T4" fmla="*/ 119 w 119"/>
                <a:gd name="T5" fmla="*/ 158 h 163"/>
                <a:gd name="T6" fmla="*/ 119 w 119"/>
                <a:gd name="T7" fmla="*/ 116 h 163"/>
                <a:gd name="T8" fmla="*/ 86 w 119"/>
                <a:gd name="T9" fmla="*/ 124 h 163"/>
                <a:gd name="T10" fmla="*/ 43 w 119"/>
                <a:gd name="T11" fmla="*/ 82 h 163"/>
                <a:gd name="T12" fmla="*/ 86 w 119"/>
                <a:gd name="T13" fmla="*/ 40 h 163"/>
                <a:gd name="T14" fmla="*/ 119 w 119"/>
                <a:gd name="T15" fmla="*/ 48 h 163"/>
                <a:gd name="T16" fmla="*/ 119 w 119"/>
                <a:gd name="T17" fmla="*/ 6 h 163"/>
                <a:gd name="T18" fmla="*/ 83 w 119"/>
                <a:gd name="T19" fmla="*/ 0 h 163"/>
                <a:gd name="T20" fmla="*/ 0 w 119"/>
                <a:gd name="T21"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163">
                  <a:moveTo>
                    <a:pt x="0" y="82"/>
                  </a:moveTo>
                  <a:cubicBezTo>
                    <a:pt x="0" y="133"/>
                    <a:pt x="39" y="163"/>
                    <a:pt x="83" y="163"/>
                  </a:cubicBezTo>
                  <a:cubicBezTo>
                    <a:pt x="101" y="163"/>
                    <a:pt x="114" y="159"/>
                    <a:pt x="119" y="158"/>
                  </a:cubicBezTo>
                  <a:cubicBezTo>
                    <a:pt x="119" y="116"/>
                    <a:pt x="119" y="116"/>
                    <a:pt x="119" y="116"/>
                  </a:cubicBezTo>
                  <a:cubicBezTo>
                    <a:pt x="118" y="116"/>
                    <a:pt x="105" y="124"/>
                    <a:pt x="86" y="124"/>
                  </a:cubicBezTo>
                  <a:cubicBezTo>
                    <a:pt x="60" y="124"/>
                    <a:pt x="43" y="105"/>
                    <a:pt x="43" y="82"/>
                  </a:cubicBezTo>
                  <a:cubicBezTo>
                    <a:pt x="43" y="58"/>
                    <a:pt x="61" y="40"/>
                    <a:pt x="86" y="40"/>
                  </a:cubicBezTo>
                  <a:cubicBezTo>
                    <a:pt x="105" y="40"/>
                    <a:pt x="118" y="47"/>
                    <a:pt x="119" y="48"/>
                  </a:cubicBezTo>
                  <a:cubicBezTo>
                    <a:pt x="119" y="6"/>
                    <a:pt x="119" y="6"/>
                    <a:pt x="119" y="6"/>
                  </a:cubicBezTo>
                  <a:cubicBezTo>
                    <a:pt x="116" y="5"/>
                    <a:pt x="102" y="0"/>
                    <a:pt x="83" y="0"/>
                  </a:cubicBezTo>
                  <a:cubicBezTo>
                    <a:pt x="35" y="0"/>
                    <a:pt x="0" y="35"/>
                    <a:pt x="0"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a:extLst>
                <a:ext uri="{FF2B5EF4-FFF2-40B4-BE49-F238E27FC236}">
                  <a16:creationId xmlns:a16="http://schemas.microsoft.com/office/drawing/2014/main" id="{098D45EA-2DB5-485E-930C-D135B1F6946A}"/>
                </a:ext>
              </a:extLst>
            </p:cNvPr>
            <p:cNvSpPr>
              <a:spLocks noEditPoints="1"/>
            </p:cNvSpPr>
            <p:nvPr userDrawn="1"/>
          </p:nvSpPr>
          <p:spPr bwMode="auto">
            <a:xfrm>
              <a:off x="3937004" y="855666"/>
              <a:ext cx="198438" cy="195264"/>
            </a:xfrm>
            <a:custGeom>
              <a:avLst/>
              <a:gdLst>
                <a:gd name="T0" fmla="*/ 82 w 165"/>
                <a:gd name="T1" fmla="*/ 0 h 163"/>
                <a:gd name="T2" fmla="*/ 0 w 165"/>
                <a:gd name="T3" fmla="*/ 82 h 163"/>
                <a:gd name="T4" fmla="*/ 82 w 165"/>
                <a:gd name="T5" fmla="*/ 163 h 163"/>
                <a:gd name="T6" fmla="*/ 165 w 165"/>
                <a:gd name="T7" fmla="*/ 82 h 163"/>
                <a:gd name="T8" fmla="*/ 82 w 165"/>
                <a:gd name="T9" fmla="*/ 0 h 163"/>
                <a:gd name="T10" fmla="*/ 82 w 165"/>
                <a:gd name="T11" fmla="*/ 123 h 163"/>
                <a:gd name="T12" fmla="*/ 41 w 165"/>
                <a:gd name="T13" fmla="*/ 82 h 163"/>
                <a:gd name="T14" fmla="*/ 82 w 165"/>
                <a:gd name="T15" fmla="*/ 40 h 163"/>
                <a:gd name="T16" fmla="*/ 123 w 165"/>
                <a:gd name="T17" fmla="*/ 82 h 163"/>
                <a:gd name="T18" fmla="*/ 82 w 165"/>
                <a:gd name="T19" fmla="*/ 12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3">
                  <a:moveTo>
                    <a:pt x="82" y="0"/>
                  </a:moveTo>
                  <a:cubicBezTo>
                    <a:pt x="34" y="0"/>
                    <a:pt x="0" y="37"/>
                    <a:pt x="0" y="82"/>
                  </a:cubicBezTo>
                  <a:cubicBezTo>
                    <a:pt x="0" y="127"/>
                    <a:pt x="34" y="163"/>
                    <a:pt x="82" y="163"/>
                  </a:cubicBezTo>
                  <a:cubicBezTo>
                    <a:pt x="130" y="163"/>
                    <a:pt x="165" y="127"/>
                    <a:pt x="165" y="82"/>
                  </a:cubicBezTo>
                  <a:cubicBezTo>
                    <a:pt x="165" y="37"/>
                    <a:pt x="130" y="0"/>
                    <a:pt x="82" y="0"/>
                  </a:cubicBezTo>
                  <a:close/>
                  <a:moveTo>
                    <a:pt x="82" y="123"/>
                  </a:moveTo>
                  <a:cubicBezTo>
                    <a:pt x="59" y="123"/>
                    <a:pt x="41" y="105"/>
                    <a:pt x="41" y="82"/>
                  </a:cubicBezTo>
                  <a:cubicBezTo>
                    <a:pt x="41" y="59"/>
                    <a:pt x="59" y="40"/>
                    <a:pt x="82" y="40"/>
                  </a:cubicBezTo>
                  <a:cubicBezTo>
                    <a:pt x="105" y="40"/>
                    <a:pt x="123" y="59"/>
                    <a:pt x="123" y="82"/>
                  </a:cubicBezTo>
                  <a:cubicBezTo>
                    <a:pt x="123" y="105"/>
                    <a:pt x="105" y="123"/>
                    <a:pt x="82"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a:extLst>
                <a:ext uri="{FF2B5EF4-FFF2-40B4-BE49-F238E27FC236}">
                  <a16:creationId xmlns:a16="http://schemas.microsoft.com/office/drawing/2014/main" id="{21A5CABE-6044-4A13-9A47-F6F9EBEB9963}"/>
                </a:ext>
              </a:extLst>
            </p:cNvPr>
            <p:cNvSpPr>
              <a:spLocks/>
            </p:cNvSpPr>
            <p:nvPr userDrawn="1"/>
          </p:nvSpPr>
          <p:spPr bwMode="auto">
            <a:xfrm>
              <a:off x="3570291" y="855666"/>
              <a:ext cx="128588" cy="195264"/>
            </a:xfrm>
            <a:custGeom>
              <a:avLst/>
              <a:gdLst>
                <a:gd name="T0" fmla="*/ 70 w 108"/>
                <a:gd name="T1" fmla="*/ 65 h 163"/>
                <a:gd name="T2" fmla="*/ 59 w 108"/>
                <a:gd name="T3" fmla="*/ 62 h 163"/>
                <a:gd name="T4" fmla="*/ 41 w 108"/>
                <a:gd name="T5" fmla="*/ 47 h 163"/>
                <a:gd name="T6" fmla="*/ 66 w 108"/>
                <a:gd name="T7" fmla="*/ 34 h 163"/>
                <a:gd name="T8" fmla="*/ 97 w 108"/>
                <a:gd name="T9" fmla="*/ 39 h 163"/>
                <a:gd name="T10" fmla="*/ 97 w 108"/>
                <a:gd name="T11" fmla="*/ 5 h 163"/>
                <a:gd name="T12" fmla="*/ 58 w 108"/>
                <a:gd name="T13" fmla="*/ 0 h 163"/>
                <a:gd name="T14" fmla="*/ 0 w 108"/>
                <a:gd name="T15" fmla="*/ 49 h 163"/>
                <a:gd name="T16" fmla="*/ 40 w 108"/>
                <a:gd name="T17" fmla="*/ 96 h 163"/>
                <a:gd name="T18" fmla="*/ 49 w 108"/>
                <a:gd name="T19" fmla="*/ 98 h 163"/>
                <a:gd name="T20" fmla="*/ 66 w 108"/>
                <a:gd name="T21" fmla="*/ 114 h 163"/>
                <a:gd name="T22" fmla="*/ 38 w 108"/>
                <a:gd name="T23" fmla="*/ 129 h 163"/>
                <a:gd name="T24" fmla="*/ 0 w 108"/>
                <a:gd name="T25" fmla="*/ 123 h 163"/>
                <a:gd name="T26" fmla="*/ 0 w 108"/>
                <a:gd name="T27" fmla="*/ 159 h 163"/>
                <a:gd name="T28" fmla="*/ 43 w 108"/>
                <a:gd name="T29" fmla="*/ 163 h 163"/>
                <a:gd name="T30" fmla="*/ 108 w 108"/>
                <a:gd name="T31" fmla="*/ 111 h 163"/>
                <a:gd name="T32" fmla="*/ 70 w 108"/>
                <a:gd name="T33" fmla="*/ 6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163">
                  <a:moveTo>
                    <a:pt x="70" y="65"/>
                  </a:moveTo>
                  <a:cubicBezTo>
                    <a:pt x="59" y="62"/>
                    <a:pt x="59" y="62"/>
                    <a:pt x="59" y="62"/>
                  </a:cubicBezTo>
                  <a:cubicBezTo>
                    <a:pt x="53" y="60"/>
                    <a:pt x="41" y="57"/>
                    <a:pt x="41" y="47"/>
                  </a:cubicBezTo>
                  <a:cubicBezTo>
                    <a:pt x="41" y="39"/>
                    <a:pt x="50" y="34"/>
                    <a:pt x="66" y="34"/>
                  </a:cubicBezTo>
                  <a:cubicBezTo>
                    <a:pt x="79" y="34"/>
                    <a:pt x="96" y="39"/>
                    <a:pt x="97" y="39"/>
                  </a:cubicBezTo>
                  <a:cubicBezTo>
                    <a:pt x="97" y="5"/>
                    <a:pt x="97" y="5"/>
                    <a:pt x="97" y="5"/>
                  </a:cubicBezTo>
                  <a:cubicBezTo>
                    <a:pt x="95" y="5"/>
                    <a:pt x="77" y="0"/>
                    <a:pt x="58" y="0"/>
                  </a:cubicBezTo>
                  <a:cubicBezTo>
                    <a:pt x="22" y="0"/>
                    <a:pt x="0" y="20"/>
                    <a:pt x="0" y="49"/>
                  </a:cubicBezTo>
                  <a:cubicBezTo>
                    <a:pt x="0" y="76"/>
                    <a:pt x="18" y="89"/>
                    <a:pt x="40" y="96"/>
                  </a:cubicBezTo>
                  <a:cubicBezTo>
                    <a:pt x="43" y="96"/>
                    <a:pt x="46" y="98"/>
                    <a:pt x="49" y="98"/>
                  </a:cubicBezTo>
                  <a:cubicBezTo>
                    <a:pt x="58" y="101"/>
                    <a:pt x="66" y="106"/>
                    <a:pt x="66" y="114"/>
                  </a:cubicBezTo>
                  <a:cubicBezTo>
                    <a:pt x="66" y="123"/>
                    <a:pt x="57" y="129"/>
                    <a:pt x="38" y="129"/>
                  </a:cubicBezTo>
                  <a:cubicBezTo>
                    <a:pt x="20" y="129"/>
                    <a:pt x="4" y="124"/>
                    <a:pt x="0" y="123"/>
                  </a:cubicBezTo>
                  <a:cubicBezTo>
                    <a:pt x="0" y="159"/>
                    <a:pt x="0" y="159"/>
                    <a:pt x="0" y="159"/>
                  </a:cubicBezTo>
                  <a:cubicBezTo>
                    <a:pt x="2" y="160"/>
                    <a:pt x="22" y="163"/>
                    <a:pt x="43" y="163"/>
                  </a:cubicBezTo>
                  <a:cubicBezTo>
                    <a:pt x="73" y="163"/>
                    <a:pt x="108" y="150"/>
                    <a:pt x="108" y="111"/>
                  </a:cubicBezTo>
                  <a:cubicBezTo>
                    <a:pt x="108" y="91"/>
                    <a:pt x="96" y="74"/>
                    <a:pt x="70"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9">
              <a:extLst>
                <a:ext uri="{FF2B5EF4-FFF2-40B4-BE49-F238E27FC236}">
                  <a16:creationId xmlns:a16="http://schemas.microsoft.com/office/drawing/2014/main" id="{0EF96FCF-4F8F-45D9-A2FC-918F39875B44}"/>
                </a:ext>
              </a:extLst>
            </p:cNvPr>
            <p:cNvSpPr>
              <a:spLocks/>
            </p:cNvSpPr>
            <p:nvPr userDrawn="1"/>
          </p:nvSpPr>
          <p:spPr bwMode="auto">
            <a:xfrm>
              <a:off x="3154365" y="633415"/>
              <a:ext cx="47625" cy="96838"/>
            </a:xfrm>
            <a:custGeom>
              <a:avLst/>
              <a:gdLst>
                <a:gd name="T0" fmla="*/ 20 w 39"/>
                <a:gd name="T1" fmla="*/ 0 h 81"/>
                <a:gd name="T2" fmla="*/ 0 w 39"/>
                <a:gd name="T3" fmla="*/ 20 h 81"/>
                <a:gd name="T4" fmla="*/ 0 w 39"/>
                <a:gd name="T5" fmla="*/ 61 h 81"/>
                <a:gd name="T6" fmla="*/ 20 w 39"/>
                <a:gd name="T7" fmla="*/ 81 h 81"/>
                <a:gd name="T8" fmla="*/ 39 w 39"/>
                <a:gd name="T9" fmla="*/ 61 h 81"/>
                <a:gd name="T10" fmla="*/ 39 w 39"/>
                <a:gd name="T11" fmla="*/ 20 h 81"/>
                <a:gd name="T12" fmla="*/ 20 w 39"/>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39" h="81">
                  <a:moveTo>
                    <a:pt x="20" y="0"/>
                  </a:moveTo>
                  <a:cubicBezTo>
                    <a:pt x="9" y="0"/>
                    <a:pt x="0" y="9"/>
                    <a:pt x="0" y="20"/>
                  </a:cubicBezTo>
                  <a:cubicBezTo>
                    <a:pt x="0" y="61"/>
                    <a:pt x="0" y="61"/>
                    <a:pt x="0" y="61"/>
                  </a:cubicBezTo>
                  <a:cubicBezTo>
                    <a:pt x="0" y="72"/>
                    <a:pt x="9" y="81"/>
                    <a:pt x="20" y="81"/>
                  </a:cubicBezTo>
                  <a:cubicBezTo>
                    <a:pt x="31" y="81"/>
                    <a:pt x="39" y="72"/>
                    <a:pt x="39" y="61"/>
                  </a:cubicBezTo>
                  <a:cubicBezTo>
                    <a:pt x="39" y="20"/>
                    <a:pt x="39" y="20"/>
                    <a:pt x="39" y="20"/>
                  </a:cubicBezTo>
                  <a:cubicBezTo>
                    <a:pt x="39"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0">
              <a:extLst>
                <a:ext uri="{FF2B5EF4-FFF2-40B4-BE49-F238E27FC236}">
                  <a16:creationId xmlns:a16="http://schemas.microsoft.com/office/drawing/2014/main" id="{9FDB770C-DE81-42B9-A3F4-32A37605789F}"/>
                </a:ext>
              </a:extLst>
            </p:cNvPr>
            <p:cNvSpPr>
              <a:spLocks/>
            </p:cNvSpPr>
            <p:nvPr userDrawn="1"/>
          </p:nvSpPr>
          <p:spPr bwMode="auto">
            <a:xfrm>
              <a:off x="3284540" y="568327"/>
              <a:ext cx="46038" cy="161926"/>
            </a:xfrm>
            <a:custGeom>
              <a:avLst/>
              <a:gdLst>
                <a:gd name="T0" fmla="*/ 19 w 39"/>
                <a:gd name="T1" fmla="*/ 136 h 136"/>
                <a:gd name="T2" fmla="*/ 39 w 39"/>
                <a:gd name="T3" fmla="*/ 116 h 136"/>
                <a:gd name="T4" fmla="*/ 39 w 39"/>
                <a:gd name="T5" fmla="*/ 20 h 136"/>
                <a:gd name="T6" fmla="*/ 19 w 39"/>
                <a:gd name="T7" fmla="*/ 0 h 136"/>
                <a:gd name="T8" fmla="*/ 0 w 39"/>
                <a:gd name="T9" fmla="*/ 20 h 136"/>
                <a:gd name="T10" fmla="*/ 0 w 39"/>
                <a:gd name="T11" fmla="*/ 116 h 136"/>
                <a:gd name="T12" fmla="*/ 19 w 39"/>
                <a:gd name="T13" fmla="*/ 136 h 136"/>
              </a:gdLst>
              <a:ahLst/>
              <a:cxnLst>
                <a:cxn ang="0">
                  <a:pos x="T0" y="T1"/>
                </a:cxn>
                <a:cxn ang="0">
                  <a:pos x="T2" y="T3"/>
                </a:cxn>
                <a:cxn ang="0">
                  <a:pos x="T4" y="T5"/>
                </a:cxn>
                <a:cxn ang="0">
                  <a:pos x="T6" y="T7"/>
                </a:cxn>
                <a:cxn ang="0">
                  <a:pos x="T8" y="T9"/>
                </a:cxn>
                <a:cxn ang="0">
                  <a:pos x="T10" y="T11"/>
                </a:cxn>
                <a:cxn ang="0">
                  <a:pos x="T12" y="T13"/>
                </a:cxn>
              </a:cxnLst>
              <a:rect l="0" t="0" r="r" b="b"/>
              <a:pathLst>
                <a:path w="39" h="136">
                  <a:moveTo>
                    <a:pt x="19" y="136"/>
                  </a:moveTo>
                  <a:cubicBezTo>
                    <a:pt x="30" y="136"/>
                    <a:pt x="39" y="127"/>
                    <a:pt x="39" y="116"/>
                  </a:cubicBezTo>
                  <a:cubicBezTo>
                    <a:pt x="39" y="20"/>
                    <a:pt x="39" y="20"/>
                    <a:pt x="39" y="20"/>
                  </a:cubicBezTo>
                  <a:cubicBezTo>
                    <a:pt x="39" y="9"/>
                    <a:pt x="30" y="0"/>
                    <a:pt x="19" y="0"/>
                  </a:cubicBezTo>
                  <a:cubicBezTo>
                    <a:pt x="9" y="0"/>
                    <a:pt x="0" y="9"/>
                    <a:pt x="0" y="20"/>
                  </a:cubicBezTo>
                  <a:cubicBezTo>
                    <a:pt x="0" y="116"/>
                    <a:pt x="0" y="116"/>
                    <a:pt x="0" y="116"/>
                  </a:cubicBezTo>
                  <a:cubicBezTo>
                    <a:pt x="0" y="127"/>
                    <a:pt x="9" y="136"/>
                    <a:pt x="19"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1">
              <a:extLst>
                <a:ext uri="{FF2B5EF4-FFF2-40B4-BE49-F238E27FC236}">
                  <a16:creationId xmlns:a16="http://schemas.microsoft.com/office/drawing/2014/main" id="{AA0D25C9-C23F-41E5-ABAD-F5C835BFEC54}"/>
                </a:ext>
              </a:extLst>
            </p:cNvPr>
            <p:cNvSpPr>
              <a:spLocks/>
            </p:cNvSpPr>
            <p:nvPr userDrawn="1"/>
          </p:nvSpPr>
          <p:spPr bwMode="auto">
            <a:xfrm>
              <a:off x="3411540" y="479427"/>
              <a:ext cx="47625" cy="296864"/>
            </a:xfrm>
            <a:custGeom>
              <a:avLst/>
              <a:gdLst>
                <a:gd name="T0" fmla="*/ 20 w 39"/>
                <a:gd name="T1" fmla="*/ 0 h 249"/>
                <a:gd name="T2" fmla="*/ 0 w 39"/>
                <a:gd name="T3" fmla="*/ 20 h 249"/>
                <a:gd name="T4" fmla="*/ 0 w 39"/>
                <a:gd name="T5" fmla="*/ 229 h 249"/>
                <a:gd name="T6" fmla="*/ 20 w 39"/>
                <a:gd name="T7" fmla="*/ 249 h 249"/>
                <a:gd name="T8" fmla="*/ 39 w 39"/>
                <a:gd name="T9" fmla="*/ 229 h 249"/>
                <a:gd name="T10" fmla="*/ 39 w 39"/>
                <a:gd name="T11" fmla="*/ 20 h 249"/>
                <a:gd name="T12" fmla="*/ 20 w 39"/>
                <a:gd name="T13" fmla="*/ 0 h 249"/>
              </a:gdLst>
              <a:ahLst/>
              <a:cxnLst>
                <a:cxn ang="0">
                  <a:pos x="T0" y="T1"/>
                </a:cxn>
                <a:cxn ang="0">
                  <a:pos x="T2" y="T3"/>
                </a:cxn>
                <a:cxn ang="0">
                  <a:pos x="T4" y="T5"/>
                </a:cxn>
                <a:cxn ang="0">
                  <a:pos x="T6" y="T7"/>
                </a:cxn>
                <a:cxn ang="0">
                  <a:pos x="T8" y="T9"/>
                </a:cxn>
                <a:cxn ang="0">
                  <a:pos x="T10" y="T11"/>
                </a:cxn>
                <a:cxn ang="0">
                  <a:pos x="T12" y="T13"/>
                </a:cxn>
              </a:cxnLst>
              <a:rect l="0" t="0" r="r" b="b"/>
              <a:pathLst>
                <a:path w="39" h="249">
                  <a:moveTo>
                    <a:pt x="20" y="0"/>
                  </a:moveTo>
                  <a:cubicBezTo>
                    <a:pt x="9" y="0"/>
                    <a:pt x="0" y="9"/>
                    <a:pt x="0" y="20"/>
                  </a:cubicBezTo>
                  <a:cubicBezTo>
                    <a:pt x="0" y="229"/>
                    <a:pt x="0" y="229"/>
                    <a:pt x="0" y="229"/>
                  </a:cubicBezTo>
                  <a:cubicBezTo>
                    <a:pt x="0" y="240"/>
                    <a:pt x="9" y="249"/>
                    <a:pt x="20" y="249"/>
                  </a:cubicBezTo>
                  <a:cubicBezTo>
                    <a:pt x="31" y="249"/>
                    <a:pt x="39" y="240"/>
                    <a:pt x="39" y="229"/>
                  </a:cubicBezTo>
                  <a:cubicBezTo>
                    <a:pt x="39" y="20"/>
                    <a:pt x="39" y="20"/>
                    <a:pt x="39" y="20"/>
                  </a:cubicBezTo>
                  <a:cubicBezTo>
                    <a:pt x="39"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2">
              <a:extLst>
                <a:ext uri="{FF2B5EF4-FFF2-40B4-BE49-F238E27FC236}">
                  <a16:creationId xmlns:a16="http://schemas.microsoft.com/office/drawing/2014/main" id="{0A4450CA-7F18-44C0-B31A-D5BF9BE811AF}"/>
                </a:ext>
              </a:extLst>
            </p:cNvPr>
            <p:cNvSpPr>
              <a:spLocks/>
            </p:cNvSpPr>
            <p:nvPr userDrawn="1"/>
          </p:nvSpPr>
          <p:spPr bwMode="auto">
            <a:xfrm>
              <a:off x="3541716" y="568327"/>
              <a:ext cx="46038" cy="161926"/>
            </a:xfrm>
            <a:custGeom>
              <a:avLst/>
              <a:gdLst>
                <a:gd name="T0" fmla="*/ 39 w 39"/>
                <a:gd name="T1" fmla="*/ 116 h 136"/>
                <a:gd name="T2" fmla="*/ 39 w 39"/>
                <a:gd name="T3" fmla="*/ 20 h 136"/>
                <a:gd name="T4" fmla="*/ 19 w 39"/>
                <a:gd name="T5" fmla="*/ 0 h 136"/>
                <a:gd name="T6" fmla="*/ 0 w 39"/>
                <a:gd name="T7" fmla="*/ 20 h 136"/>
                <a:gd name="T8" fmla="*/ 0 w 39"/>
                <a:gd name="T9" fmla="*/ 116 h 136"/>
                <a:gd name="T10" fmla="*/ 19 w 39"/>
                <a:gd name="T11" fmla="*/ 136 h 136"/>
                <a:gd name="T12" fmla="*/ 39 w 39"/>
                <a:gd name="T13" fmla="*/ 116 h 136"/>
              </a:gdLst>
              <a:ahLst/>
              <a:cxnLst>
                <a:cxn ang="0">
                  <a:pos x="T0" y="T1"/>
                </a:cxn>
                <a:cxn ang="0">
                  <a:pos x="T2" y="T3"/>
                </a:cxn>
                <a:cxn ang="0">
                  <a:pos x="T4" y="T5"/>
                </a:cxn>
                <a:cxn ang="0">
                  <a:pos x="T6" y="T7"/>
                </a:cxn>
                <a:cxn ang="0">
                  <a:pos x="T8" y="T9"/>
                </a:cxn>
                <a:cxn ang="0">
                  <a:pos x="T10" y="T11"/>
                </a:cxn>
                <a:cxn ang="0">
                  <a:pos x="T12" y="T13"/>
                </a:cxn>
              </a:cxnLst>
              <a:rect l="0" t="0" r="r" b="b"/>
              <a:pathLst>
                <a:path w="39" h="136">
                  <a:moveTo>
                    <a:pt x="39" y="116"/>
                  </a:moveTo>
                  <a:cubicBezTo>
                    <a:pt x="39" y="20"/>
                    <a:pt x="39" y="20"/>
                    <a:pt x="39" y="20"/>
                  </a:cubicBezTo>
                  <a:cubicBezTo>
                    <a:pt x="39" y="9"/>
                    <a:pt x="30" y="0"/>
                    <a:pt x="19" y="0"/>
                  </a:cubicBezTo>
                  <a:cubicBezTo>
                    <a:pt x="9" y="0"/>
                    <a:pt x="0" y="9"/>
                    <a:pt x="0" y="20"/>
                  </a:cubicBezTo>
                  <a:cubicBezTo>
                    <a:pt x="0" y="116"/>
                    <a:pt x="0" y="116"/>
                    <a:pt x="0" y="116"/>
                  </a:cubicBezTo>
                  <a:cubicBezTo>
                    <a:pt x="0" y="127"/>
                    <a:pt x="9" y="136"/>
                    <a:pt x="19" y="136"/>
                  </a:cubicBezTo>
                  <a:cubicBezTo>
                    <a:pt x="30" y="136"/>
                    <a:pt x="39" y="127"/>
                    <a:pt x="39"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
              <a:extLst>
                <a:ext uri="{FF2B5EF4-FFF2-40B4-BE49-F238E27FC236}">
                  <a16:creationId xmlns:a16="http://schemas.microsoft.com/office/drawing/2014/main" id="{BD8BA1AA-88A2-4C52-98CF-EA8E63C2E9CC}"/>
                </a:ext>
              </a:extLst>
            </p:cNvPr>
            <p:cNvSpPr>
              <a:spLocks/>
            </p:cNvSpPr>
            <p:nvPr userDrawn="1"/>
          </p:nvSpPr>
          <p:spPr bwMode="auto">
            <a:xfrm>
              <a:off x="3668716" y="633415"/>
              <a:ext cx="47625" cy="96838"/>
            </a:xfrm>
            <a:custGeom>
              <a:avLst/>
              <a:gdLst>
                <a:gd name="T0" fmla="*/ 20 w 39"/>
                <a:gd name="T1" fmla="*/ 0 h 81"/>
                <a:gd name="T2" fmla="*/ 0 w 39"/>
                <a:gd name="T3" fmla="*/ 20 h 81"/>
                <a:gd name="T4" fmla="*/ 0 w 39"/>
                <a:gd name="T5" fmla="*/ 61 h 81"/>
                <a:gd name="T6" fmla="*/ 20 w 39"/>
                <a:gd name="T7" fmla="*/ 81 h 81"/>
                <a:gd name="T8" fmla="*/ 39 w 39"/>
                <a:gd name="T9" fmla="*/ 61 h 81"/>
                <a:gd name="T10" fmla="*/ 39 w 39"/>
                <a:gd name="T11" fmla="*/ 20 h 81"/>
                <a:gd name="T12" fmla="*/ 20 w 39"/>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39" h="81">
                  <a:moveTo>
                    <a:pt x="20" y="0"/>
                  </a:moveTo>
                  <a:cubicBezTo>
                    <a:pt x="9" y="0"/>
                    <a:pt x="0" y="9"/>
                    <a:pt x="0" y="20"/>
                  </a:cubicBezTo>
                  <a:cubicBezTo>
                    <a:pt x="0" y="61"/>
                    <a:pt x="0" y="61"/>
                    <a:pt x="0" y="61"/>
                  </a:cubicBezTo>
                  <a:cubicBezTo>
                    <a:pt x="0" y="72"/>
                    <a:pt x="9" y="81"/>
                    <a:pt x="20" y="81"/>
                  </a:cubicBezTo>
                  <a:cubicBezTo>
                    <a:pt x="31" y="81"/>
                    <a:pt x="39" y="72"/>
                    <a:pt x="39" y="61"/>
                  </a:cubicBezTo>
                  <a:cubicBezTo>
                    <a:pt x="39" y="20"/>
                    <a:pt x="39" y="20"/>
                    <a:pt x="39" y="20"/>
                  </a:cubicBezTo>
                  <a:cubicBezTo>
                    <a:pt x="39"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4">
              <a:extLst>
                <a:ext uri="{FF2B5EF4-FFF2-40B4-BE49-F238E27FC236}">
                  <a16:creationId xmlns:a16="http://schemas.microsoft.com/office/drawing/2014/main" id="{3CC3E99A-F51E-4501-B13F-CFE6FE76A0AE}"/>
                </a:ext>
              </a:extLst>
            </p:cNvPr>
            <p:cNvSpPr>
              <a:spLocks/>
            </p:cNvSpPr>
            <p:nvPr userDrawn="1"/>
          </p:nvSpPr>
          <p:spPr bwMode="auto">
            <a:xfrm>
              <a:off x="3798891" y="568327"/>
              <a:ext cx="46038" cy="161926"/>
            </a:xfrm>
            <a:custGeom>
              <a:avLst/>
              <a:gdLst>
                <a:gd name="T0" fmla="*/ 20 w 39"/>
                <a:gd name="T1" fmla="*/ 136 h 136"/>
                <a:gd name="T2" fmla="*/ 39 w 39"/>
                <a:gd name="T3" fmla="*/ 116 h 136"/>
                <a:gd name="T4" fmla="*/ 39 w 39"/>
                <a:gd name="T5" fmla="*/ 20 h 136"/>
                <a:gd name="T6" fmla="*/ 20 w 39"/>
                <a:gd name="T7" fmla="*/ 0 h 136"/>
                <a:gd name="T8" fmla="*/ 0 w 39"/>
                <a:gd name="T9" fmla="*/ 20 h 136"/>
                <a:gd name="T10" fmla="*/ 0 w 39"/>
                <a:gd name="T11" fmla="*/ 116 h 136"/>
                <a:gd name="T12" fmla="*/ 20 w 39"/>
                <a:gd name="T13" fmla="*/ 136 h 136"/>
              </a:gdLst>
              <a:ahLst/>
              <a:cxnLst>
                <a:cxn ang="0">
                  <a:pos x="T0" y="T1"/>
                </a:cxn>
                <a:cxn ang="0">
                  <a:pos x="T2" y="T3"/>
                </a:cxn>
                <a:cxn ang="0">
                  <a:pos x="T4" y="T5"/>
                </a:cxn>
                <a:cxn ang="0">
                  <a:pos x="T6" y="T7"/>
                </a:cxn>
                <a:cxn ang="0">
                  <a:pos x="T8" y="T9"/>
                </a:cxn>
                <a:cxn ang="0">
                  <a:pos x="T10" y="T11"/>
                </a:cxn>
                <a:cxn ang="0">
                  <a:pos x="T12" y="T13"/>
                </a:cxn>
              </a:cxnLst>
              <a:rect l="0" t="0" r="r" b="b"/>
              <a:pathLst>
                <a:path w="39" h="136">
                  <a:moveTo>
                    <a:pt x="20" y="136"/>
                  </a:moveTo>
                  <a:cubicBezTo>
                    <a:pt x="30" y="136"/>
                    <a:pt x="39" y="127"/>
                    <a:pt x="39" y="116"/>
                  </a:cubicBezTo>
                  <a:cubicBezTo>
                    <a:pt x="39" y="20"/>
                    <a:pt x="39" y="20"/>
                    <a:pt x="39" y="20"/>
                  </a:cubicBezTo>
                  <a:cubicBezTo>
                    <a:pt x="39" y="9"/>
                    <a:pt x="30" y="0"/>
                    <a:pt x="20" y="0"/>
                  </a:cubicBezTo>
                  <a:cubicBezTo>
                    <a:pt x="9" y="0"/>
                    <a:pt x="0" y="9"/>
                    <a:pt x="0" y="20"/>
                  </a:cubicBezTo>
                  <a:cubicBezTo>
                    <a:pt x="0" y="116"/>
                    <a:pt x="0" y="116"/>
                    <a:pt x="0" y="116"/>
                  </a:cubicBezTo>
                  <a:cubicBezTo>
                    <a:pt x="0" y="127"/>
                    <a:pt x="9" y="136"/>
                    <a:pt x="2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5">
              <a:extLst>
                <a:ext uri="{FF2B5EF4-FFF2-40B4-BE49-F238E27FC236}">
                  <a16:creationId xmlns:a16="http://schemas.microsoft.com/office/drawing/2014/main" id="{B324261F-5021-4C26-A053-61F2E7B8A80B}"/>
                </a:ext>
              </a:extLst>
            </p:cNvPr>
            <p:cNvSpPr>
              <a:spLocks/>
            </p:cNvSpPr>
            <p:nvPr userDrawn="1"/>
          </p:nvSpPr>
          <p:spPr bwMode="auto">
            <a:xfrm>
              <a:off x="3927479" y="479427"/>
              <a:ext cx="47625" cy="296864"/>
            </a:xfrm>
            <a:custGeom>
              <a:avLst/>
              <a:gdLst>
                <a:gd name="T0" fmla="*/ 39 w 39"/>
                <a:gd name="T1" fmla="*/ 229 h 249"/>
                <a:gd name="T2" fmla="*/ 39 w 39"/>
                <a:gd name="T3" fmla="*/ 20 h 249"/>
                <a:gd name="T4" fmla="*/ 19 w 39"/>
                <a:gd name="T5" fmla="*/ 0 h 249"/>
                <a:gd name="T6" fmla="*/ 0 w 39"/>
                <a:gd name="T7" fmla="*/ 20 h 249"/>
                <a:gd name="T8" fmla="*/ 0 w 39"/>
                <a:gd name="T9" fmla="*/ 229 h 249"/>
                <a:gd name="T10" fmla="*/ 19 w 39"/>
                <a:gd name="T11" fmla="*/ 249 h 249"/>
                <a:gd name="T12" fmla="*/ 39 w 39"/>
                <a:gd name="T13" fmla="*/ 229 h 249"/>
              </a:gdLst>
              <a:ahLst/>
              <a:cxnLst>
                <a:cxn ang="0">
                  <a:pos x="T0" y="T1"/>
                </a:cxn>
                <a:cxn ang="0">
                  <a:pos x="T2" y="T3"/>
                </a:cxn>
                <a:cxn ang="0">
                  <a:pos x="T4" y="T5"/>
                </a:cxn>
                <a:cxn ang="0">
                  <a:pos x="T6" y="T7"/>
                </a:cxn>
                <a:cxn ang="0">
                  <a:pos x="T8" y="T9"/>
                </a:cxn>
                <a:cxn ang="0">
                  <a:pos x="T10" y="T11"/>
                </a:cxn>
                <a:cxn ang="0">
                  <a:pos x="T12" y="T13"/>
                </a:cxn>
              </a:cxnLst>
              <a:rect l="0" t="0" r="r" b="b"/>
              <a:pathLst>
                <a:path w="39" h="249">
                  <a:moveTo>
                    <a:pt x="39" y="229"/>
                  </a:moveTo>
                  <a:cubicBezTo>
                    <a:pt x="39" y="20"/>
                    <a:pt x="39" y="20"/>
                    <a:pt x="39" y="20"/>
                  </a:cubicBezTo>
                  <a:cubicBezTo>
                    <a:pt x="39" y="9"/>
                    <a:pt x="30" y="0"/>
                    <a:pt x="19" y="0"/>
                  </a:cubicBezTo>
                  <a:cubicBezTo>
                    <a:pt x="8" y="0"/>
                    <a:pt x="0" y="9"/>
                    <a:pt x="0" y="20"/>
                  </a:cubicBezTo>
                  <a:cubicBezTo>
                    <a:pt x="0" y="229"/>
                    <a:pt x="0" y="229"/>
                    <a:pt x="0" y="229"/>
                  </a:cubicBezTo>
                  <a:cubicBezTo>
                    <a:pt x="0" y="240"/>
                    <a:pt x="8" y="249"/>
                    <a:pt x="19" y="249"/>
                  </a:cubicBezTo>
                  <a:cubicBezTo>
                    <a:pt x="30" y="249"/>
                    <a:pt x="39" y="240"/>
                    <a:pt x="39"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6">
              <a:extLst>
                <a:ext uri="{FF2B5EF4-FFF2-40B4-BE49-F238E27FC236}">
                  <a16:creationId xmlns:a16="http://schemas.microsoft.com/office/drawing/2014/main" id="{D9DAB946-E472-4C62-9031-BA969D442929}"/>
                </a:ext>
              </a:extLst>
            </p:cNvPr>
            <p:cNvSpPr>
              <a:spLocks/>
            </p:cNvSpPr>
            <p:nvPr userDrawn="1"/>
          </p:nvSpPr>
          <p:spPr bwMode="auto">
            <a:xfrm>
              <a:off x="4056066" y="568327"/>
              <a:ext cx="46038" cy="161926"/>
            </a:xfrm>
            <a:custGeom>
              <a:avLst/>
              <a:gdLst>
                <a:gd name="T0" fmla="*/ 19 w 39"/>
                <a:gd name="T1" fmla="*/ 136 h 136"/>
                <a:gd name="T2" fmla="*/ 39 w 39"/>
                <a:gd name="T3" fmla="*/ 116 h 136"/>
                <a:gd name="T4" fmla="*/ 39 w 39"/>
                <a:gd name="T5" fmla="*/ 20 h 136"/>
                <a:gd name="T6" fmla="*/ 19 w 39"/>
                <a:gd name="T7" fmla="*/ 0 h 136"/>
                <a:gd name="T8" fmla="*/ 0 w 39"/>
                <a:gd name="T9" fmla="*/ 20 h 136"/>
                <a:gd name="T10" fmla="*/ 0 w 39"/>
                <a:gd name="T11" fmla="*/ 116 h 136"/>
                <a:gd name="T12" fmla="*/ 19 w 39"/>
                <a:gd name="T13" fmla="*/ 136 h 136"/>
              </a:gdLst>
              <a:ahLst/>
              <a:cxnLst>
                <a:cxn ang="0">
                  <a:pos x="T0" y="T1"/>
                </a:cxn>
                <a:cxn ang="0">
                  <a:pos x="T2" y="T3"/>
                </a:cxn>
                <a:cxn ang="0">
                  <a:pos x="T4" y="T5"/>
                </a:cxn>
                <a:cxn ang="0">
                  <a:pos x="T6" y="T7"/>
                </a:cxn>
                <a:cxn ang="0">
                  <a:pos x="T8" y="T9"/>
                </a:cxn>
                <a:cxn ang="0">
                  <a:pos x="T10" y="T11"/>
                </a:cxn>
                <a:cxn ang="0">
                  <a:pos x="T12" y="T13"/>
                </a:cxn>
              </a:cxnLst>
              <a:rect l="0" t="0" r="r" b="b"/>
              <a:pathLst>
                <a:path w="39" h="136">
                  <a:moveTo>
                    <a:pt x="19" y="136"/>
                  </a:moveTo>
                  <a:cubicBezTo>
                    <a:pt x="30" y="136"/>
                    <a:pt x="39" y="127"/>
                    <a:pt x="39" y="116"/>
                  </a:cubicBezTo>
                  <a:cubicBezTo>
                    <a:pt x="39" y="20"/>
                    <a:pt x="39" y="20"/>
                    <a:pt x="39" y="20"/>
                  </a:cubicBezTo>
                  <a:cubicBezTo>
                    <a:pt x="39" y="9"/>
                    <a:pt x="30" y="0"/>
                    <a:pt x="19" y="0"/>
                  </a:cubicBezTo>
                  <a:cubicBezTo>
                    <a:pt x="9" y="0"/>
                    <a:pt x="0" y="9"/>
                    <a:pt x="0" y="20"/>
                  </a:cubicBezTo>
                  <a:cubicBezTo>
                    <a:pt x="0" y="116"/>
                    <a:pt x="0" y="116"/>
                    <a:pt x="0" y="116"/>
                  </a:cubicBezTo>
                  <a:cubicBezTo>
                    <a:pt x="0" y="127"/>
                    <a:pt x="9" y="136"/>
                    <a:pt x="19"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7">
              <a:extLst>
                <a:ext uri="{FF2B5EF4-FFF2-40B4-BE49-F238E27FC236}">
                  <a16:creationId xmlns:a16="http://schemas.microsoft.com/office/drawing/2014/main" id="{8F9A797E-45B6-4214-90A0-BEA45EE4FE15}"/>
                </a:ext>
              </a:extLst>
            </p:cNvPr>
            <p:cNvSpPr>
              <a:spLocks/>
            </p:cNvSpPr>
            <p:nvPr userDrawn="1"/>
          </p:nvSpPr>
          <p:spPr bwMode="auto">
            <a:xfrm>
              <a:off x="4184654" y="633415"/>
              <a:ext cx="47625" cy="96838"/>
            </a:xfrm>
            <a:custGeom>
              <a:avLst/>
              <a:gdLst>
                <a:gd name="T0" fmla="*/ 20 w 40"/>
                <a:gd name="T1" fmla="*/ 0 h 81"/>
                <a:gd name="T2" fmla="*/ 0 w 40"/>
                <a:gd name="T3" fmla="*/ 20 h 81"/>
                <a:gd name="T4" fmla="*/ 0 w 40"/>
                <a:gd name="T5" fmla="*/ 61 h 81"/>
                <a:gd name="T6" fmla="*/ 20 w 40"/>
                <a:gd name="T7" fmla="*/ 81 h 81"/>
                <a:gd name="T8" fmla="*/ 40 w 40"/>
                <a:gd name="T9" fmla="*/ 61 h 81"/>
                <a:gd name="T10" fmla="*/ 40 w 40"/>
                <a:gd name="T11" fmla="*/ 20 h 81"/>
                <a:gd name="T12" fmla="*/ 20 w 40"/>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40" h="81">
                  <a:moveTo>
                    <a:pt x="20" y="0"/>
                  </a:moveTo>
                  <a:cubicBezTo>
                    <a:pt x="9" y="0"/>
                    <a:pt x="0" y="9"/>
                    <a:pt x="0" y="20"/>
                  </a:cubicBezTo>
                  <a:cubicBezTo>
                    <a:pt x="0" y="61"/>
                    <a:pt x="0" y="61"/>
                    <a:pt x="0" y="61"/>
                  </a:cubicBezTo>
                  <a:cubicBezTo>
                    <a:pt x="0" y="72"/>
                    <a:pt x="9" y="81"/>
                    <a:pt x="20" y="81"/>
                  </a:cubicBezTo>
                  <a:cubicBezTo>
                    <a:pt x="31" y="81"/>
                    <a:pt x="40" y="72"/>
                    <a:pt x="40" y="61"/>
                  </a:cubicBezTo>
                  <a:cubicBezTo>
                    <a:pt x="40" y="20"/>
                    <a:pt x="40" y="20"/>
                    <a:pt x="40" y="20"/>
                  </a:cubicBezTo>
                  <a:cubicBezTo>
                    <a:pt x="40" y="9"/>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58759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A165-D2C5-4707-930C-FC42458ECC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F04402-BFB3-419B-82CE-2BCF952A6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BA7D6-F463-4DA7-8FD4-ADBA6834FF03}"/>
              </a:ext>
            </a:extLst>
          </p:cNvPr>
          <p:cNvSpPr>
            <a:spLocks noGrp="1"/>
          </p:cNvSpPr>
          <p:nvPr>
            <p:ph type="dt" sz="half" idx="10"/>
          </p:nvPr>
        </p:nvSpPr>
        <p:spPr/>
        <p:txBody>
          <a:bodyPr/>
          <a:lstStyle/>
          <a:p>
            <a:fld id="{86396732-7A25-4C06-87BF-247EBC044223}" type="datetimeFigureOut">
              <a:rPr lang="en-US" smtClean="0"/>
              <a:t>4/16/2020</a:t>
            </a:fld>
            <a:endParaRPr lang="en-US"/>
          </a:p>
        </p:txBody>
      </p:sp>
      <p:sp>
        <p:nvSpPr>
          <p:cNvPr id="5" name="Footer Placeholder 4">
            <a:extLst>
              <a:ext uri="{FF2B5EF4-FFF2-40B4-BE49-F238E27FC236}">
                <a16:creationId xmlns:a16="http://schemas.microsoft.com/office/drawing/2014/main" id="{F5580615-5FBF-479C-BC46-AC1449652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09C88-279B-4A7F-92CD-DD1B949B40DA}"/>
              </a:ext>
            </a:extLst>
          </p:cNvPr>
          <p:cNvSpPr>
            <a:spLocks noGrp="1"/>
          </p:cNvSpPr>
          <p:nvPr>
            <p:ph type="sldNum" sz="quarter" idx="12"/>
          </p:nvPr>
        </p:nvSpPr>
        <p:spPr/>
        <p:txBody>
          <a:bodyPr/>
          <a:lstStyle/>
          <a:p>
            <a:fld id="{1DBDE159-9C53-4A7A-A754-A1CD75F2BD05}" type="slidenum">
              <a:rPr lang="en-US" smtClean="0"/>
              <a:t>‹#›</a:t>
            </a:fld>
            <a:endParaRPr lang="en-US"/>
          </a:p>
        </p:txBody>
      </p:sp>
    </p:spTree>
    <p:extLst>
      <p:ext uri="{BB962C8B-B14F-4D97-AF65-F5344CB8AC3E}">
        <p14:creationId xmlns:p14="http://schemas.microsoft.com/office/powerpoint/2010/main" val="1692831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4"/>
            <a:ext cx="7772400" cy="30777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79370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6979" y="390809"/>
            <a:ext cx="8550041" cy="209288"/>
          </a:xfrm>
        </p:spPr>
        <p:txBody>
          <a:bodyPr lIns="0" tIns="0" rIns="0" bIns="0"/>
          <a:lstStyle>
            <a:lvl1pPr>
              <a:defRPr sz="1360" b="0" i="0">
                <a:solidFill>
                  <a:schemeClr val="bg1"/>
                </a:solidFill>
                <a:latin typeface="CiscoSansTT ExtraLight"/>
                <a:cs typeface="CiscoSansTT Extra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6872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96979" y="390809"/>
            <a:ext cx="8550041" cy="209288"/>
          </a:xfrm>
        </p:spPr>
        <p:txBody>
          <a:bodyPr lIns="0" tIns="0" rIns="0" bIns="0"/>
          <a:lstStyle>
            <a:lvl1pPr>
              <a:defRPr sz="1360" b="0" i="0">
                <a:solidFill>
                  <a:schemeClr val="bg1"/>
                </a:solidFill>
                <a:latin typeface="CiscoSansTT ExtraLight"/>
                <a:cs typeface="CiscoSansTT ExtraLight"/>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98266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96979" y="390809"/>
            <a:ext cx="8550041" cy="209288"/>
          </a:xfrm>
        </p:spPr>
        <p:txBody>
          <a:bodyPr lIns="0" tIns="0" rIns="0" bIns="0"/>
          <a:lstStyle>
            <a:lvl1pPr>
              <a:defRPr sz="1360" b="0" i="0">
                <a:solidFill>
                  <a:schemeClr val="bg1"/>
                </a:solidFill>
                <a:latin typeface="CiscoSansTT ExtraLight"/>
                <a:cs typeface="CiscoSansTT Extra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93978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86289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reeform 6"/>
          <p:cNvSpPr>
            <a:spLocks noChangeAspect="1" noEditPoints="1"/>
          </p:cNvSpPr>
          <p:nvPr userDrawn="1"/>
        </p:nvSpPr>
        <p:spPr bwMode="auto">
          <a:xfrm>
            <a:off x="3762995" y="2129077"/>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Tree>
    <p:extLst>
      <p:ext uri="{BB962C8B-B14F-4D97-AF65-F5344CB8AC3E}">
        <p14:creationId xmlns:p14="http://schemas.microsoft.com/office/powerpoint/2010/main" val="975772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911435"/>
            <a:ext cx="8139112" cy="525016"/>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2020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2020  Cisco and/or its affiliates. All rights reserved.   Cisco Confidential</a:t>
            </a:r>
          </a:p>
        </p:txBody>
      </p:sp>
      <p:sp>
        <p:nvSpPr>
          <p:cNvPr id="4" name="Rectangle 7"/>
          <p:cNvSpPr>
            <a:spLocks noChangeArrowheads="1"/>
          </p:cNvSpPr>
          <p:nvPr userDrawn="1"/>
        </p:nvSpPr>
        <p:spPr bwMode="ltGray">
          <a:xfrm>
            <a:off x="8515707" y="4742907"/>
            <a:ext cx="223441" cy="154518"/>
          </a:xfrm>
          <a:prstGeom prst="rect">
            <a:avLst/>
          </a:prstGeom>
          <a:noFill/>
          <a:ln w="9525" algn="ctr">
            <a:noFill/>
            <a:miter lim="800000"/>
            <a:headEnd/>
            <a:tailEnd/>
          </a:ln>
          <a:effectLst/>
        </p:spPr>
        <p:txBody>
          <a:bodyPr wrap="none" lIns="61586" tIns="30792" rIns="61586" bIns="30792" anchor="b">
            <a:spAutoFit/>
          </a:bodyPr>
          <a:lstStyle/>
          <a:p>
            <a:pPr algn="l" defTabSz="610744"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l" defTabSz="610744" rtl="0" fontAlgn="auto">
                <a:spcBef>
                  <a:spcPts val="0"/>
                </a:spcBef>
                <a:spcAft>
                  <a:spcPts val="0"/>
                </a:spcAft>
                <a:defRPr/>
              </a:pPr>
              <a:t>‹#›</a:t>
            </a:fld>
            <a:endParaRPr lang="en-US" sz="600" kern="1200" spc="20" baseline="0" dirty="0">
              <a:solidFill>
                <a:schemeClr val="bg2">
                  <a:lumMod val="65000"/>
                </a:schemeClr>
              </a:solidFill>
              <a:latin typeface="+mn-lt"/>
              <a:ea typeface="+mn-ea"/>
              <a:cs typeface="CiscoSans Thin"/>
            </a:endParaRP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 id="2147484021" r:id="rId27"/>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2914" cy="795925"/>
          </a:xfrm>
          <a:custGeom>
            <a:avLst/>
            <a:gdLst/>
            <a:ahLst/>
            <a:cxnLst/>
            <a:rect l="l" t="t" r="r" b="b"/>
            <a:pathLst>
              <a:path w="10692130" h="1170305">
                <a:moveTo>
                  <a:pt x="0" y="1170000"/>
                </a:moveTo>
                <a:lnTo>
                  <a:pt x="10692003" y="1170000"/>
                </a:lnTo>
                <a:lnTo>
                  <a:pt x="10692003" y="0"/>
                </a:lnTo>
                <a:lnTo>
                  <a:pt x="0" y="0"/>
                </a:lnTo>
                <a:lnTo>
                  <a:pt x="0" y="1170000"/>
                </a:lnTo>
                <a:close/>
              </a:path>
            </a:pathLst>
          </a:custGeom>
          <a:solidFill>
            <a:srgbClr val="04144D"/>
          </a:solidFill>
        </p:spPr>
        <p:txBody>
          <a:bodyPr wrap="square" lIns="0" tIns="0" rIns="0" bIns="0" rtlCol="0"/>
          <a:lstStyle/>
          <a:p>
            <a:endParaRPr/>
          </a:p>
        </p:txBody>
      </p:sp>
      <p:sp>
        <p:nvSpPr>
          <p:cNvPr id="17" name="bk object 17"/>
          <p:cNvSpPr/>
          <p:nvPr/>
        </p:nvSpPr>
        <p:spPr>
          <a:xfrm>
            <a:off x="1" y="795718"/>
            <a:ext cx="9142805" cy="183628"/>
          </a:xfrm>
          <a:prstGeom prst="rect">
            <a:avLst/>
          </a:prstGeom>
          <a:blipFill>
            <a:blip r:embed="rId8" cstate="print"/>
            <a:stretch>
              <a:fillRect/>
            </a:stretch>
          </a:blipFill>
        </p:spPr>
        <p:txBody>
          <a:bodyPr wrap="square" lIns="0" tIns="0" rIns="0" bIns="0" rtlCol="0"/>
          <a:lstStyle/>
          <a:p>
            <a:endParaRPr/>
          </a:p>
        </p:txBody>
      </p:sp>
      <p:sp>
        <p:nvSpPr>
          <p:cNvPr id="18" name="bk object 18"/>
          <p:cNvSpPr/>
          <p:nvPr/>
        </p:nvSpPr>
        <p:spPr>
          <a:xfrm>
            <a:off x="0" y="795718"/>
            <a:ext cx="9142914" cy="183974"/>
          </a:xfrm>
          <a:custGeom>
            <a:avLst/>
            <a:gdLst/>
            <a:ahLst/>
            <a:cxnLst/>
            <a:rect l="l" t="t" r="r" b="b"/>
            <a:pathLst>
              <a:path w="10692130" h="270509">
                <a:moveTo>
                  <a:pt x="0" y="0"/>
                </a:moveTo>
                <a:lnTo>
                  <a:pt x="0" y="270001"/>
                </a:lnTo>
                <a:lnTo>
                  <a:pt x="10692003" y="270001"/>
                </a:lnTo>
                <a:lnTo>
                  <a:pt x="10692003" y="0"/>
                </a:lnTo>
                <a:lnTo>
                  <a:pt x="0" y="0"/>
                </a:lnTo>
                <a:close/>
              </a:path>
            </a:pathLst>
          </a:custGeom>
          <a:solidFill>
            <a:srgbClr val="385C8F">
              <a:alpha val="89999"/>
            </a:srgbClr>
          </a:solidFill>
        </p:spPr>
        <p:txBody>
          <a:bodyPr wrap="square" lIns="0" tIns="0" rIns="0" bIns="0" rtlCol="0"/>
          <a:lstStyle/>
          <a:p>
            <a:endParaRPr/>
          </a:p>
        </p:txBody>
      </p:sp>
      <p:sp>
        <p:nvSpPr>
          <p:cNvPr id="2" name="Holder 2"/>
          <p:cNvSpPr>
            <a:spLocks noGrp="1"/>
          </p:cNvSpPr>
          <p:nvPr>
            <p:ph type="title"/>
          </p:nvPr>
        </p:nvSpPr>
        <p:spPr>
          <a:xfrm>
            <a:off x="296979" y="390809"/>
            <a:ext cx="8550041" cy="307777"/>
          </a:xfrm>
          <a:prstGeom prst="rect">
            <a:avLst/>
          </a:prstGeom>
        </p:spPr>
        <p:txBody>
          <a:bodyPr wrap="square" lIns="0" tIns="0" rIns="0" bIns="0">
            <a:spAutoFit/>
          </a:bodyPr>
          <a:lstStyle>
            <a:lvl1pPr>
              <a:defRPr sz="2000" b="0" i="0">
                <a:solidFill>
                  <a:schemeClr val="bg1"/>
                </a:solidFill>
                <a:latin typeface="CiscoSansTT ExtraLight"/>
                <a:cs typeface="CiscoSansTT ExtraLight"/>
              </a:defRPr>
            </a:lvl1pPr>
          </a:lstStyle>
          <a:p>
            <a:endParaRPr/>
          </a:p>
        </p:txBody>
      </p:sp>
      <p:sp>
        <p:nvSpPr>
          <p:cNvPr id="3" name="Holder 3"/>
          <p:cNvSpPr>
            <a:spLocks noGrp="1"/>
          </p:cNvSpPr>
          <p:nvPr>
            <p:ph type="body" idx="1"/>
          </p:nvPr>
        </p:nvSpPr>
        <p:spPr>
          <a:xfrm>
            <a:off x="457200" y="1183005"/>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4"/>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4"/>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4/16/2020</a:t>
            </a:fld>
            <a:endParaRPr lang="en-US"/>
          </a:p>
        </p:txBody>
      </p:sp>
      <p:sp>
        <p:nvSpPr>
          <p:cNvPr id="6" name="Holder 6"/>
          <p:cNvSpPr>
            <a:spLocks noGrp="1"/>
          </p:cNvSpPr>
          <p:nvPr>
            <p:ph type="sldNum" sz="quarter" idx="7"/>
          </p:nvPr>
        </p:nvSpPr>
        <p:spPr>
          <a:xfrm>
            <a:off x="6583680" y="4783454"/>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25710740"/>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2" r:id="rId6"/>
  </p:sldLayoutIdLst>
  <p:txStyles>
    <p:titleStyle>
      <a:lvl1pPr>
        <a:defRPr>
          <a:latin typeface="+mj-lt"/>
          <a:ea typeface="+mj-ea"/>
          <a:cs typeface="+mj-cs"/>
        </a:defRPr>
      </a:lvl1pPr>
    </p:titleStyle>
    <p:bodyStyle>
      <a:lvl1pPr marL="0">
        <a:defRPr>
          <a:latin typeface="+mn-lt"/>
          <a:ea typeface="+mn-ea"/>
          <a:cs typeface="+mn-cs"/>
        </a:defRPr>
      </a:lvl1pPr>
      <a:lvl2pPr marL="310942">
        <a:defRPr>
          <a:latin typeface="+mn-lt"/>
          <a:ea typeface="+mn-ea"/>
          <a:cs typeface="+mn-cs"/>
        </a:defRPr>
      </a:lvl2pPr>
      <a:lvl3pPr marL="621883">
        <a:defRPr>
          <a:latin typeface="+mn-lt"/>
          <a:ea typeface="+mn-ea"/>
          <a:cs typeface="+mn-cs"/>
        </a:defRPr>
      </a:lvl3pPr>
      <a:lvl4pPr marL="932825">
        <a:defRPr>
          <a:latin typeface="+mn-lt"/>
          <a:ea typeface="+mn-ea"/>
          <a:cs typeface="+mn-cs"/>
        </a:defRPr>
      </a:lvl4pPr>
      <a:lvl5pPr marL="1243767">
        <a:defRPr>
          <a:latin typeface="+mn-lt"/>
          <a:ea typeface="+mn-ea"/>
          <a:cs typeface="+mn-cs"/>
        </a:defRPr>
      </a:lvl5pPr>
      <a:lvl6pPr marL="1554709">
        <a:defRPr>
          <a:latin typeface="+mn-lt"/>
          <a:ea typeface="+mn-ea"/>
          <a:cs typeface="+mn-cs"/>
        </a:defRPr>
      </a:lvl6pPr>
      <a:lvl7pPr marL="1865650">
        <a:defRPr>
          <a:latin typeface="+mn-lt"/>
          <a:ea typeface="+mn-ea"/>
          <a:cs typeface="+mn-cs"/>
        </a:defRPr>
      </a:lvl7pPr>
      <a:lvl8pPr marL="2176592">
        <a:defRPr>
          <a:latin typeface="+mn-lt"/>
          <a:ea typeface="+mn-ea"/>
          <a:cs typeface="+mn-cs"/>
        </a:defRPr>
      </a:lvl8pPr>
      <a:lvl9pPr marL="2487534">
        <a:defRPr>
          <a:latin typeface="+mn-lt"/>
          <a:ea typeface="+mn-ea"/>
          <a:cs typeface="+mn-cs"/>
        </a:defRPr>
      </a:lvl9pPr>
    </p:bodyStyle>
    <p:otherStyle>
      <a:lvl1pPr marL="0">
        <a:defRPr>
          <a:latin typeface="+mn-lt"/>
          <a:ea typeface="+mn-ea"/>
          <a:cs typeface="+mn-cs"/>
        </a:defRPr>
      </a:lvl1pPr>
      <a:lvl2pPr marL="310942">
        <a:defRPr>
          <a:latin typeface="+mn-lt"/>
          <a:ea typeface="+mn-ea"/>
          <a:cs typeface="+mn-cs"/>
        </a:defRPr>
      </a:lvl2pPr>
      <a:lvl3pPr marL="621883">
        <a:defRPr>
          <a:latin typeface="+mn-lt"/>
          <a:ea typeface="+mn-ea"/>
          <a:cs typeface="+mn-cs"/>
        </a:defRPr>
      </a:lvl3pPr>
      <a:lvl4pPr marL="932825">
        <a:defRPr>
          <a:latin typeface="+mn-lt"/>
          <a:ea typeface="+mn-ea"/>
          <a:cs typeface="+mn-cs"/>
        </a:defRPr>
      </a:lvl4pPr>
      <a:lvl5pPr marL="1243767">
        <a:defRPr>
          <a:latin typeface="+mn-lt"/>
          <a:ea typeface="+mn-ea"/>
          <a:cs typeface="+mn-cs"/>
        </a:defRPr>
      </a:lvl5pPr>
      <a:lvl6pPr marL="1554709">
        <a:defRPr>
          <a:latin typeface="+mn-lt"/>
          <a:ea typeface="+mn-ea"/>
          <a:cs typeface="+mn-cs"/>
        </a:defRPr>
      </a:lvl6pPr>
      <a:lvl7pPr marL="1865650">
        <a:defRPr>
          <a:latin typeface="+mn-lt"/>
          <a:ea typeface="+mn-ea"/>
          <a:cs typeface="+mn-cs"/>
        </a:defRPr>
      </a:lvl7pPr>
      <a:lvl8pPr marL="2176592">
        <a:defRPr>
          <a:latin typeface="+mn-lt"/>
          <a:ea typeface="+mn-ea"/>
          <a:cs typeface="+mn-cs"/>
        </a:defRPr>
      </a:lvl8pPr>
      <a:lvl9pPr marL="248753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hyperlink" Target="https://meraki.cisco.com/lp/free-demo" TargetMode="Externa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13" Type="http://schemas.openxmlformats.org/officeDocument/2006/relationships/hyperlink" Target="https://app.box.com/s/w4rtpjghqzbxuy73ycsscruibdnt297r" TargetMode="External"/><Relationship Id="rId18" Type="http://schemas.openxmlformats.org/officeDocument/2006/relationships/hyperlink" Target="https://app.box.com/s/aylelreefjd0g5ne0lf1kk8ccqo1p5tl" TargetMode="External"/><Relationship Id="rId26" Type="http://schemas.openxmlformats.org/officeDocument/2006/relationships/image" Target="../media/image64.png"/><Relationship Id="rId39" Type="http://schemas.openxmlformats.org/officeDocument/2006/relationships/image" Target="../media/image76.png"/><Relationship Id="rId21" Type="http://schemas.openxmlformats.org/officeDocument/2006/relationships/image" Target="../media/image59.png"/><Relationship Id="rId34" Type="http://schemas.openxmlformats.org/officeDocument/2006/relationships/image" Target="../media/image72.png"/><Relationship Id="rId42" Type="http://schemas.openxmlformats.org/officeDocument/2006/relationships/image" Target="../media/image79.png"/><Relationship Id="rId7" Type="http://schemas.openxmlformats.org/officeDocument/2006/relationships/image" Target="../media/image55.png"/><Relationship Id="rId2" Type="http://schemas.openxmlformats.org/officeDocument/2006/relationships/image" Target="../media/image50.png"/><Relationship Id="rId16" Type="http://schemas.openxmlformats.org/officeDocument/2006/relationships/hyperlink" Target="https://app.box.com/s/2xr9qnub9d1ov2p80unf4j3ftg84cclx" TargetMode="External"/><Relationship Id="rId29" Type="http://schemas.openxmlformats.org/officeDocument/2006/relationships/image" Target="../media/image67.png"/><Relationship Id="rId1" Type="http://schemas.openxmlformats.org/officeDocument/2006/relationships/slideLayout" Target="../slideLayouts/slideLayout29.xml"/><Relationship Id="rId6" Type="http://schemas.openxmlformats.org/officeDocument/2006/relationships/image" Target="../media/image54.png"/><Relationship Id="rId11" Type="http://schemas.openxmlformats.org/officeDocument/2006/relationships/hyperlink" Target="https://app.box.com/s/l839puljbtbgp9lfdtvgsypx56mzm3fa" TargetMode="External"/><Relationship Id="rId24" Type="http://schemas.openxmlformats.org/officeDocument/2006/relationships/image" Target="../media/image62.png"/><Relationship Id="rId32" Type="http://schemas.openxmlformats.org/officeDocument/2006/relationships/image" Target="../media/image70.png"/><Relationship Id="rId37" Type="http://schemas.openxmlformats.org/officeDocument/2006/relationships/image" Target="../media/image74.png"/><Relationship Id="rId40" Type="http://schemas.openxmlformats.org/officeDocument/2006/relationships/image" Target="../media/image77.png"/><Relationship Id="rId45" Type="http://schemas.openxmlformats.org/officeDocument/2006/relationships/image" Target="../media/image82.png"/><Relationship Id="rId5" Type="http://schemas.openxmlformats.org/officeDocument/2006/relationships/image" Target="../media/image53.png"/><Relationship Id="rId15" Type="http://schemas.openxmlformats.org/officeDocument/2006/relationships/hyperlink" Target="https://app.box.com/s/ti3eri5n13c6y4axmunz2gonm8kog8t4" TargetMode="External"/><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3.png"/><Relationship Id="rId10" Type="http://schemas.openxmlformats.org/officeDocument/2006/relationships/hyperlink" Target="http://www.cisco.com/c/m/en_us/covid19.html" TargetMode="External"/><Relationship Id="rId19" Type="http://schemas.openxmlformats.org/officeDocument/2006/relationships/hyperlink" Target="https://app.box.com/s/frz6yfrvegkv0lm1cw5rp3lt7es3n2mw" TargetMode="External"/><Relationship Id="rId31" Type="http://schemas.openxmlformats.org/officeDocument/2006/relationships/image" Target="../media/image69.png"/><Relationship Id="rId44" Type="http://schemas.openxmlformats.org/officeDocument/2006/relationships/image" Target="../media/image81.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hyperlink" Target="https://app.box.com/s/od62dumdpz6kkitirxmfol98hl91stkt" TargetMode="External"/><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hyperlink" Target="mailto:user@email.com" TargetMode="External"/><Relationship Id="rId43" Type="http://schemas.openxmlformats.org/officeDocument/2006/relationships/image" Target="../media/image80.png"/><Relationship Id="rId8" Type="http://schemas.openxmlformats.org/officeDocument/2006/relationships/image" Target="../media/image56.png"/><Relationship Id="rId3" Type="http://schemas.openxmlformats.org/officeDocument/2006/relationships/image" Target="../media/image51.png"/><Relationship Id="rId12" Type="http://schemas.openxmlformats.org/officeDocument/2006/relationships/hyperlink" Target="https://app.box.com/s/a42wkqe3u305vimoa0gxqp73cfjaymg4" TargetMode="External"/><Relationship Id="rId17" Type="http://schemas.openxmlformats.org/officeDocument/2006/relationships/hyperlink" Target="https://app.box.com/s/rmjt21h9edphzj0ofu19lhl9l3kf6xxg" TargetMode="External"/><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5.png"/><Relationship Id="rId20" Type="http://schemas.openxmlformats.org/officeDocument/2006/relationships/image" Target="../media/image58.png"/><Relationship Id="rId41" Type="http://schemas.openxmlformats.org/officeDocument/2006/relationships/image" Target="../media/image7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8.jpeg"/><Relationship Id="rId7" Type="http://schemas.openxmlformats.org/officeDocument/2006/relationships/slide" Target="slide6.xml"/><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slide" Target="slide10.xml"/></Relationships>
</file>

<file path=ppt/slides/_rels/slide4.xml.rels><?xml version="1.0" encoding="UTF-8" standalone="yes"?>
<Relationships xmlns="http://schemas.openxmlformats.org/package/2006/relationships"><Relationship Id="rId8" Type="http://schemas.openxmlformats.org/officeDocument/2006/relationships/image" Target="../media/image17.tiff"/><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tiff"/><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hyperlink" Target="https://meraki.cisco.com/lp/free-demo" TargetMode="External"/><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webex.co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engage2demand.cisco.com/LP=4691" TargetMode="External"/><Relationship Id="rId2" Type="http://schemas.openxmlformats.org/officeDocument/2006/relationships/hyperlink" Target="https://umbrella.cisco.com/" TargetMode="Externa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s://www.webex.com/webexremoteedu.html#webex-for-college" TargetMode="External"/><Relationship Id="rId3" Type="http://schemas.openxmlformats.org/officeDocument/2006/relationships/image" Target="../media/image11.png"/><Relationship Id="rId7" Type="http://schemas.openxmlformats.org/officeDocument/2006/relationships/image" Target="../media/image17.tiff"/><Relationship Id="rId12" Type="http://schemas.openxmlformats.org/officeDocument/2006/relationships/hyperlink" Target="https://www.webex.com/webexremoteedu.html#webex-for-faculty" TargetMode="External"/><Relationship Id="rId17" Type="http://schemas.openxmlformats.org/officeDocument/2006/relationships/image" Target="../media/image40.jpg"/><Relationship Id="rId2" Type="http://schemas.openxmlformats.org/officeDocument/2006/relationships/image" Target="../media/image36.png"/><Relationship Id="rId16" Type="http://schemas.openxmlformats.org/officeDocument/2006/relationships/image" Target="../media/image39.jpe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hyperlink" Target="https://www.webex.com/webexremoteedu.html#webex-for-parents" TargetMode="External"/><Relationship Id="rId5" Type="http://schemas.openxmlformats.org/officeDocument/2006/relationships/image" Target="../media/image15.png"/><Relationship Id="rId15" Type="http://schemas.openxmlformats.org/officeDocument/2006/relationships/image" Target="../media/image38.png"/><Relationship Id="rId10" Type="http://schemas.openxmlformats.org/officeDocument/2006/relationships/hyperlink" Target="https://www.webex.com/webexremoteedu.html#webex-for-students" TargetMode="External"/><Relationship Id="rId4" Type="http://schemas.openxmlformats.org/officeDocument/2006/relationships/image" Target="../media/image14.tiff"/><Relationship Id="rId9" Type="http://schemas.openxmlformats.org/officeDocument/2006/relationships/hyperlink" Target="https://www.webex.com/webexremoteedu.html#webex-for-schools" TargetMode="External"/><Relationship Id="rId14" Type="http://schemas.openxmlformats.org/officeDocument/2006/relationships/hyperlink" Target="https://www.webex.com/webexremoteedu.html#education-it"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engage2demand.cisco.com/LP=13958?ccid=cc001228&amp;oid=trlco020634" TargetMode="External"/><Relationship Id="rId7" Type="http://schemas.openxmlformats.org/officeDocument/2006/relationships/image" Target="../media/image42.png"/><Relationship Id="rId2" Type="http://schemas.openxmlformats.org/officeDocument/2006/relationships/hyperlink" Target="https://www.webex.com/pricing/index.html" TargetMode="Externa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hyperlink" Target="https://www.webex.com/webexremoteedu.html" TargetMode="External"/><Relationship Id="rId4" Type="http://schemas.openxmlformats.org/officeDocument/2006/relationships/hyperlink" Target="https://www.webex.com/webexremotehealth.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F9CAEA-ED4D-4167-ABE7-559EB97AD25C}"/>
              </a:ext>
            </a:extLst>
          </p:cNvPr>
          <p:cNvPicPr>
            <a:picLocks noChangeAspect="1"/>
          </p:cNvPicPr>
          <p:nvPr/>
        </p:nvPicPr>
        <p:blipFill rotWithShape="1">
          <a:blip r:embed="rId3">
            <a:extLst>
              <a:ext uri="{28A0092B-C50C-407E-A947-70E740481C1C}">
                <a14:useLocalDpi xmlns:a14="http://schemas.microsoft.com/office/drawing/2010/main" val="0"/>
              </a:ext>
            </a:extLst>
          </a:blip>
          <a:srcRect b="10649"/>
          <a:stretch/>
        </p:blipFill>
        <p:spPr>
          <a:xfrm>
            <a:off x="-9691" y="0"/>
            <a:ext cx="8634711" cy="5143500"/>
          </a:xfrm>
          <a:prstGeom prst="rect">
            <a:avLst/>
          </a:prstGeom>
        </p:spPr>
      </p:pic>
      <p:pic>
        <p:nvPicPr>
          <p:cNvPr id="25" name="Picture 24" descr="A desk with a computer in a dark room&#10;&#10;Description automatically generated">
            <a:extLst>
              <a:ext uri="{FF2B5EF4-FFF2-40B4-BE49-F238E27FC236}">
                <a16:creationId xmlns:a16="http://schemas.microsoft.com/office/drawing/2014/main" id="{43E851A3-5C5C-4342-91FD-4C9A5DB5C709}"/>
              </a:ext>
            </a:extLst>
          </p:cNvPr>
          <p:cNvPicPr>
            <a:picLocks noChangeAspect="1"/>
          </p:cNvPicPr>
          <p:nvPr/>
        </p:nvPicPr>
        <p:blipFill>
          <a:blip r:embed="rId4">
            <a:extLst>
              <a:ext uri="{28A0092B-C50C-407E-A947-70E740481C1C}">
                <a14:useLocalDpi xmlns:a14="http://schemas.microsoft.com/office/drawing/2010/main" val="0"/>
              </a:ext>
            </a:extLst>
          </a:blip>
          <a:srcRect l="77193" t="100000" b="-89"/>
          <a:stretch>
            <a:fillRect/>
          </a:stretch>
        </p:blipFill>
        <p:spPr>
          <a:xfrm flipH="1">
            <a:off x="-9690" y="5143501"/>
            <a:ext cx="1563062" cy="4556"/>
          </a:xfrm>
          <a:custGeom>
            <a:avLst/>
            <a:gdLst>
              <a:gd name="connsiteX0" fmla="*/ 2084082 w 2084082"/>
              <a:gd name="connsiteY0" fmla="*/ 0 h 6074"/>
              <a:gd name="connsiteX1" fmla="*/ 0 w 2084082"/>
              <a:gd name="connsiteY1" fmla="*/ 0 h 6074"/>
              <a:gd name="connsiteX2" fmla="*/ 22388 w 2084082"/>
              <a:gd name="connsiteY2" fmla="*/ 1612 h 6074"/>
              <a:gd name="connsiteX3" fmla="*/ 208745 w 2084082"/>
              <a:gd name="connsiteY3" fmla="*/ 6074 h 6074"/>
              <a:gd name="connsiteX4" fmla="*/ 2084082 w 2084082"/>
              <a:gd name="connsiteY4" fmla="*/ 6073 h 6074"/>
              <a:gd name="connsiteX5" fmla="*/ 2084082 w 2084082"/>
              <a:gd name="connsiteY5" fmla="*/ 0 h 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4082" h="6074">
                <a:moveTo>
                  <a:pt x="2084082" y="0"/>
                </a:moveTo>
                <a:lnTo>
                  <a:pt x="0" y="0"/>
                </a:lnTo>
                <a:lnTo>
                  <a:pt x="22388" y="1612"/>
                </a:lnTo>
                <a:cubicBezTo>
                  <a:pt x="84112" y="4575"/>
                  <a:pt x="146244" y="6074"/>
                  <a:pt x="208745" y="6074"/>
                </a:cubicBezTo>
                <a:lnTo>
                  <a:pt x="2084082" y="6073"/>
                </a:lnTo>
                <a:lnTo>
                  <a:pt x="2084082" y="0"/>
                </a:lnTo>
                <a:close/>
              </a:path>
            </a:pathLst>
          </a:custGeom>
        </p:spPr>
      </p:pic>
      <p:sp>
        <p:nvSpPr>
          <p:cNvPr id="14" name="TextBox 13">
            <a:extLst>
              <a:ext uri="{FF2B5EF4-FFF2-40B4-BE49-F238E27FC236}">
                <a16:creationId xmlns:a16="http://schemas.microsoft.com/office/drawing/2014/main" id="{7FA2B1A4-92D8-4EF2-BABA-5F890EDF1829}"/>
              </a:ext>
            </a:extLst>
          </p:cNvPr>
          <p:cNvSpPr txBox="1"/>
          <p:nvPr/>
        </p:nvSpPr>
        <p:spPr>
          <a:xfrm>
            <a:off x="183385" y="2141224"/>
            <a:ext cx="7511930" cy="1754326"/>
          </a:xfrm>
          <a:prstGeom prst="rect">
            <a:avLst/>
          </a:prstGeom>
          <a:noFill/>
        </p:spPr>
        <p:txBody>
          <a:bodyPr wrap="square" rtlCol="0">
            <a:spAutoFit/>
          </a:bodyPr>
          <a:lstStyle/>
          <a:p>
            <a:pPr defTabSz="685783">
              <a:defRPr/>
            </a:pPr>
            <a:r>
              <a:rPr lang="en-SG" sz="3600" dirty="0">
                <a:solidFill>
                  <a:schemeClr val="accent1"/>
                </a:solidFill>
                <a:latin typeface="+mn-lt"/>
              </a:rPr>
              <a:t>2HFY20 APJC</a:t>
            </a:r>
            <a:br>
              <a:rPr lang="en-SG" sz="3600" dirty="0">
                <a:solidFill>
                  <a:schemeClr val="accent1"/>
                </a:solidFill>
                <a:latin typeface="+mn-lt"/>
              </a:rPr>
            </a:br>
            <a:r>
              <a:rPr lang="en-SG" sz="3600" dirty="0">
                <a:solidFill>
                  <a:schemeClr val="accent1"/>
                </a:solidFill>
                <a:latin typeface="+mn-lt"/>
              </a:rPr>
              <a:t>Cisco Designed </a:t>
            </a:r>
            <a:br>
              <a:rPr lang="en-SG" sz="3600" dirty="0">
                <a:solidFill>
                  <a:schemeClr val="accent1"/>
                </a:solidFill>
                <a:latin typeface="+mn-lt"/>
              </a:rPr>
            </a:br>
            <a:r>
              <a:rPr lang="en-SG" sz="3600" dirty="0">
                <a:solidFill>
                  <a:schemeClr val="accent1"/>
                </a:solidFill>
                <a:latin typeface="+mn-lt"/>
              </a:rPr>
              <a:t>Promotions and Offers</a:t>
            </a:r>
            <a:endParaRPr lang="en-US" sz="3600" dirty="0">
              <a:solidFill>
                <a:schemeClr val="accent1"/>
              </a:solidFill>
              <a:latin typeface="+mn-lt"/>
              <a:cs typeface="CiscoSansTT ExtraLight" panose="020B0303020201020303" pitchFamily="34" charset="0"/>
            </a:endParaRPr>
          </a:p>
        </p:txBody>
      </p:sp>
      <p:pic>
        <p:nvPicPr>
          <p:cNvPr id="17" name="Picture 16" descr="A picture containing electronics, display, computer&#10;&#10;Description automatically generated">
            <a:extLst>
              <a:ext uri="{FF2B5EF4-FFF2-40B4-BE49-F238E27FC236}">
                <a16:creationId xmlns:a16="http://schemas.microsoft.com/office/drawing/2014/main" id="{459623CE-46B3-4051-BBA2-AA7D8CF279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95279" y="0"/>
            <a:ext cx="3976169" cy="5145778"/>
          </a:xfrm>
          <a:prstGeom prst="rect">
            <a:avLst/>
          </a:prstGeom>
        </p:spPr>
      </p:pic>
      <p:pic>
        <p:nvPicPr>
          <p:cNvPr id="5" name="Picture 4">
            <a:extLst>
              <a:ext uri="{FF2B5EF4-FFF2-40B4-BE49-F238E27FC236}">
                <a16:creationId xmlns:a16="http://schemas.microsoft.com/office/drawing/2014/main" id="{48C09B55-C47F-45FA-A1C4-A0DB5E51F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323" y="291094"/>
            <a:ext cx="1985415" cy="566211"/>
          </a:xfrm>
          <a:prstGeom prst="rect">
            <a:avLst/>
          </a:prstGeom>
        </p:spPr>
      </p:pic>
    </p:spTree>
    <p:extLst>
      <p:ext uri="{BB962C8B-B14F-4D97-AF65-F5344CB8AC3E}">
        <p14:creationId xmlns:p14="http://schemas.microsoft.com/office/powerpoint/2010/main" val="395754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Cisco help SMB grow the business</a:t>
            </a:r>
            <a:br>
              <a:rPr lang="en-US" dirty="0"/>
            </a:br>
            <a:r>
              <a:rPr lang="en-US" sz="2000" dirty="0"/>
              <a:t>-Only Cisco network protects your data from end to end</a:t>
            </a:r>
            <a:endParaRPr lang="en-US" dirty="0"/>
          </a:p>
        </p:txBody>
      </p:sp>
      <p:sp>
        <p:nvSpPr>
          <p:cNvPr id="3" name="Round Same Side Corner Rectangle 2"/>
          <p:cNvSpPr/>
          <p:nvPr/>
        </p:nvSpPr>
        <p:spPr>
          <a:xfrm rot="16200000">
            <a:off x="7795030" y="-817161"/>
            <a:ext cx="402477" cy="2295463"/>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016749" y="130518"/>
            <a:ext cx="2127251" cy="400110"/>
          </a:xfrm>
          <a:prstGeom prst="rect">
            <a:avLst/>
          </a:prstGeom>
        </p:spPr>
        <p:txBody>
          <a:bodyPr wrap="square">
            <a:spAutoFit/>
          </a:bodyPr>
          <a:lstStyle/>
          <a:p>
            <a:r>
              <a:rPr lang="en-US" sz="1000" dirty="0">
                <a:solidFill>
                  <a:schemeClr val="bg2"/>
                </a:solidFill>
                <a:latin typeface="+mj-lt"/>
              </a:rPr>
              <a:t>Network set-up for relocation, temporary facilities, shops online</a:t>
            </a:r>
          </a:p>
        </p:txBody>
      </p:sp>
      <p:grpSp>
        <p:nvGrpSpPr>
          <p:cNvPr id="12" name="Group 11"/>
          <p:cNvGrpSpPr/>
          <p:nvPr/>
        </p:nvGrpSpPr>
        <p:grpSpPr>
          <a:xfrm>
            <a:off x="533400" y="1201738"/>
            <a:ext cx="2560320" cy="1141412"/>
            <a:chOff x="533400" y="1201738"/>
            <a:chExt cx="2560320" cy="1141412"/>
          </a:xfrm>
        </p:grpSpPr>
        <p:sp>
          <p:nvSpPr>
            <p:cNvPr id="5" name="Rounded Rectangle 4"/>
            <p:cNvSpPr/>
            <p:nvPr/>
          </p:nvSpPr>
          <p:spPr>
            <a:xfrm>
              <a:off x="533400" y="1201738"/>
              <a:ext cx="2560320" cy="1141412"/>
            </a:xfrm>
            <a:prstGeom prst="roundRect">
              <a:avLst>
                <a:gd name="adj" fmla="val 8878"/>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Temporary WIFI network </a:t>
              </a:r>
            </a:p>
            <a:p>
              <a:pPr algn="ctr"/>
              <a:r>
                <a:rPr lang="en-US" sz="1400" dirty="0"/>
                <a:t>set up</a:t>
              </a:r>
            </a:p>
          </p:txBody>
        </p:sp>
        <p:grpSp>
          <p:nvGrpSpPr>
            <p:cNvPr id="11" name="Group 10"/>
            <p:cNvGrpSpPr/>
            <p:nvPr/>
          </p:nvGrpSpPr>
          <p:grpSpPr>
            <a:xfrm>
              <a:off x="629557" y="1849848"/>
              <a:ext cx="2368007" cy="400110"/>
              <a:chOff x="649961" y="1849848"/>
              <a:chExt cx="2368007" cy="400110"/>
            </a:xfrm>
          </p:grpSpPr>
          <p:pic>
            <p:nvPicPr>
              <p:cNvPr id="8" name="Picture 2" descr="Cisco Meraki"/>
              <p:cNvPicPr>
                <a:picLocks noChangeAspect="1" noChangeArrowheads="1"/>
              </p:cNvPicPr>
              <p:nvPr/>
            </p:nvPicPr>
            <p:blipFill rotWithShape="1">
              <a:blip r:embed="rId2">
                <a:extLst>
                  <a:ext uri="{28A0092B-C50C-407E-A947-70E740481C1C}">
                    <a14:useLocalDpi xmlns:a14="http://schemas.microsoft.com/office/drawing/2010/main" val="0"/>
                  </a:ext>
                </a:extLst>
              </a:blip>
              <a:srcRect l="46505" t="22727"/>
              <a:stretch/>
            </p:blipFill>
            <p:spPr bwMode="auto">
              <a:xfrm>
                <a:off x="649961" y="1965786"/>
                <a:ext cx="596765" cy="1682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DBE645-633F-214C-A5F6-BF61D1C5316B}"/>
                  </a:ext>
                </a:extLst>
              </p:cNvPr>
              <p:cNvSpPr/>
              <p:nvPr/>
            </p:nvSpPr>
            <p:spPr>
              <a:xfrm>
                <a:off x="1277190" y="1849848"/>
                <a:ext cx="1550424" cy="400110"/>
              </a:xfrm>
              <a:prstGeom prst="rect">
                <a:avLst/>
              </a:prstGeom>
            </p:spPr>
            <p:txBody>
              <a:bodyPr wrap="none">
                <a:spAutoFit/>
              </a:bodyPr>
              <a:lstStyle/>
              <a:p>
                <a:r>
                  <a:rPr lang="en-US" sz="1000" dirty="0">
                    <a:latin typeface="+mj-lt"/>
                  </a:rPr>
                  <a:t>MR36: first </a:t>
                </a:r>
                <a:r>
                  <a:rPr lang="en-US" sz="1000" dirty="0" err="1">
                    <a:latin typeface="+mj-lt"/>
                  </a:rPr>
                  <a:t>wifi</a:t>
                </a:r>
                <a:r>
                  <a:rPr lang="en-US" sz="1000" dirty="0">
                    <a:latin typeface="+mj-lt"/>
                  </a:rPr>
                  <a:t> 6 cloud </a:t>
                </a:r>
                <a:br>
                  <a:rPr lang="en-US" sz="1000" dirty="0">
                    <a:latin typeface="+mj-lt"/>
                  </a:rPr>
                </a:br>
                <a:r>
                  <a:rPr lang="en-US" sz="1000" dirty="0">
                    <a:latin typeface="+mj-lt"/>
                  </a:rPr>
                  <a:t>managed access point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638" y="1912507"/>
                <a:ext cx="275330" cy="274792"/>
              </a:xfrm>
              <a:prstGeom prst="rect">
                <a:avLst/>
              </a:prstGeom>
            </p:spPr>
          </p:pic>
        </p:grpSp>
      </p:grpSp>
      <p:grpSp>
        <p:nvGrpSpPr>
          <p:cNvPr id="13" name="Group 12"/>
          <p:cNvGrpSpPr/>
          <p:nvPr/>
        </p:nvGrpSpPr>
        <p:grpSpPr>
          <a:xfrm>
            <a:off x="3280728" y="1201738"/>
            <a:ext cx="2560320" cy="1141412"/>
            <a:chOff x="533400" y="1201738"/>
            <a:chExt cx="2560320" cy="1141412"/>
          </a:xfrm>
        </p:grpSpPr>
        <p:sp>
          <p:nvSpPr>
            <p:cNvPr id="14" name="Rounded Rectangle 13"/>
            <p:cNvSpPr/>
            <p:nvPr/>
          </p:nvSpPr>
          <p:spPr>
            <a:xfrm>
              <a:off x="533400" y="1201738"/>
              <a:ext cx="2560320" cy="1141412"/>
            </a:xfrm>
            <a:prstGeom prst="roundRect">
              <a:avLst>
                <a:gd name="adj" fmla="val 8878"/>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Set up</a:t>
              </a:r>
              <a:br>
                <a:rPr lang="en-US" sz="1400" dirty="0"/>
              </a:br>
              <a:r>
                <a:rPr lang="en-US" sz="1400" dirty="0"/>
                <a:t>network connectivity</a:t>
              </a:r>
            </a:p>
          </p:txBody>
        </p:sp>
        <p:grpSp>
          <p:nvGrpSpPr>
            <p:cNvPr id="15" name="Group 14"/>
            <p:cNvGrpSpPr/>
            <p:nvPr/>
          </p:nvGrpSpPr>
          <p:grpSpPr>
            <a:xfrm>
              <a:off x="629557" y="1849848"/>
              <a:ext cx="2278643" cy="400110"/>
              <a:chOff x="649961" y="1849848"/>
              <a:chExt cx="2278643" cy="400110"/>
            </a:xfrm>
          </p:grpSpPr>
          <p:pic>
            <p:nvPicPr>
              <p:cNvPr id="16" name="Picture 2" descr="Cisco Meraki"/>
              <p:cNvPicPr>
                <a:picLocks noChangeAspect="1" noChangeArrowheads="1"/>
              </p:cNvPicPr>
              <p:nvPr/>
            </p:nvPicPr>
            <p:blipFill rotWithShape="1">
              <a:blip r:embed="rId2">
                <a:extLst>
                  <a:ext uri="{28A0092B-C50C-407E-A947-70E740481C1C}">
                    <a14:useLocalDpi xmlns:a14="http://schemas.microsoft.com/office/drawing/2010/main" val="0"/>
                  </a:ext>
                </a:extLst>
              </a:blip>
              <a:srcRect l="46505" t="22727"/>
              <a:stretch/>
            </p:blipFill>
            <p:spPr bwMode="auto">
              <a:xfrm>
                <a:off x="649961" y="1965786"/>
                <a:ext cx="596765" cy="16823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CDBE645-633F-214C-A5F6-BF61D1C5316B}"/>
                  </a:ext>
                </a:extLst>
              </p:cNvPr>
              <p:cNvSpPr/>
              <p:nvPr/>
            </p:nvSpPr>
            <p:spPr>
              <a:xfrm>
                <a:off x="1277190" y="1849848"/>
                <a:ext cx="1651414" cy="400110"/>
              </a:xfrm>
              <a:prstGeom prst="rect">
                <a:avLst/>
              </a:prstGeom>
            </p:spPr>
            <p:txBody>
              <a:bodyPr wrap="none">
                <a:spAutoFit/>
              </a:bodyPr>
              <a:lstStyle/>
              <a:p>
                <a:r>
                  <a:rPr lang="en-US" sz="1000" dirty="0">
                    <a:latin typeface="+mj-lt"/>
                  </a:rPr>
                  <a:t>MS120/210/225 series</a:t>
                </a:r>
              </a:p>
              <a:p>
                <a:r>
                  <a:rPr lang="en-US" sz="1000" dirty="0">
                    <a:latin typeface="+mj-lt"/>
                  </a:rPr>
                  <a:t>cloud managed switching</a:t>
                </a:r>
              </a:p>
            </p:txBody>
          </p:sp>
        </p:grpSp>
      </p:grpSp>
      <p:grpSp>
        <p:nvGrpSpPr>
          <p:cNvPr id="61" name="Group 60"/>
          <p:cNvGrpSpPr/>
          <p:nvPr/>
        </p:nvGrpSpPr>
        <p:grpSpPr>
          <a:xfrm>
            <a:off x="6028055" y="1201738"/>
            <a:ext cx="2560321" cy="1141412"/>
            <a:chOff x="6028055" y="1201738"/>
            <a:chExt cx="2560321" cy="1141412"/>
          </a:xfrm>
        </p:grpSpPr>
        <p:pic>
          <p:nvPicPr>
            <p:cNvPr id="57" name="Picture 56" descr="A person standing in front of a blue box&#10;&#10;Description automatically generated">
              <a:extLst>
                <a:ext uri="{FF2B5EF4-FFF2-40B4-BE49-F238E27FC236}">
                  <a16:creationId xmlns:a16="http://schemas.microsoft.com/office/drawing/2014/main" id="{5BBCA9C8-8945-EB4E-9769-F46BEBADB1F9}"/>
                </a:ext>
              </a:extLst>
            </p:cNvPr>
            <p:cNvPicPr>
              <a:picLocks noChangeAspect="1"/>
            </p:cNvPicPr>
            <p:nvPr/>
          </p:nvPicPr>
          <p:blipFill rotWithShape="1">
            <a:blip r:embed="rId4"/>
            <a:srcRect l="13874" t="14929" r="455" b="34439"/>
            <a:stretch/>
          </p:blipFill>
          <p:spPr>
            <a:xfrm>
              <a:off x="6028056" y="1201738"/>
              <a:ext cx="2560320" cy="1141412"/>
            </a:xfrm>
            <a:prstGeom prst="roundRect">
              <a:avLst>
                <a:gd name="adj" fmla="val 9435"/>
              </a:avLst>
            </a:prstGeom>
            <a:noFill/>
            <a:ln>
              <a:noFill/>
            </a:ln>
          </p:spPr>
        </p:pic>
        <p:sp>
          <p:nvSpPr>
            <p:cNvPr id="20" name="Rounded Rectangle 19"/>
            <p:cNvSpPr/>
            <p:nvPr/>
          </p:nvSpPr>
          <p:spPr>
            <a:xfrm>
              <a:off x="6028055" y="1201738"/>
              <a:ext cx="2560320" cy="1141412"/>
            </a:xfrm>
            <a:prstGeom prst="roundRect">
              <a:avLst>
                <a:gd name="adj" fmla="val 8878"/>
              </a:avLst>
            </a:prstGeom>
            <a:no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p>
          </p:txBody>
        </p:sp>
      </p:grpSp>
      <p:sp>
        <p:nvSpPr>
          <p:cNvPr id="25" name="Oval 24">
            <a:extLst>
              <a:ext uri="{FF2B5EF4-FFF2-40B4-BE49-F238E27FC236}">
                <a16:creationId xmlns:a16="http://schemas.microsoft.com/office/drawing/2014/main" id="{2A49B12C-5BF5-544E-A4A6-6BD943132329}"/>
              </a:ext>
            </a:extLst>
          </p:cNvPr>
          <p:cNvSpPr>
            <a:spLocks/>
          </p:cNvSpPr>
          <p:nvPr/>
        </p:nvSpPr>
        <p:spPr>
          <a:xfrm>
            <a:off x="1667292" y="2462211"/>
            <a:ext cx="292536" cy="29527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12008">
              <a:defRPr/>
            </a:pPr>
            <a:r>
              <a:rPr lang="de-DE" sz="1100" b="1" dirty="0">
                <a:solidFill>
                  <a:schemeClr val="bg1"/>
                </a:solidFill>
                <a:latin typeface="CiscoSansTT ExtraLight"/>
              </a:rPr>
              <a:t>Or</a:t>
            </a:r>
          </a:p>
        </p:txBody>
      </p:sp>
      <p:grpSp>
        <p:nvGrpSpPr>
          <p:cNvPr id="58" name="Group 57"/>
          <p:cNvGrpSpPr/>
          <p:nvPr/>
        </p:nvGrpSpPr>
        <p:grpSpPr>
          <a:xfrm>
            <a:off x="533400" y="2850924"/>
            <a:ext cx="2560320" cy="1141412"/>
            <a:chOff x="533400" y="2850924"/>
            <a:chExt cx="2560320" cy="1141412"/>
          </a:xfrm>
        </p:grpSpPr>
        <p:sp>
          <p:nvSpPr>
            <p:cNvPr id="27" name="Rounded Rectangle 26"/>
            <p:cNvSpPr/>
            <p:nvPr/>
          </p:nvSpPr>
          <p:spPr>
            <a:xfrm>
              <a:off x="533400" y="2850924"/>
              <a:ext cx="2560320" cy="1141412"/>
            </a:xfrm>
            <a:prstGeom prst="roundRect">
              <a:avLst>
                <a:gd name="adj" fmla="val 8878"/>
              </a:avLst>
            </a:prstGeom>
            <a:no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Temporary WIFI network </a:t>
              </a:r>
            </a:p>
            <a:p>
              <a:pPr algn="ctr"/>
              <a:r>
                <a:rPr lang="en-US" sz="1400" dirty="0"/>
                <a:t>set up</a:t>
              </a:r>
            </a:p>
          </p:txBody>
        </p:sp>
        <p:sp>
          <p:nvSpPr>
            <p:cNvPr id="30" name="Rectangle 29">
              <a:extLst>
                <a:ext uri="{FF2B5EF4-FFF2-40B4-BE49-F238E27FC236}">
                  <a16:creationId xmlns:a16="http://schemas.microsoft.com/office/drawing/2014/main" id="{6CDBE645-633F-214C-A5F6-BF61D1C5316B}"/>
                </a:ext>
              </a:extLst>
            </p:cNvPr>
            <p:cNvSpPr/>
            <p:nvPr/>
          </p:nvSpPr>
          <p:spPr>
            <a:xfrm>
              <a:off x="990880" y="3514274"/>
              <a:ext cx="2055371" cy="400110"/>
            </a:xfrm>
            <a:prstGeom prst="rect">
              <a:avLst/>
            </a:prstGeom>
          </p:spPr>
          <p:txBody>
            <a:bodyPr wrap="none">
              <a:spAutoFit/>
            </a:bodyPr>
            <a:lstStyle/>
            <a:p>
              <a:r>
                <a:rPr lang="en-US" sz="1000" dirty="0" err="1">
                  <a:latin typeface="+mj-lt"/>
                </a:rPr>
                <a:t>Aironet</a:t>
              </a:r>
              <a:r>
                <a:rPr lang="en-US" sz="1000" dirty="0">
                  <a:latin typeface="+mj-lt"/>
                </a:rPr>
                <a:t> 1840 series</a:t>
              </a:r>
            </a:p>
            <a:p>
              <a:r>
                <a:rPr lang="en-US" sz="1000" dirty="0">
                  <a:latin typeface="+mj-lt"/>
                </a:rPr>
                <a:t>Most cost effective access point</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794" y="3424296"/>
              <a:ext cx="275330" cy="274792"/>
            </a:xfrm>
            <a:prstGeom prst="rect">
              <a:avLst/>
            </a:prstGeom>
          </p:spPr>
        </p:pic>
        <p:sp>
          <p:nvSpPr>
            <p:cNvPr id="44" name="Oval 11">
              <a:extLst>
                <a:ext uri="{FF2B5EF4-FFF2-40B4-BE49-F238E27FC236}">
                  <a16:creationId xmlns:a16="http://schemas.microsoft.com/office/drawing/2014/main" id="{FAA3EDB1-9055-A14D-B66B-D0C49B9FE946}"/>
                </a:ext>
              </a:extLst>
            </p:cNvPr>
            <p:cNvSpPr>
              <a:spLocks noChangeAspect="1"/>
            </p:cNvSpPr>
            <p:nvPr/>
          </p:nvSpPr>
          <p:spPr>
            <a:xfrm>
              <a:off x="653122" y="3576942"/>
              <a:ext cx="344267" cy="274774"/>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accent5"/>
            </a:solidFill>
            <a:ln w="9525" cap="flat" cmpd="sng" algn="ctr">
              <a:noFill/>
              <a:prstDash val="solid"/>
            </a:ln>
            <a:effectLst/>
          </p:spPr>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
                <a:cs typeface=""/>
              </a:endParaRPr>
            </a:p>
          </p:txBody>
        </p:sp>
      </p:grpSp>
      <p:grpSp>
        <p:nvGrpSpPr>
          <p:cNvPr id="59" name="Group 58"/>
          <p:cNvGrpSpPr/>
          <p:nvPr/>
        </p:nvGrpSpPr>
        <p:grpSpPr>
          <a:xfrm>
            <a:off x="3280728" y="2850924"/>
            <a:ext cx="2560320" cy="1141412"/>
            <a:chOff x="3280728" y="2850924"/>
            <a:chExt cx="2560320" cy="1141412"/>
          </a:xfrm>
        </p:grpSpPr>
        <p:sp>
          <p:nvSpPr>
            <p:cNvPr id="33" name="Rounded Rectangle 32"/>
            <p:cNvSpPr/>
            <p:nvPr/>
          </p:nvSpPr>
          <p:spPr>
            <a:xfrm>
              <a:off x="3280728" y="2850924"/>
              <a:ext cx="2560320" cy="1141412"/>
            </a:xfrm>
            <a:prstGeom prst="roundRect">
              <a:avLst>
                <a:gd name="adj" fmla="val 8878"/>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Set up</a:t>
              </a:r>
              <a:br>
                <a:rPr lang="en-US" sz="1400" dirty="0"/>
              </a:br>
              <a:r>
                <a:rPr lang="en-US" sz="1400" dirty="0"/>
                <a:t>network connectivity</a:t>
              </a:r>
            </a:p>
          </p:txBody>
        </p:sp>
        <p:grpSp>
          <p:nvGrpSpPr>
            <p:cNvPr id="49" name="Group 48"/>
            <p:cNvGrpSpPr/>
            <p:nvPr/>
          </p:nvGrpSpPr>
          <p:grpSpPr>
            <a:xfrm>
              <a:off x="3453020" y="3424296"/>
              <a:ext cx="2215736" cy="490088"/>
              <a:chOff x="3407365" y="3424296"/>
              <a:chExt cx="2215736" cy="490088"/>
            </a:xfrm>
          </p:grpSpPr>
          <p:sp>
            <p:nvSpPr>
              <p:cNvPr id="45" name="Rectangle 44">
                <a:extLst>
                  <a:ext uri="{FF2B5EF4-FFF2-40B4-BE49-F238E27FC236}">
                    <a16:creationId xmlns:a16="http://schemas.microsoft.com/office/drawing/2014/main" id="{6CDBE645-633F-214C-A5F6-BF61D1C5316B}"/>
                  </a:ext>
                </a:extLst>
              </p:cNvPr>
              <p:cNvSpPr/>
              <p:nvPr/>
            </p:nvSpPr>
            <p:spPr>
              <a:xfrm>
                <a:off x="3731857" y="3514274"/>
                <a:ext cx="1818126" cy="400110"/>
              </a:xfrm>
              <a:prstGeom prst="rect">
                <a:avLst/>
              </a:prstGeom>
            </p:spPr>
            <p:txBody>
              <a:bodyPr wrap="none">
                <a:spAutoFit/>
              </a:bodyPr>
              <a:lstStyle/>
              <a:p>
                <a:r>
                  <a:rPr lang="en-US" sz="1000" dirty="0">
                    <a:latin typeface="+mj-lt"/>
                  </a:rPr>
                  <a:t>Catalyst 1000 series</a:t>
                </a:r>
              </a:p>
              <a:p>
                <a:r>
                  <a:rPr lang="en-US" sz="1000" dirty="0">
                    <a:latin typeface="+mj-lt"/>
                  </a:rPr>
                  <a:t>compact, </a:t>
                </a:r>
                <a:r>
                  <a:rPr lang="en-US" sz="1000" dirty="0" err="1">
                    <a:latin typeface="+mj-lt"/>
                  </a:rPr>
                  <a:t>fanless</a:t>
                </a:r>
                <a:r>
                  <a:rPr lang="en-US" sz="1000" dirty="0">
                    <a:latin typeface="+mj-lt"/>
                  </a:rPr>
                  <a:t> with </a:t>
                </a:r>
                <a:r>
                  <a:rPr lang="en-US" sz="1000" dirty="0" err="1">
                    <a:latin typeface="+mj-lt"/>
                  </a:rPr>
                  <a:t>PoE</a:t>
                </a:r>
                <a:r>
                  <a:rPr lang="en-US" sz="1000" dirty="0">
                    <a:latin typeface="+mj-lt"/>
                  </a:rPr>
                  <a:t>+ </a:t>
                </a: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771" y="3424296"/>
                <a:ext cx="275330" cy="274792"/>
              </a:xfrm>
              <a:prstGeom prst="rect">
                <a:avLst/>
              </a:prstGeom>
            </p:spPr>
          </p:pic>
          <p:sp>
            <p:nvSpPr>
              <p:cNvPr id="48" name="Rounded Rectangle 25">
                <a:extLst>
                  <a:ext uri="{FF2B5EF4-FFF2-40B4-BE49-F238E27FC236}">
                    <a16:creationId xmlns:a16="http://schemas.microsoft.com/office/drawing/2014/main" id="{E0E2F236-3111-6140-93A6-23015D38AF0B}"/>
                  </a:ext>
                </a:extLst>
              </p:cNvPr>
              <p:cNvSpPr/>
              <p:nvPr/>
            </p:nvSpPr>
            <p:spPr>
              <a:xfrm>
                <a:off x="3407365" y="3547804"/>
                <a:ext cx="333051" cy="333051"/>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bg1"/>
              </a:solidFill>
              <a:ln w="9525" cap="flat" cmpd="sng" algn="ctr">
                <a:noFill/>
                <a:prstDash val="solid"/>
              </a:ln>
              <a:effectLst/>
            </p:spPr>
            <p:txBody>
              <a:bodyPr lIns="91436" tIns="45718" rIns="91436" bIns="45718"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
                  <a:cs typeface=""/>
                </a:endParaRPr>
              </a:p>
            </p:txBody>
          </p:sp>
        </p:grpSp>
      </p:grpSp>
      <p:grpSp>
        <p:nvGrpSpPr>
          <p:cNvPr id="60" name="Group 59"/>
          <p:cNvGrpSpPr/>
          <p:nvPr/>
        </p:nvGrpSpPr>
        <p:grpSpPr>
          <a:xfrm>
            <a:off x="6028055" y="2850924"/>
            <a:ext cx="2620644" cy="1141412"/>
            <a:chOff x="6028055" y="2850924"/>
            <a:chExt cx="2620644" cy="1141412"/>
          </a:xfrm>
        </p:grpSpPr>
        <p:sp>
          <p:nvSpPr>
            <p:cNvPr id="38" name="Rounded Rectangle 37"/>
            <p:cNvSpPr/>
            <p:nvPr/>
          </p:nvSpPr>
          <p:spPr>
            <a:xfrm>
              <a:off x="6028055" y="2850924"/>
              <a:ext cx="2560320" cy="1141412"/>
            </a:xfrm>
            <a:prstGeom prst="roundRect">
              <a:avLst>
                <a:gd name="adj" fmla="val 8878"/>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Set up</a:t>
              </a:r>
              <a:br>
                <a:rPr lang="en-US" sz="1400" dirty="0"/>
              </a:br>
              <a:r>
                <a:rPr lang="en-US" sz="1400" dirty="0"/>
                <a:t>network connectivity</a:t>
              </a:r>
            </a:p>
          </p:txBody>
        </p:sp>
        <p:grpSp>
          <p:nvGrpSpPr>
            <p:cNvPr id="50" name="Group 49"/>
            <p:cNvGrpSpPr/>
            <p:nvPr/>
          </p:nvGrpSpPr>
          <p:grpSpPr>
            <a:xfrm>
              <a:off x="6200347" y="3514274"/>
              <a:ext cx="2448352" cy="400110"/>
              <a:chOff x="3407365" y="3514274"/>
              <a:chExt cx="2448352" cy="400110"/>
            </a:xfrm>
          </p:grpSpPr>
          <p:sp>
            <p:nvSpPr>
              <p:cNvPr id="51" name="Rectangle 50">
                <a:extLst>
                  <a:ext uri="{FF2B5EF4-FFF2-40B4-BE49-F238E27FC236}">
                    <a16:creationId xmlns:a16="http://schemas.microsoft.com/office/drawing/2014/main" id="{6CDBE645-633F-214C-A5F6-BF61D1C5316B}"/>
                  </a:ext>
                </a:extLst>
              </p:cNvPr>
              <p:cNvSpPr/>
              <p:nvPr/>
            </p:nvSpPr>
            <p:spPr>
              <a:xfrm>
                <a:off x="3731856" y="3514274"/>
                <a:ext cx="2123861" cy="400110"/>
              </a:xfrm>
              <a:prstGeom prst="rect">
                <a:avLst/>
              </a:prstGeom>
            </p:spPr>
            <p:txBody>
              <a:bodyPr wrap="square">
                <a:spAutoFit/>
              </a:bodyPr>
              <a:lstStyle/>
              <a:p>
                <a:r>
                  <a:rPr lang="en-US" sz="1000" dirty="0">
                    <a:latin typeface="+mj-lt"/>
                  </a:rPr>
                  <a:t>Catalyst 9200L series Scalability, programmable and resilient </a:t>
                </a:r>
              </a:p>
            </p:txBody>
          </p:sp>
          <p:sp>
            <p:nvSpPr>
              <p:cNvPr id="53" name="Rounded Rectangle 25">
                <a:extLst>
                  <a:ext uri="{FF2B5EF4-FFF2-40B4-BE49-F238E27FC236}">
                    <a16:creationId xmlns:a16="http://schemas.microsoft.com/office/drawing/2014/main" id="{E0E2F236-3111-6140-93A6-23015D38AF0B}"/>
                  </a:ext>
                </a:extLst>
              </p:cNvPr>
              <p:cNvSpPr/>
              <p:nvPr/>
            </p:nvSpPr>
            <p:spPr>
              <a:xfrm>
                <a:off x="3407365" y="3547804"/>
                <a:ext cx="333051" cy="333051"/>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bg1"/>
              </a:solidFill>
              <a:ln w="9525" cap="flat" cmpd="sng" algn="ctr">
                <a:noFill/>
                <a:prstDash val="solid"/>
              </a:ln>
              <a:effectLst/>
            </p:spPr>
            <p:txBody>
              <a:bodyPr lIns="91436" tIns="45718" rIns="91436" bIns="45718"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
                  <a:cs typeface=""/>
                </a:endParaRPr>
              </a:p>
            </p:txBody>
          </p:sp>
        </p:grpSp>
      </p:grpSp>
      <p:sp>
        <p:nvSpPr>
          <p:cNvPr id="54" name="Oval 53">
            <a:extLst>
              <a:ext uri="{FF2B5EF4-FFF2-40B4-BE49-F238E27FC236}">
                <a16:creationId xmlns:a16="http://schemas.microsoft.com/office/drawing/2014/main" id="{2A49B12C-5BF5-544E-A4A6-6BD943132329}"/>
              </a:ext>
            </a:extLst>
          </p:cNvPr>
          <p:cNvSpPr>
            <a:spLocks/>
          </p:cNvSpPr>
          <p:nvPr/>
        </p:nvSpPr>
        <p:spPr>
          <a:xfrm>
            <a:off x="5767487" y="2462211"/>
            <a:ext cx="292536" cy="29527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12008">
              <a:defRPr/>
            </a:pPr>
            <a:r>
              <a:rPr lang="de-DE" sz="1100" b="1" dirty="0">
                <a:solidFill>
                  <a:schemeClr val="bg1"/>
                </a:solidFill>
                <a:latin typeface="CiscoSansTT ExtraLight"/>
              </a:rPr>
              <a:t>Or</a:t>
            </a:r>
          </a:p>
        </p:txBody>
      </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3734" y="2453826"/>
            <a:ext cx="286981" cy="286421"/>
          </a:xfrm>
          <a:prstGeom prst="rect">
            <a:avLst/>
          </a:prstGeom>
        </p:spPr>
      </p:pic>
      <p:sp>
        <p:nvSpPr>
          <p:cNvPr id="56" name="Rounded Rectangle 55">
            <a:extLst>
              <a:ext uri="{FF2B5EF4-FFF2-40B4-BE49-F238E27FC236}">
                <a16:creationId xmlns:a16="http://schemas.microsoft.com/office/drawing/2014/main" id="{184A0B4A-2960-1E40-9859-1480A0BC22DC}"/>
              </a:ext>
            </a:extLst>
          </p:cNvPr>
          <p:cNvSpPr/>
          <p:nvPr/>
        </p:nvSpPr>
        <p:spPr>
          <a:xfrm>
            <a:off x="548640" y="4196080"/>
            <a:ext cx="8046720" cy="3382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lang="en-US" sz="1400" dirty="0">
                <a:solidFill>
                  <a:srgbClr val="FFFFFF"/>
                </a:solidFill>
                <a:latin typeface="CiscoSansTT ExtraLight"/>
              </a:rPr>
              <a:t>The network is many SMB business’s lifeline </a:t>
            </a:r>
            <a:endParaRPr kumimoji="0" lang="en-US" sz="1400" b="0" i="0" u="none" strike="noStrike" kern="1200" cap="none" spc="0" normalizeH="0" baseline="0" noProof="0" dirty="0">
              <a:ln>
                <a:noFill/>
              </a:ln>
              <a:solidFill>
                <a:srgbClr val="FFFFFF"/>
              </a:solidFill>
              <a:effectLst/>
              <a:uLnTx/>
              <a:uFillTx/>
              <a:latin typeface="CiscoSansTT ExtraLight"/>
            </a:endParaRPr>
          </a:p>
        </p:txBody>
      </p:sp>
    </p:spTree>
    <p:extLst>
      <p:ext uri="{BB962C8B-B14F-4D97-AF65-F5344CB8AC3E}">
        <p14:creationId xmlns:p14="http://schemas.microsoft.com/office/powerpoint/2010/main" val="426110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500"/>
                                        <p:tgtEl>
                                          <p:spTgt spid="5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childTnLst>
                          </p:cTn>
                        </p:par>
                        <p:par>
                          <p:cTn id="40" fill="hold">
                            <p:stCondLst>
                              <p:cond delay="4500"/>
                            </p:stCondLst>
                            <p:childTnLst>
                              <p:par>
                                <p:cTn id="41" presetID="47" presetClass="entr" presetSubtype="0" fill="hold" grpId="0"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1000"/>
                                        <p:tgtEl>
                                          <p:spTgt spid="56"/>
                                        </p:tgtEl>
                                      </p:cBhvr>
                                    </p:animEffect>
                                    <p:anim calcmode="lin" valueType="num">
                                      <p:cBhvr>
                                        <p:cTn id="44" dur="1000" fill="hold"/>
                                        <p:tgtEl>
                                          <p:spTgt spid="56"/>
                                        </p:tgtEl>
                                        <p:attrNameLst>
                                          <p:attrName>ppt_x</p:attrName>
                                        </p:attrNameLst>
                                      </p:cBhvr>
                                      <p:tavLst>
                                        <p:tav tm="0">
                                          <p:val>
                                            <p:strVal val="#ppt_x"/>
                                          </p:val>
                                        </p:tav>
                                        <p:tav tm="100000">
                                          <p:val>
                                            <p:strVal val="#ppt_x"/>
                                          </p:val>
                                        </p:tav>
                                      </p:tavLst>
                                    </p:anim>
                                    <p:anim calcmode="lin" valueType="num">
                                      <p:cBhvr>
                                        <p:cTn id="45"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4" grpId="0" animBg="1"/>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offers to highlight under set up </a:t>
            </a:r>
            <a:br>
              <a:rPr lang="en-US" dirty="0"/>
            </a:br>
            <a:r>
              <a:rPr lang="en-US" dirty="0"/>
              <a:t>network connectivity</a:t>
            </a:r>
          </a:p>
        </p:txBody>
      </p:sp>
      <p:sp>
        <p:nvSpPr>
          <p:cNvPr id="3" name="Round Same Side Corner Rectangle 2"/>
          <p:cNvSpPr/>
          <p:nvPr/>
        </p:nvSpPr>
        <p:spPr>
          <a:xfrm rot="16200000">
            <a:off x="7795030" y="-817161"/>
            <a:ext cx="402477" cy="2295463"/>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016749" y="130518"/>
            <a:ext cx="2127251" cy="400110"/>
          </a:xfrm>
          <a:prstGeom prst="rect">
            <a:avLst/>
          </a:prstGeom>
        </p:spPr>
        <p:txBody>
          <a:bodyPr wrap="square">
            <a:spAutoFit/>
          </a:bodyPr>
          <a:lstStyle/>
          <a:p>
            <a:r>
              <a:rPr lang="en-US" sz="1000" dirty="0">
                <a:solidFill>
                  <a:schemeClr val="bg2"/>
                </a:solidFill>
                <a:latin typeface="+mj-lt"/>
              </a:rPr>
              <a:t>Network set-up for relocation, temporary facilities, shops online</a:t>
            </a:r>
          </a:p>
        </p:txBody>
      </p:sp>
      <p:sp>
        <p:nvSpPr>
          <p:cNvPr id="5" name="Rounded Rectangle 4"/>
          <p:cNvSpPr/>
          <p:nvPr/>
        </p:nvSpPr>
        <p:spPr>
          <a:xfrm>
            <a:off x="533400" y="1201736"/>
            <a:ext cx="3401786" cy="1645920"/>
          </a:xfrm>
          <a:prstGeom prst="roundRect">
            <a:avLst>
              <a:gd name="adj" fmla="val 6058"/>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 Same Side Corner Rectangle 5"/>
          <p:cNvSpPr/>
          <p:nvPr/>
        </p:nvSpPr>
        <p:spPr>
          <a:xfrm rot="5400000">
            <a:off x="1553959" y="298882"/>
            <a:ext cx="336322" cy="2377440"/>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91440" bIns="228600" rtlCol="0" anchor="ctr"/>
          <a:lstStyle/>
          <a:p>
            <a:r>
              <a:rPr lang="en-US" sz="1200" dirty="0">
                <a:solidFill>
                  <a:schemeClr val="bg2"/>
                </a:solidFill>
              </a:rPr>
              <a:t>List of freemium offers </a:t>
            </a:r>
          </a:p>
        </p:txBody>
      </p:sp>
      <p:sp>
        <p:nvSpPr>
          <p:cNvPr id="7" name="Rectangle 6"/>
          <p:cNvSpPr/>
          <p:nvPr/>
        </p:nvSpPr>
        <p:spPr>
          <a:xfrm>
            <a:off x="600348" y="1694883"/>
            <a:ext cx="3277688" cy="369332"/>
          </a:xfrm>
          <a:prstGeom prst="rect">
            <a:avLst/>
          </a:prstGeom>
        </p:spPr>
        <p:txBody>
          <a:bodyPr wrap="square">
            <a:spAutoFit/>
          </a:bodyPr>
          <a:lstStyle/>
          <a:p>
            <a:pPr marL="182880" indent="-182880">
              <a:spcBef>
                <a:spcPts val="400"/>
              </a:spcBef>
              <a:spcAft>
                <a:spcPts val="0"/>
              </a:spcAft>
              <a:buFont typeface="Arial" panose="020B0604020202020204" pitchFamily="34" charset="0"/>
              <a:buChar char="•"/>
            </a:pPr>
            <a:r>
              <a:rPr lang="en-US" sz="900" dirty="0">
                <a:solidFill>
                  <a:schemeClr val="bg2"/>
                </a:solidFill>
                <a:latin typeface="+mj-lt"/>
                <a:cs typeface="Arial" panose="020B0604020202020204" pitchFamily="34" charset="0"/>
              </a:rPr>
              <a:t>Meraki Free Trail </a:t>
            </a:r>
            <a:r>
              <a:rPr lang="en-US" sz="900" dirty="0">
                <a:solidFill>
                  <a:schemeClr val="bg2"/>
                </a:solidFill>
                <a:latin typeface="+mj-lt"/>
                <a:cs typeface="Arial" panose="020B0604020202020204" pitchFamily="34" charset="0"/>
                <a:hlinkClick r:id="rId2"/>
              </a:rPr>
              <a:t>https://meraki.cisco.com/lp/</a:t>
            </a:r>
            <a:br>
              <a:rPr lang="en-US" sz="900" dirty="0">
                <a:solidFill>
                  <a:schemeClr val="bg2"/>
                </a:solidFill>
                <a:latin typeface="+mj-lt"/>
                <a:cs typeface="Arial" panose="020B0604020202020204" pitchFamily="34" charset="0"/>
                <a:hlinkClick r:id="rId2"/>
              </a:rPr>
            </a:br>
            <a:r>
              <a:rPr lang="en-US" sz="900" dirty="0">
                <a:solidFill>
                  <a:schemeClr val="bg2"/>
                </a:solidFill>
                <a:latin typeface="+mj-lt"/>
                <a:cs typeface="Arial" panose="020B0604020202020204" pitchFamily="34" charset="0"/>
                <a:hlinkClick r:id="rId2"/>
              </a:rPr>
              <a:t>free-demo</a:t>
            </a:r>
            <a:endParaRPr lang="en-US" sz="900" dirty="0">
              <a:solidFill>
                <a:schemeClr val="bg2"/>
              </a:solidFill>
              <a:latin typeface="+mj-lt"/>
              <a:cs typeface="Arial" panose="020B0604020202020204" pitchFamily="34" charset="0"/>
            </a:endParaRPr>
          </a:p>
        </p:txBody>
      </p:sp>
      <p:sp>
        <p:nvSpPr>
          <p:cNvPr id="8" name="Rounded Rectangle 7"/>
          <p:cNvSpPr/>
          <p:nvPr/>
        </p:nvSpPr>
        <p:spPr>
          <a:xfrm>
            <a:off x="4098472" y="1201736"/>
            <a:ext cx="4489904" cy="1645920"/>
          </a:xfrm>
          <a:prstGeom prst="roundRect">
            <a:avLst>
              <a:gd name="adj" fmla="val 6058"/>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 Same Side Corner Rectangle 8"/>
          <p:cNvSpPr/>
          <p:nvPr/>
        </p:nvSpPr>
        <p:spPr>
          <a:xfrm rot="5400000">
            <a:off x="5119031" y="298882"/>
            <a:ext cx="336322" cy="2377440"/>
          </a:xfrm>
          <a:prstGeom prst="round2SameRect">
            <a:avLst>
              <a:gd name="adj1" fmla="val 50000"/>
              <a:gd name="adj2" fmla="val 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91440" bIns="228600" rtlCol="0" anchor="ctr"/>
          <a:lstStyle/>
          <a:p>
            <a:r>
              <a:rPr lang="en-US" sz="1200" dirty="0">
                <a:solidFill>
                  <a:schemeClr val="bg2"/>
                </a:solidFill>
              </a:rPr>
              <a:t>List of buying offers</a:t>
            </a:r>
          </a:p>
        </p:txBody>
      </p:sp>
      <p:sp>
        <p:nvSpPr>
          <p:cNvPr id="10" name="Rectangle 9"/>
          <p:cNvSpPr/>
          <p:nvPr/>
        </p:nvSpPr>
        <p:spPr>
          <a:xfrm>
            <a:off x="4222293" y="1666747"/>
            <a:ext cx="4301221" cy="1177245"/>
          </a:xfrm>
          <a:prstGeom prst="rect">
            <a:avLst/>
          </a:prstGeom>
        </p:spPr>
        <p:txBody>
          <a:bodyPr wrap="square">
            <a:spAutoFit/>
          </a:bodyPr>
          <a:lstStyle/>
          <a:p>
            <a:pPr marL="182880" indent="-182880">
              <a:spcBef>
                <a:spcPts val="300"/>
              </a:spcBef>
              <a:spcAft>
                <a:spcPts val="0"/>
              </a:spcAft>
              <a:buFont typeface="Arial" panose="020B0604020202020204" pitchFamily="34" charset="0"/>
              <a:buChar char="•"/>
            </a:pPr>
            <a:r>
              <a:rPr lang="en-US" sz="900" dirty="0">
                <a:solidFill>
                  <a:schemeClr val="bg1"/>
                </a:solidFill>
                <a:latin typeface="+mj-lt"/>
                <a:cs typeface="Arial" panose="020B0604020202020204" pitchFamily="34" charset="0"/>
              </a:rPr>
              <a:t>The first year on us for Meraki MR 36 &amp; MS120/210/225 series </a:t>
            </a:r>
          </a:p>
          <a:p>
            <a:pPr marL="182880" indent="-182880">
              <a:spcBef>
                <a:spcPts val="300"/>
              </a:spcBef>
              <a:spcAft>
                <a:spcPts val="0"/>
              </a:spcAft>
              <a:buFont typeface="Arial" panose="020B0604020202020204" pitchFamily="34" charset="0"/>
              <a:buChar char="•"/>
            </a:pPr>
            <a:r>
              <a:rPr lang="en-US" sz="900" dirty="0" err="1">
                <a:solidFill>
                  <a:schemeClr val="bg1"/>
                </a:solidFill>
                <a:latin typeface="+mj-lt"/>
                <a:cs typeface="Arial" panose="020B0604020202020204" pitchFamily="34" charset="0"/>
              </a:rPr>
              <a:t>WiFi</a:t>
            </a:r>
            <a:r>
              <a:rPr lang="en-US" sz="900" dirty="0">
                <a:solidFill>
                  <a:schemeClr val="bg1"/>
                </a:solidFill>
                <a:latin typeface="+mj-lt"/>
                <a:cs typeface="Arial" panose="020B0604020202020204" pitchFamily="34" charset="0"/>
              </a:rPr>
              <a:t> wave 2 AP1840 Buy 1 get 1 free ( including 1815I, 1840I </a:t>
            </a:r>
            <a:br>
              <a:rPr lang="en-US" sz="900" dirty="0">
                <a:solidFill>
                  <a:schemeClr val="bg1"/>
                </a:solidFill>
                <a:latin typeface="+mj-lt"/>
                <a:cs typeface="Arial" panose="020B0604020202020204" pitchFamily="34" charset="0"/>
              </a:rPr>
            </a:br>
            <a:r>
              <a:rPr lang="en-US" sz="900" dirty="0">
                <a:solidFill>
                  <a:schemeClr val="bg1"/>
                </a:solidFill>
                <a:latin typeface="+mj-lt"/>
                <a:cs typeface="Arial" panose="020B0604020202020204" pitchFamily="34" charset="0"/>
              </a:rPr>
              <a:t>and 1852I&amp;E)</a:t>
            </a:r>
          </a:p>
          <a:p>
            <a:pPr marL="182880" indent="-182880">
              <a:spcBef>
                <a:spcPts val="300"/>
              </a:spcBef>
              <a:spcAft>
                <a:spcPts val="0"/>
              </a:spcAft>
              <a:buFont typeface="Arial" panose="020B0604020202020204" pitchFamily="34" charset="0"/>
              <a:buChar char="•"/>
            </a:pPr>
            <a:r>
              <a:rPr lang="en-US" sz="900" dirty="0">
                <a:solidFill>
                  <a:schemeClr val="bg1"/>
                </a:solidFill>
                <a:latin typeface="+mj-lt"/>
                <a:cs typeface="Arial" panose="020B0604020202020204" pitchFamily="34" charset="0"/>
              </a:rPr>
              <a:t>Cat1K POE switch (16FP and 24FP) for small only : Buy 2 get 1 free in ASEAN, KR, HK; buy 3 get 1 free in India </a:t>
            </a:r>
          </a:p>
          <a:p>
            <a:pPr marL="182880" indent="-182880">
              <a:spcBef>
                <a:spcPts val="300"/>
              </a:spcBef>
              <a:spcAft>
                <a:spcPts val="0"/>
              </a:spcAft>
              <a:buFont typeface="Arial" panose="020B0604020202020204" pitchFamily="34" charset="0"/>
              <a:buChar char="•"/>
            </a:pPr>
            <a:r>
              <a:rPr lang="en-US" sz="900" dirty="0">
                <a:solidFill>
                  <a:schemeClr val="bg1"/>
                </a:solidFill>
                <a:latin typeface="+mj-lt"/>
                <a:cs typeface="Arial" panose="020B0604020202020204" pitchFamily="34" charset="0"/>
              </a:rPr>
              <a:t>Cat9K DNA-E license for small only: Pay 2 for 3 in ASEAN, ANZ, INDIA, KR, HK and TW, pay 4 for 5 for India</a:t>
            </a:r>
          </a:p>
        </p:txBody>
      </p:sp>
      <p:pic>
        <p:nvPicPr>
          <p:cNvPr id="11" name="Picture 10" descr="A screenshot of a cell phone&#10;&#10;Description automatically generated">
            <a:extLst>
              <a:ext uri="{FF2B5EF4-FFF2-40B4-BE49-F238E27FC236}">
                <a16:creationId xmlns:a16="http://schemas.microsoft.com/office/drawing/2014/main" id="{5F10D732-E8E4-C64E-8A44-67B8BBD77E94}"/>
              </a:ext>
            </a:extLst>
          </p:cNvPr>
          <p:cNvPicPr>
            <a:picLocks noChangeAspect="1"/>
          </p:cNvPicPr>
          <p:nvPr/>
        </p:nvPicPr>
        <p:blipFill>
          <a:blip r:embed="rId3"/>
          <a:stretch>
            <a:fillRect/>
          </a:stretch>
        </p:blipFill>
        <p:spPr>
          <a:xfrm>
            <a:off x="533400" y="2943620"/>
            <a:ext cx="2011680" cy="791084"/>
          </a:xfrm>
          <a:prstGeom prst="rect">
            <a:avLst/>
          </a:prstGeom>
          <a:ln>
            <a:solidFill>
              <a:schemeClr val="accent4">
                <a:lumMod val="60000"/>
                <a:lumOff val="40000"/>
              </a:schemeClr>
            </a:solidFill>
          </a:ln>
        </p:spPr>
      </p:pic>
      <p:pic>
        <p:nvPicPr>
          <p:cNvPr id="12" name="Picture 11" descr="A close up of a computer&#10;&#10;Description automatically generated">
            <a:extLst>
              <a:ext uri="{FF2B5EF4-FFF2-40B4-BE49-F238E27FC236}">
                <a16:creationId xmlns:a16="http://schemas.microsoft.com/office/drawing/2014/main" id="{BD88DE1F-7F43-FF4F-AF66-D6321CB7DEF4}"/>
              </a:ext>
            </a:extLst>
          </p:cNvPr>
          <p:cNvPicPr>
            <a:picLocks noChangeAspect="1"/>
          </p:cNvPicPr>
          <p:nvPr/>
        </p:nvPicPr>
        <p:blipFill>
          <a:blip r:embed="rId4"/>
          <a:stretch>
            <a:fillRect/>
          </a:stretch>
        </p:blipFill>
        <p:spPr>
          <a:xfrm>
            <a:off x="602114" y="4246730"/>
            <a:ext cx="1891351" cy="428361"/>
          </a:xfrm>
          <a:prstGeom prst="rect">
            <a:avLst/>
          </a:prstGeom>
        </p:spPr>
      </p:pic>
      <p:sp>
        <p:nvSpPr>
          <p:cNvPr id="13" name="TextBox 12">
            <a:extLst>
              <a:ext uri="{FF2B5EF4-FFF2-40B4-BE49-F238E27FC236}">
                <a16:creationId xmlns:a16="http://schemas.microsoft.com/office/drawing/2014/main" id="{394550A3-6C6C-6147-AF11-C4598CAD499C}"/>
              </a:ext>
            </a:extLst>
          </p:cNvPr>
          <p:cNvSpPr txBox="1"/>
          <p:nvPr/>
        </p:nvSpPr>
        <p:spPr>
          <a:xfrm>
            <a:off x="571477" y="3869796"/>
            <a:ext cx="1952624" cy="276999"/>
          </a:xfrm>
          <a:prstGeom prst="rect">
            <a:avLst/>
          </a:prstGeom>
          <a:noFill/>
        </p:spPr>
        <p:txBody>
          <a:bodyPr wrap="square" lIns="0" tIns="0" rIns="0" bIns="0" rtlCol="0">
            <a:spAutoFit/>
          </a:bodyPr>
          <a:lstStyle/>
          <a:p>
            <a:pPr algn="ctr"/>
            <a:r>
              <a:rPr lang="en-US" sz="900" dirty="0">
                <a:latin typeface="+mj-lt"/>
              </a:rPr>
              <a:t>Catalyst 1000 series full POE,</a:t>
            </a:r>
            <a:br>
              <a:rPr lang="en-US" sz="900" dirty="0">
                <a:latin typeface="+mj-lt"/>
              </a:rPr>
            </a:br>
            <a:r>
              <a:rPr lang="en-US" sz="900" dirty="0">
                <a:latin typeface="+mj-lt"/>
              </a:rPr>
              <a:t>buy 2 get 1 free promotion for small </a:t>
            </a:r>
          </a:p>
        </p:txBody>
      </p:sp>
      <p:grpSp>
        <p:nvGrpSpPr>
          <p:cNvPr id="23" name="Group 22"/>
          <p:cNvGrpSpPr/>
          <p:nvPr/>
        </p:nvGrpSpPr>
        <p:grpSpPr>
          <a:xfrm>
            <a:off x="2656856" y="2943620"/>
            <a:ext cx="2226152" cy="1773172"/>
            <a:chOff x="2674418" y="2943620"/>
            <a:chExt cx="2226152" cy="1773172"/>
          </a:xfrm>
        </p:grpSpPr>
        <p:pic>
          <p:nvPicPr>
            <p:cNvPr id="14" name="Picture 13" descr="A picture containing table, items, different, sitting&#10;&#10;Description automatically generated">
              <a:extLst>
                <a:ext uri="{FF2B5EF4-FFF2-40B4-BE49-F238E27FC236}">
                  <a16:creationId xmlns:a16="http://schemas.microsoft.com/office/drawing/2014/main" id="{89DCB5E5-304E-7F48-B2E8-BC199C1615B0}"/>
                </a:ext>
              </a:extLst>
            </p:cNvPr>
            <p:cNvPicPr>
              <a:picLocks noChangeAspect="1"/>
            </p:cNvPicPr>
            <p:nvPr/>
          </p:nvPicPr>
          <p:blipFill rotWithShape="1">
            <a:blip r:embed="rId5"/>
            <a:srcRect b="2811"/>
            <a:stretch/>
          </p:blipFill>
          <p:spPr>
            <a:xfrm>
              <a:off x="3116052" y="3306602"/>
              <a:ext cx="1342884" cy="1393986"/>
            </a:xfrm>
            <a:prstGeom prst="rect">
              <a:avLst/>
            </a:prstGeom>
            <a:noFill/>
            <a:ln>
              <a:noFill/>
            </a:ln>
          </p:spPr>
        </p:pic>
        <p:sp>
          <p:nvSpPr>
            <p:cNvPr id="22" name="Rectangle 21"/>
            <p:cNvSpPr/>
            <p:nvPr/>
          </p:nvSpPr>
          <p:spPr>
            <a:xfrm>
              <a:off x="2674418" y="2943620"/>
              <a:ext cx="2226152" cy="1773172"/>
            </a:xfrm>
            <a:prstGeom prst="rect">
              <a:avLst/>
            </a:prstGeom>
            <a:noFill/>
            <a:ln w="9525">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BBB0A48-2556-AC4D-8B71-85B4A93241BF}"/>
                </a:ext>
              </a:extLst>
            </p:cNvPr>
            <p:cNvSpPr txBox="1"/>
            <p:nvPr/>
          </p:nvSpPr>
          <p:spPr>
            <a:xfrm>
              <a:off x="2674418" y="2943620"/>
              <a:ext cx="2226152" cy="369332"/>
            </a:xfrm>
            <a:prstGeom prst="rect">
              <a:avLst/>
            </a:prstGeom>
            <a:noFill/>
          </p:spPr>
          <p:txBody>
            <a:bodyPr wrap="square" rtlCol="0">
              <a:spAutoFit/>
            </a:bodyPr>
            <a:lstStyle/>
            <a:p>
              <a:pPr algn="ctr"/>
              <a:r>
                <a:rPr lang="en-US" sz="900" dirty="0">
                  <a:latin typeface="+mj-lt"/>
                </a:rPr>
                <a:t>Cost Effective Wave 2 </a:t>
              </a:r>
              <a:r>
                <a:rPr lang="en-US" sz="900" dirty="0" err="1">
                  <a:latin typeface="+mj-lt"/>
                </a:rPr>
                <a:t>Aironet</a:t>
              </a:r>
              <a:br>
                <a:rPr lang="en-US" sz="900" dirty="0">
                  <a:latin typeface="+mj-lt"/>
                </a:rPr>
              </a:br>
              <a:r>
                <a:rPr lang="en-US" sz="900" dirty="0">
                  <a:latin typeface="+mj-lt"/>
                </a:rPr>
                <a:t>access point 1840: Buy 1 get 1 free</a:t>
              </a:r>
            </a:p>
          </p:txBody>
        </p:sp>
      </p:grpSp>
      <p:sp>
        <p:nvSpPr>
          <p:cNvPr id="16" name="TextBox 15">
            <a:extLst>
              <a:ext uri="{FF2B5EF4-FFF2-40B4-BE49-F238E27FC236}">
                <a16:creationId xmlns:a16="http://schemas.microsoft.com/office/drawing/2014/main" id="{DBBB0A48-2556-AC4D-8B71-85B4A93241BF}"/>
              </a:ext>
            </a:extLst>
          </p:cNvPr>
          <p:cNvSpPr txBox="1"/>
          <p:nvPr/>
        </p:nvSpPr>
        <p:spPr>
          <a:xfrm>
            <a:off x="4991451" y="2943620"/>
            <a:ext cx="3596926" cy="369332"/>
          </a:xfrm>
          <a:prstGeom prst="rect">
            <a:avLst/>
          </a:prstGeom>
          <a:noFill/>
        </p:spPr>
        <p:txBody>
          <a:bodyPr wrap="square" rtlCol="0">
            <a:spAutoFit/>
          </a:bodyPr>
          <a:lstStyle/>
          <a:p>
            <a:pPr algn="ctr"/>
            <a:r>
              <a:rPr lang="en-US" sz="900" dirty="0">
                <a:latin typeface="+mj-lt"/>
              </a:rPr>
              <a:t>Catalyst 9200L series software license: </a:t>
            </a:r>
            <a:br>
              <a:rPr lang="en-US" sz="900" dirty="0">
                <a:latin typeface="+mj-lt"/>
              </a:rPr>
            </a:br>
            <a:r>
              <a:rPr lang="en-US" sz="900" dirty="0">
                <a:latin typeface="+mj-lt"/>
              </a:rPr>
              <a:t>Pay 2 for 3, pay 4 for 5 for customers in SMALL </a:t>
            </a:r>
          </a:p>
        </p:txBody>
      </p:sp>
      <p:grpSp>
        <p:nvGrpSpPr>
          <p:cNvPr id="19" name="Group 18"/>
          <p:cNvGrpSpPr/>
          <p:nvPr/>
        </p:nvGrpSpPr>
        <p:grpSpPr>
          <a:xfrm>
            <a:off x="5058126" y="3312952"/>
            <a:ext cx="3463576" cy="594360"/>
            <a:chOff x="5124801" y="3315600"/>
            <a:chExt cx="3463576" cy="594360"/>
          </a:xfrm>
        </p:grpSpPr>
        <p:pic>
          <p:nvPicPr>
            <p:cNvPr id="17" name="Picture 16" descr="A close up of a computer&#10;&#10;Description automatically generated">
              <a:extLst>
                <a:ext uri="{FF2B5EF4-FFF2-40B4-BE49-F238E27FC236}">
                  <a16:creationId xmlns:a16="http://schemas.microsoft.com/office/drawing/2014/main" id="{91C3A70E-7BD2-CD4B-9A9A-9CCE1A957021}"/>
                </a:ext>
              </a:extLst>
            </p:cNvPr>
            <p:cNvPicPr>
              <a:picLocks noChangeAspect="1"/>
            </p:cNvPicPr>
            <p:nvPr/>
          </p:nvPicPr>
          <p:blipFill rotWithShape="1">
            <a:blip r:embed="rId6"/>
            <a:srcRect l="770" t="10770" r="5498" b="13086"/>
            <a:stretch/>
          </p:blipFill>
          <p:spPr>
            <a:xfrm>
              <a:off x="6882415" y="3315600"/>
              <a:ext cx="1705962" cy="594360"/>
            </a:xfrm>
            <a:prstGeom prst="rect">
              <a:avLst/>
            </a:prstGeom>
          </p:spPr>
        </p:pic>
        <p:pic>
          <p:nvPicPr>
            <p:cNvPr id="18" name="Picture 17" descr="A picture containing ship, boat, large, water&#10;&#10;Description automatically generated">
              <a:extLst>
                <a:ext uri="{FF2B5EF4-FFF2-40B4-BE49-F238E27FC236}">
                  <a16:creationId xmlns:a16="http://schemas.microsoft.com/office/drawing/2014/main" id="{AEA46EB3-3914-EB45-9DDF-C88105AFA71B}"/>
                </a:ext>
              </a:extLst>
            </p:cNvPr>
            <p:cNvPicPr>
              <a:picLocks noChangeAspect="1"/>
            </p:cNvPicPr>
            <p:nvPr/>
          </p:nvPicPr>
          <p:blipFill rotWithShape="1">
            <a:blip r:embed="rId7"/>
            <a:srcRect l="6208" t="9344" r="2987" b="9344"/>
            <a:stretch/>
          </p:blipFill>
          <p:spPr>
            <a:xfrm>
              <a:off x="5124801" y="3315600"/>
              <a:ext cx="1607469" cy="594341"/>
            </a:xfrm>
            <a:prstGeom prst="rect">
              <a:avLst/>
            </a:prstGeom>
          </p:spPr>
        </p:pic>
      </p:grpSp>
      <p:graphicFrame>
        <p:nvGraphicFramePr>
          <p:cNvPr id="21" name="Table 20"/>
          <p:cNvGraphicFramePr>
            <a:graphicFrameLocks noGrp="1"/>
          </p:cNvGraphicFramePr>
          <p:nvPr>
            <p:extLst>
              <p:ext uri="{D42A27DB-BD31-4B8C-83A1-F6EECF244321}">
                <p14:modId xmlns:p14="http://schemas.microsoft.com/office/powerpoint/2010/main" val="1023987934"/>
              </p:ext>
            </p:extLst>
          </p:nvPr>
        </p:nvGraphicFramePr>
        <p:xfrm>
          <a:off x="4994785" y="4067568"/>
          <a:ext cx="3593592" cy="649224"/>
        </p:xfrm>
        <a:graphic>
          <a:graphicData uri="http://schemas.openxmlformats.org/drawingml/2006/table">
            <a:tbl>
              <a:tblPr firstRow="1" bandRow="1">
                <a:tableStyleId>{2D5ABB26-0587-4C30-8999-92F81FD0307C}</a:tableStyleId>
              </a:tblPr>
              <a:tblGrid>
                <a:gridCol w="1197864">
                  <a:extLst>
                    <a:ext uri="{9D8B030D-6E8A-4147-A177-3AD203B41FA5}">
                      <a16:colId xmlns:a16="http://schemas.microsoft.com/office/drawing/2014/main" val="20000"/>
                    </a:ext>
                  </a:extLst>
                </a:gridCol>
                <a:gridCol w="1197864">
                  <a:extLst>
                    <a:ext uri="{9D8B030D-6E8A-4147-A177-3AD203B41FA5}">
                      <a16:colId xmlns:a16="http://schemas.microsoft.com/office/drawing/2014/main" val="20001"/>
                    </a:ext>
                  </a:extLst>
                </a:gridCol>
                <a:gridCol w="1197864">
                  <a:extLst>
                    <a:ext uri="{9D8B030D-6E8A-4147-A177-3AD203B41FA5}">
                      <a16:colId xmlns:a16="http://schemas.microsoft.com/office/drawing/2014/main" val="20002"/>
                    </a:ext>
                  </a:extLst>
                </a:gridCol>
              </a:tblGrid>
              <a:tr h="0">
                <a:tc rowSpan="2">
                  <a:txBody>
                    <a:bodyPr/>
                    <a:lstStyle/>
                    <a:p>
                      <a:r>
                        <a:rPr lang="en-US" sz="900" dirty="0">
                          <a:solidFill>
                            <a:schemeClr val="bg2"/>
                          </a:solidFill>
                          <a:latin typeface="+mj-lt"/>
                        </a:rPr>
                        <a:t>Software</a:t>
                      </a:r>
                      <a:r>
                        <a:rPr lang="en-US" sz="900" baseline="0" dirty="0">
                          <a:solidFill>
                            <a:schemeClr val="bg2"/>
                          </a:solidFill>
                          <a:latin typeface="+mj-lt"/>
                        </a:rPr>
                        <a:t> package</a:t>
                      </a:r>
                      <a:endParaRPr lang="en-US" sz="900" dirty="0">
                        <a:solidFill>
                          <a:schemeClr val="bg2"/>
                        </a:solidFill>
                        <a:latin typeface="+mj-lt"/>
                      </a:endParaRPr>
                    </a:p>
                  </a:txBody>
                  <a:tcPr marL="45720" marR="45720" marT="18288" marB="18288" anchor="ct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gridSpan="2">
                  <a:txBody>
                    <a:bodyPr/>
                    <a:lstStyle/>
                    <a:p>
                      <a:r>
                        <a:rPr lang="en-US" sz="900" dirty="0">
                          <a:solidFill>
                            <a:schemeClr val="bg2"/>
                          </a:solidFill>
                          <a:latin typeface="+mj-lt"/>
                        </a:rPr>
                        <a:t>Product SKU</a:t>
                      </a:r>
                    </a:p>
                  </a:txBody>
                  <a:tcPr marL="45720" marR="45720" marT="18288" marB="18288">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solidFill>
                  </a:tcPr>
                </a:tc>
                <a:tc hMerge="1">
                  <a:txBody>
                    <a:bodyPr/>
                    <a:lstStyle/>
                    <a:p>
                      <a:endParaRPr lang="en-US" sz="900" dirty="0">
                        <a:latin typeface="+mj-lt"/>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0">
                <a:tc vMerge="1">
                  <a:txBody>
                    <a:bodyPr/>
                    <a:lstStyle/>
                    <a:p>
                      <a:endParaRPr lang="en-US" sz="800" dirty="0">
                        <a:latin typeface="+mj-lt"/>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tc>
                  <a:txBody>
                    <a:bodyPr/>
                    <a:lstStyle/>
                    <a:p>
                      <a:r>
                        <a:rPr lang="en-US" sz="800" dirty="0">
                          <a:solidFill>
                            <a:schemeClr val="bg2"/>
                          </a:solidFill>
                          <a:latin typeface="+mj-lt"/>
                        </a:rPr>
                        <a:t>3-Years</a:t>
                      </a:r>
                    </a:p>
                  </a:txBody>
                  <a:tcPr marL="45720" marR="45720" marT="18288" marB="18288">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a:txBody>
                    <a:bodyPr/>
                    <a:lstStyle/>
                    <a:p>
                      <a:r>
                        <a:rPr lang="en-US" sz="800" dirty="0">
                          <a:solidFill>
                            <a:schemeClr val="bg2"/>
                          </a:solidFill>
                          <a:latin typeface="+mj-lt"/>
                        </a:rPr>
                        <a:t>5-Years</a:t>
                      </a:r>
                    </a:p>
                  </a:txBody>
                  <a:tcPr marL="45720" marR="45720" marT="18288" marB="18288">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rowSpan="2">
                  <a:txBody>
                    <a:bodyPr/>
                    <a:lstStyle/>
                    <a:p>
                      <a:r>
                        <a:rPr lang="en-US" sz="800" b="1" dirty="0">
                          <a:latin typeface="+mj-lt"/>
                        </a:rPr>
                        <a:t>Cisco DNA Essentials</a:t>
                      </a:r>
                    </a:p>
                  </a:txBody>
                  <a:tcPr marL="45720" marR="45720"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tc>
                  <a:txBody>
                    <a:bodyPr/>
                    <a:lstStyle/>
                    <a:p>
                      <a:r>
                        <a:rPr lang="en-US" sz="800" dirty="0">
                          <a:latin typeface="+mj-lt"/>
                        </a:rPr>
                        <a:t>C9200L-DNA-E-24-3Y</a:t>
                      </a:r>
                    </a:p>
                  </a:txBody>
                  <a:tcPr marL="45720" marR="45720" marT="18288" marB="18288">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tc>
                  <a:txBody>
                    <a:bodyPr/>
                    <a:lstStyle/>
                    <a:p>
                      <a:r>
                        <a:rPr lang="en-US" sz="800" kern="1200" dirty="0">
                          <a:solidFill>
                            <a:schemeClr val="tx1"/>
                          </a:solidFill>
                          <a:latin typeface="+mn-lt"/>
                          <a:ea typeface="+mn-ea"/>
                          <a:cs typeface="+mn-cs"/>
                        </a:rPr>
                        <a:t>C9200L-DNA-E-24-5Y</a:t>
                      </a:r>
                      <a:endParaRPr lang="en-US" sz="800" dirty="0">
                        <a:latin typeface="+mj-lt"/>
                      </a:endParaRPr>
                    </a:p>
                  </a:txBody>
                  <a:tcPr marL="45720" marR="45720" marT="18288" marB="18288">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0">
                <a:tc vMerge="1">
                  <a:txBody>
                    <a:bodyPr/>
                    <a:lstStyle/>
                    <a:p>
                      <a:endParaRPr lang="en-US" sz="800" dirty="0">
                        <a:latin typeface="+mj-lt"/>
                      </a:endParaRPr>
                    </a:p>
                  </a:txBody>
                  <a:tcPr marL="45720" marR="4572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tc>
                  <a:txBody>
                    <a:bodyPr/>
                    <a:lstStyle/>
                    <a:p>
                      <a:r>
                        <a:rPr lang="en-US" sz="800" dirty="0">
                          <a:latin typeface="+mj-lt"/>
                        </a:rPr>
                        <a:t>C9200L-DNA-E-48-3Y</a:t>
                      </a:r>
                    </a:p>
                  </a:txBody>
                  <a:tcPr marL="45720" marR="45720" marT="18288" marB="18288">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2">
                        <a:lumMod val="85000"/>
                      </a:schemeClr>
                    </a:solidFill>
                  </a:tcPr>
                </a:tc>
                <a:tc>
                  <a:txBody>
                    <a:bodyPr/>
                    <a:lstStyle/>
                    <a:p>
                      <a:r>
                        <a:rPr lang="en-US" sz="800" kern="1200" dirty="0">
                          <a:solidFill>
                            <a:schemeClr val="tx1"/>
                          </a:solidFill>
                          <a:latin typeface="+mn-lt"/>
                          <a:ea typeface="+mn-ea"/>
                          <a:cs typeface="+mn-cs"/>
                        </a:rPr>
                        <a:t>C9200L-DNA-E-48-5Y</a:t>
                      </a:r>
                      <a:endParaRPr lang="en-US" sz="800" dirty="0">
                        <a:latin typeface="+mj-lt"/>
                      </a:endParaRPr>
                    </a:p>
                  </a:txBody>
                  <a:tcPr marL="45720" marR="45720" marT="18288" marB="18288">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2">
                        <a:lumMod val="85000"/>
                      </a:schemeClr>
                    </a:solidFill>
                  </a:tcPr>
                </a:tc>
                <a:extLst>
                  <a:ext uri="{0D108BD9-81ED-4DB2-BD59-A6C34878D82A}">
                    <a16:rowId xmlns:a16="http://schemas.microsoft.com/office/drawing/2014/main" val="10003"/>
                  </a:ext>
                </a:extLst>
              </a:tr>
            </a:tbl>
          </a:graphicData>
        </a:graphic>
      </p:graphicFrame>
      <p:sp>
        <p:nvSpPr>
          <p:cNvPr id="24" name="Rectangle 23"/>
          <p:cNvSpPr/>
          <p:nvPr/>
        </p:nvSpPr>
        <p:spPr>
          <a:xfrm>
            <a:off x="533400" y="3814002"/>
            <a:ext cx="2028779" cy="902790"/>
          </a:xfrm>
          <a:prstGeom prst="rect">
            <a:avLst/>
          </a:prstGeom>
          <a:noFill/>
          <a:ln w="9525">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4994785" y="2943620"/>
            <a:ext cx="3593592" cy="1037830"/>
          </a:xfrm>
          <a:prstGeom prst="rect">
            <a:avLst/>
          </a:prstGeom>
          <a:noFill/>
          <a:ln w="9525">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076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4146" y="218063"/>
            <a:ext cx="1444585" cy="113365"/>
          </a:xfrm>
          <a:prstGeom prst="rect">
            <a:avLst/>
          </a:prstGeom>
        </p:spPr>
        <p:txBody>
          <a:bodyPr vert="horz" wrap="square" lIns="0" tIns="8637" rIns="0" bIns="0" rtlCol="0">
            <a:spAutoFit/>
          </a:bodyPr>
          <a:lstStyle/>
          <a:p>
            <a:pPr marL="8637" defTabSz="621883" fontAlgn="auto">
              <a:spcBef>
                <a:spcPts val="68"/>
              </a:spcBef>
              <a:spcAft>
                <a:spcPts val="0"/>
              </a:spcAft>
            </a:pPr>
            <a:r>
              <a:rPr sz="680" dirty="0">
                <a:solidFill>
                  <a:srgbClr val="00BCEB"/>
                </a:solidFill>
                <a:latin typeface="CiscoSansTT Light"/>
                <a:ea typeface="+mn-ea"/>
                <a:cs typeface="CiscoSansTT Light"/>
              </a:rPr>
              <a:t>Cisco Products &amp; Solutions for</a:t>
            </a:r>
            <a:r>
              <a:rPr sz="680" spc="-17" dirty="0">
                <a:solidFill>
                  <a:srgbClr val="00BCEB"/>
                </a:solidFill>
                <a:latin typeface="CiscoSansTT Light"/>
                <a:ea typeface="+mn-ea"/>
                <a:cs typeface="CiscoSansTT Light"/>
              </a:rPr>
              <a:t> </a:t>
            </a:r>
            <a:r>
              <a:rPr sz="680" spc="3" dirty="0">
                <a:solidFill>
                  <a:srgbClr val="00BCEB"/>
                </a:solidFill>
                <a:latin typeface="CiscoSansTT Light"/>
                <a:ea typeface="+mn-ea"/>
                <a:cs typeface="CiscoSansTT Light"/>
              </a:rPr>
              <a:t>SMB</a:t>
            </a:r>
            <a:endParaRPr sz="680">
              <a:solidFill>
                <a:prstClr val="black"/>
              </a:solidFill>
              <a:latin typeface="CiscoSansTT Light"/>
              <a:ea typeface="+mn-ea"/>
              <a:cs typeface="CiscoSansTT Light"/>
            </a:endParaRPr>
          </a:p>
        </p:txBody>
      </p:sp>
      <p:sp>
        <p:nvSpPr>
          <p:cNvPr id="3" name="object 3"/>
          <p:cNvSpPr txBox="1">
            <a:spLocks noGrp="1"/>
          </p:cNvSpPr>
          <p:nvPr>
            <p:ph type="title"/>
          </p:nvPr>
        </p:nvSpPr>
        <p:spPr>
          <a:xfrm>
            <a:off x="1171905" y="390809"/>
            <a:ext cx="1809942" cy="218009"/>
          </a:xfrm>
          <a:prstGeom prst="rect">
            <a:avLst/>
          </a:prstGeom>
        </p:spPr>
        <p:txBody>
          <a:bodyPr vert="horz" wrap="square" lIns="0" tIns="8637" rIns="0" bIns="0" rtlCol="0">
            <a:spAutoFit/>
          </a:bodyPr>
          <a:lstStyle/>
          <a:p>
            <a:pPr marL="8637">
              <a:spcBef>
                <a:spcPts val="68"/>
              </a:spcBef>
            </a:pPr>
            <a:r>
              <a:rPr spc="-20" dirty="0"/>
              <a:t>What’s </a:t>
            </a:r>
            <a:r>
              <a:rPr spc="-14" dirty="0"/>
              <a:t>New </a:t>
            </a:r>
            <a:r>
              <a:rPr spc="-7" dirty="0"/>
              <a:t>in</a:t>
            </a:r>
            <a:r>
              <a:rPr spc="-14" dirty="0"/>
              <a:t> </a:t>
            </a:r>
            <a:r>
              <a:rPr lang="en-US" spc="-14" dirty="0"/>
              <a:t>2H</a:t>
            </a:r>
            <a:r>
              <a:rPr spc="-17" dirty="0"/>
              <a:t>FY20</a:t>
            </a:r>
          </a:p>
        </p:txBody>
      </p:sp>
      <p:sp>
        <p:nvSpPr>
          <p:cNvPr id="4" name="object 4"/>
          <p:cNvSpPr txBox="1"/>
          <p:nvPr/>
        </p:nvSpPr>
        <p:spPr>
          <a:xfrm>
            <a:off x="1171904" y="4973586"/>
            <a:ext cx="1561620" cy="87204"/>
          </a:xfrm>
          <a:prstGeom prst="rect">
            <a:avLst/>
          </a:prstGeom>
        </p:spPr>
        <p:txBody>
          <a:bodyPr vert="horz" wrap="square" lIns="0" tIns="8637" rIns="0" bIns="0" rtlCol="0">
            <a:spAutoFit/>
          </a:bodyPr>
          <a:lstStyle/>
          <a:p>
            <a:pPr marL="8637" defTabSz="621883" fontAlgn="auto">
              <a:spcBef>
                <a:spcPts val="68"/>
              </a:spcBef>
              <a:spcAft>
                <a:spcPts val="0"/>
              </a:spcAft>
            </a:pPr>
            <a:r>
              <a:rPr sz="510" dirty="0">
                <a:solidFill>
                  <a:srgbClr val="5A5B5F"/>
                </a:solidFill>
                <a:latin typeface="CiscoSansTT ExtraLight"/>
                <a:ea typeface="+mn-ea"/>
                <a:cs typeface="CiscoSansTT ExtraLight"/>
              </a:rPr>
              <a:t>© 2020 Cisco and/or its </a:t>
            </a:r>
            <a:r>
              <a:rPr sz="510" spc="-3" dirty="0">
                <a:solidFill>
                  <a:srgbClr val="5A5B5F"/>
                </a:solidFill>
                <a:latin typeface="CiscoSansTT ExtraLight"/>
                <a:ea typeface="+mn-ea"/>
                <a:cs typeface="CiscoSansTT ExtraLight"/>
              </a:rPr>
              <a:t>affiliates. </a:t>
            </a:r>
            <a:r>
              <a:rPr sz="510" dirty="0">
                <a:solidFill>
                  <a:srgbClr val="5A5B5F"/>
                </a:solidFill>
                <a:latin typeface="CiscoSansTT ExtraLight"/>
                <a:ea typeface="+mn-ea"/>
                <a:cs typeface="CiscoSansTT ExtraLight"/>
              </a:rPr>
              <a:t>All rights</a:t>
            </a:r>
            <a:r>
              <a:rPr sz="510" spc="-24" dirty="0">
                <a:solidFill>
                  <a:srgbClr val="5A5B5F"/>
                </a:solidFill>
                <a:latin typeface="CiscoSansTT ExtraLight"/>
                <a:ea typeface="+mn-ea"/>
                <a:cs typeface="CiscoSansTT ExtraLight"/>
              </a:rPr>
              <a:t> </a:t>
            </a:r>
            <a:r>
              <a:rPr sz="510" spc="-3" dirty="0">
                <a:solidFill>
                  <a:srgbClr val="5A5B5F"/>
                </a:solidFill>
                <a:latin typeface="CiscoSansTT ExtraLight"/>
                <a:ea typeface="+mn-ea"/>
                <a:cs typeface="CiscoSansTT ExtraLight"/>
              </a:rPr>
              <a:t>reserved.</a:t>
            </a:r>
            <a:endParaRPr sz="510">
              <a:solidFill>
                <a:prstClr val="black"/>
              </a:solidFill>
              <a:latin typeface="CiscoSansTT ExtraLight"/>
              <a:ea typeface="+mn-ea"/>
              <a:cs typeface="CiscoSansTT ExtraLight"/>
            </a:endParaRPr>
          </a:p>
        </p:txBody>
      </p:sp>
      <p:sp>
        <p:nvSpPr>
          <p:cNvPr id="5" name="object 5"/>
          <p:cNvSpPr/>
          <p:nvPr/>
        </p:nvSpPr>
        <p:spPr>
          <a:xfrm>
            <a:off x="7095532" y="327677"/>
            <a:ext cx="334608" cy="83043"/>
          </a:xfrm>
          <a:prstGeom prst="rect">
            <a:avLst/>
          </a:prstGeom>
          <a:blipFill>
            <a:blip r:embed="rId2"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6" name="object 6"/>
          <p:cNvSpPr/>
          <p:nvPr/>
        </p:nvSpPr>
        <p:spPr>
          <a:xfrm>
            <a:off x="7100151" y="436547"/>
            <a:ext cx="101496" cy="132875"/>
          </a:xfrm>
          <a:prstGeom prst="rect">
            <a:avLst/>
          </a:prstGeom>
          <a:blipFill>
            <a:blip r:embed="rId3"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7" name="object 7"/>
          <p:cNvSpPr/>
          <p:nvPr/>
        </p:nvSpPr>
        <p:spPr>
          <a:xfrm>
            <a:off x="7226370" y="565039"/>
            <a:ext cx="79031" cy="0"/>
          </a:xfrm>
          <a:custGeom>
            <a:avLst/>
            <a:gdLst/>
            <a:ahLst/>
            <a:cxnLst/>
            <a:rect l="l" t="t" r="r" b="b"/>
            <a:pathLst>
              <a:path w="116204">
                <a:moveTo>
                  <a:pt x="0" y="0"/>
                </a:moveTo>
                <a:lnTo>
                  <a:pt x="115608" y="0"/>
                </a:lnTo>
              </a:path>
            </a:pathLst>
          </a:custGeom>
          <a:ln w="12700">
            <a:solidFill>
              <a:srgbClr val="FFFFFF"/>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8" name="object 8"/>
          <p:cNvSpPr/>
          <p:nvPr/>
        </p:nvSpPr>
        <p:spPr>
          <a:xfrm>
            <a:off x="7226369" y="501987"/>
            <a:ext cx="73417" cy="0"/>
          </a:xfrm>
          <a:custGeom>
            <a:avLst/>
            <a:gdLst/>
            <a:ahLst/>
            <a:cxnLst/>
            <a:rect l="l" t="t" r="r" b="b"/>
            <a:pathLst>
              <a:path w="107950">
                <a:moveTo>
                  <a:pt x="0" y="0"/>
                </a:moveTo>
                <a:lnTo>
                  <a:pt x="107734" y="0"/>
                </a:lnTo>
              </a:path>
            </a:pathLst>
          </a:custGeom>
          <a:ln w="12700">
            <a:solidFill>
              <a:srgbClr val="FFFFFF"/>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9" name="object 9"/>
          <p:cNvSpPr/>
          <p:nvPr/>
        </p:nvSpPr>
        <p:spPr>
          <a:xfrm>
            <a:off x="7231539" y="445845"/>
            <a:ext cx="0" cy="114876"/>
          </a:xfrm>
          <a:custGeom>
            <a:avLst/>
            <a:gdLst/>
            <a:ahLst/>
            <a:cxnLst/>
            <a:rect l="l" t="t" r="r" b="b"/>
            <a:pathLst>
              <a:path h="168909">
                <a:moveTo>
                  <a:pt x="0" y="168909"/>
                </a:moveTo>
                <a:lnTo>
                  <a:pt x="0" y="0"/>
                </a:lnTo>
                <a:lnTo>
                  <a:pt x="0" y="168909"/>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0" name="object 10"/>
          <p:cNvSpPr/>
          <p:nvPr/>
        </p:nvSpPr>
        <p:spPr>
          <a:xfrm>
            <a:off x="7226370" y="441094"/>
            <a:ext cx="79031" cy="0"/>
          </a:xfrm>
          <a:custGeom>
            <a:avLst/>
            <a:gdLst/>
            <a:ahLst/>
            <a:cxnLst/>
            <a:rect l="l" t="t" r="r" b="b"/>
            <a:pathLst>
              <a:path w="116204">
                <a:moveTo>
                  <a:pt x="0" y="0"/>
                </a:moveTo>
                <a:lnTo>
                  <a:pt x="115608" y="0"/>
                </a:lnTo>
              </a:path>
            </a:pathLst>
          </a:custGeom>
          <a:ln w="13970">
            <a:solidFill>
              <a:srgbClr val="FFFFFF"/>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1" name="object 11"/>
          <p:cNvSpPr/>
          <p:nvPr/>
        </p:nvSpPr>
        <p:spPr>
          <a:xfrm>
            <a:off x="7323253" y="433783"/>
            <a:ext cx="101505" cy="138403"/>
          </a:xfrm>
          <a:prstGeom prst="rect">
            <a:avLst/>
          </a:prstGeom>
          <a:blipFill>
            <a:blip r:embed="rId4"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2" name="object 12"/>
          <p:cNvSpPr/>
          <p:nvPr/>
        </p:nvSpPr>
        <p:spPr>
          <a:xfrm>
            <a:off x="7455020" y="436545"/>
            <a:ext cx="0" cy="133014"/>
          </a:xfrm>
          <a:custGeom>
            <a:avLst/>
            <a:gdLst/>
            <a:ahLst/>
            <a:cxnLst/>
            <a:rect l="l" t="t" r="r" b="b"/>
            <a:pathLst>
              <a:path h="195580">
                <a:moveTo>
                  <a:pt x="0" y="0"/>
                </a:moveTo>
                <a:lnTo>
                  <a:pt x="0" y="195376"/>
                </a:lnTo>
              </a:path>
            </a:pathLst>
          </a:custGeom>
          <a:ln w="15189">
            <a:solidFill>
              <a:srgbClr val="FFFFFF"/>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3" name="object 13"/>
          <p:cNvSpPr/>
          <p:nvPr/>
        </p:nvSpPr>
        <p:spPr>
          <a:xfrm>
            <a:off x="7484908" y="433774"/>
            <a:ext cx="112026" cy="138421"/>
          </a:xfrm>
          <a:prstGeom prst="rect">
            <a:avLst/>
          </a:prstGeom>
          <a:blipFill>
            <a:blip r:embed="rId5"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4" name="object 14"/>
          <p:cNvSpPr/>
          <p:nvPr/>
        </p:nvSpPr>
        <p:spPr>
          <a:xfrm>
            <a:off x="7625346" y="436545"/>
            <a:ext cx="101134" cy="132875"/>
          </a:xfrm>
          <a:prstGeom prst="rect">
            <a:avLst/>
          </a:prstGeom>
          <a:blipFill>
            <a:blip r:embed="rId6"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5" name="object 15"/>
          <p:cNvSpPr/>
          <p:nvPr/>
        </p:nvSpPr>
        <p:spPr>
          <a:xfrm>
            <a:off x="7756736" y="565039"/>
            <a:ext cx="79031" cy="0"/>
          </a:xfrm>
          <a:custGeom>
            <a:avLst/>
            <a:gdLst/>
            <a:ahLst/>
            <a:cxnLst/>
            <a:rect l="l" t="t" r="r" b="b"/>
            <a:pathLst>
              <a:path w="116204">
                <a:moveTo>
                  <a:pt x="0" y="0"/>
                </a:moveTo>
                <a:lnTo>
                  <a:pt x="115608" y="0"/>
                </a:lnTo>
              </a:path>
            </a:pathLst>
          </a:custGeom>
          <a:ln w="12700">
            <a:solidFill>
              <a:srgbClr val="FFFFFF"/>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6" name="object 16"/>
          <p:cNvSpPr/>
          <p:nvPr/>
        </p:nvSpPr>
        <p:spPr>
          <a:xfrm>
            <a:off x="7756736" y="506306"/>
            <a:ext cx="10365" cy="54415"/>
          </a:xfrm>
          <a:custGeom>
            <a:avLst/>
            <a:gdLst/>
            <a:ahLst/>
            <a:cxnLst/>
            <a:rect l="l" t="t" r="r" b="b"/>
            <a:pathLst>
              <a:path w="15240" h="80009">
                <a:moveTo>
                  <a:pt x="0" y="80010"/>
                </a:moveTo>
                <a:lnTo>
                  <a:pt x="15201" y="80010"/>
                </a:lnTo>
                <a:lnTo>
                  <a:pt x="15201" y="0"/>
                </a:lnTo>
                <a:lnTo>
                  <a:pt x="0" y="0"/>
                </a:lnTo>
                <a:lnTo>
                  <a:pt x="0" y="80010"/>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7" name="object 17"/>
          <p:cNvSpPr/>
          <p:nvPr/>
        </p:nvSpPr>
        <p:spPr>
          <a:xfrm>
            <a:off x="7756736" y="501987"/>
            <a:ext cx="73417" cy="0"/>
          </a:xfrm>
          <a:custGeom>
            <a:avLst/>
            <a:gdLst/>
            <a:ahLst/>
            <a:cxnLst/>
            <a:rect l="l" t="t" r="r" b="b"/>
            <a:pathLst>
              <a:path w="107950">
                <a:moveTo>
                  <a:pt x="0" y="0"/>
                </a:moveTo>
                <a:lnTo>
                  <a:pt x="107734" y="0"/>
                </a:lnTo>
              </a:path>
            </a:pathLst>
          </a:custGeom>
          <a:ln w="12700">
            <a:solidFill>
              <a:srgbClr val="FFFFFF"/>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8" name="object 18"/>
          <p:cNvSpPr/>
          <p:nvPr/>
        </p:nvSpPr>
        <p:spPr>
          <a:xfrm>
            <a:off x="7756736" y="445845"/>
            <a:ext cx="10365" cy="51824"/>
          </a:xfrm>
          <a:custGeom>
            <a:avLst/>
            <a:gdLst/>
            <a:ahLst/>
            <a:cxnLst/>
            <a:rect l="l" t="t" r="r" b="b"/>
            <a:pathLst>
              <a:path w="15240" h="76200">
                <a:moveTo>
                  <a:pt x="0" y="76200"/>
                </a:moveTo>
                <a:lnTo>
                  <a:pt x="15201" y="76200"/>
                </a:lnTo>
                <a:lnTo>
                  <a:pt x="15201" y="0"/>
                </a:lnTo>
                <a:lnTo>
                  <a:pt x="0" y="0"/>
                </a:lnTo>
                <a:lnTo>
                  <a:pt x="0" y="76200"/>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9" name="object 19"/>
          <p:cNvSpPr/>
          <p:nvPr/>
        </p:nvSpPr>
        <p:spPr>
          <a:xfrm>
            <a:off x="7756736" y="441094"/>
            <a:ext cx="79031" cy="0"/>
          </a:xfrm>
          <a:custGeom>
            <a:avLst/>
            <a:gdLst/>
            <a:ahLst/>
            <a:cxnLst/>
            <a:rect l="l" t="t" r="r" b="b"/>
            <a:pathLst>
              <a:path w="116204">
                <a:moveTo>
                  <a:pt x="0" y="0"/>
                </a:moveTo>
                <a:lnTo>
                  <a:pt x="115608" y="0"/>
                </a:lnTo>
              </a:path>
            </a:pathLst>
          </a:custGeom>
          <a:ln w="13970">
            <a:solidFill>
              <a:srgbClr val="FFFFFF"/>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20" name="object 20"/>
          <p:cNvSpPr/>
          <p:nvPr/>
        </p:nvSpPr>
        <p:spPr>
          <a:xfrm>
            <a:off x="7860997" y="436547"/>
            <a:ext cx="101505" cy="132875"/>
          </a:xfrm>
          <a:prstGeom prst="rect">
            <a:avLst/>
          </a:prstGeom>
          <a:blipFill>
            <a:blip r:embed="rId7"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21" name="object 21"/>
          <p:cNvSpPr/>
          <p:nvPr/>
        </p:nvSpPr>
        <p:spPr>
          <a:xfrm>
            <a:off x="6897694" y="327354"/>
            <a:ext cx="161219" cy="157804"/>
          </a:xfrm>
          <a:prstGeom prst="rect">
            <a:avLst/>
          </a:prstGeom>
          <a:blipFill>
            <a:blip r:embed="rId8"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22" name="object 22"/>
          <p:cNvSpPr/>
          <p:nvPr/>
        </p:nvSpPr>
        <p:spPr>
          <a:xfrm>
            <a:off x="6819596" y="494607"/>
            <a:ext cx="239685" cy="74712"/>
          </a:xfrm>
          <a:custGeom>
            <a:avLst/>
            <a:gdLst/>
            <a:ahLst/>
            <a:cxnLst/>
            <a:rect l="l" t="t" r="r" b="b"/>
            <a:pathLst>
              <a:path w="352425" h="109855">
                <a:moveTo>
                  <a:pt x="297116" y="0"/>
                </a:moveTo>
                <a:lnTo>
                  <a:pt x="54762" y="0"/>
                </a:lnTo>
                <a:lnTo>
                  <a:pt x="33497" y="4322"/>
                </a:lnTo>
                <a:lnTo>
                  <a:pt x="16084" y="16090"/>
                </a:lnTo>
                <a:lnTo>
                  <a:pt x="4320" y="33507"/>
                </a:lnTo>
                <a:lnTo>
                  <a:pt x="0" y="54775"/>
                </a:lnTo>
                <a:lnTo>
                  <a:pt x="4320" y="76040"/>
                </a:lnTo>
                <a:lnTo>
                  <a:pt x="16084" y="93452"/>
                </a:lnTo>
                <a:lnTo>
                  <a:pt x="33497" y="105217"/>
                </a:lnTo>
                <a:lnTo>
                  <a:pt x="54762" y="109537"/>
                </a:lnTo>
                <a:lnTo>
                  <a:pt x="297116" y="109537"/>
                </a:lnTo>
                <a:lnTo>
                  <a:pt x="318381" y="105217"/>
                </a:lnTo>
                <a:lnTo>
                  <a:pt x="335794" y="93452"/>
                </a:lnTo>
                <a:lnTo>
                  <a:pt x="347558" y="76040"/>
                </a:lnTo>
                <a:lnTo>
                  <a:pt x="351878" y="54775"/>
                </a:lnTo>
                <a:lnTo>
                  <a:pt x="347558" y="33507"/>
                </a:lnTo>
                <a:lnTo>
                  <a:pt x="335794" y="16090"/>
                </a:lnTo>
                <a:lnTo>
                  <a:pt x="318381" y="4322"/>
                </a:lnTo>
                <a:lnTo>
                  <a:pt x="297116" y="0"/>
                </a:lnTo>
                <a:close/>
              </a:path>
            </a:pathLst>
          </a:custGeom>
          <a:solidFill>
            <a:srgbClr val="00BCEB"/>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23" name="object 23"/>
          <p:cNvSpPr/>
          <p:nvPr/>
        </p:nvSpPr>
        <p:spPr>
          <a:xfrm>
            <a:off x="4373429" y="378857"/>
            <a:ext cx="244832" cy="244592"/>
          </a:xfrm>
          <a:prstGeom prst="rect">
            <a:avLst/>
          </a:prstGeom>
          <a:blipFill>
            <a:blip r:embed="rId9"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24" name="object 24"/>
          <p:cNvSpPr txBox="1"/>
          <p:nvPr/>
        </p:nvSpPr>
        <p:spPr>
          <a:xfrm>
            <a:off x="4670835" y="403787"/>
            <a:ext cx="1912726" cy="177742"/>
          </a:xfrm>
          <a:prstGeom prst="rect">
            <a:avLst/>
          </a:prstGeom>
        </p:spPr>
        <p:txBody>
          <a:bodyPr vert="horz" wrap="square" lIns="0" tIns="8637" rIns="0" bIns="0" rtlCol="0">
            <a:spAutoFit/>
          </a:bodyPr>
          <a:lstStyle/>
          <a:p>
            <a:pPr marL="8637" marR="3455" defTabSz="621883" fontAlgn="auto">
              <a:lnSpc>
                <a:spcPct val="111100"/>
              </a:lnSpc>
              <a:spcBef>
                <a:spcPts val="68"/>
              </a:spcBef>
              <a:spcAft>
                <a:spcPts val="0"/>
              </a:spcAft>
            </a:pPr>
            <a:r>
              <a:rPr sz="510" dirty="0">
                <a:solidFill>
                  <a:srgbClr val="FFFFFF"/>
                </a:solidFill>
                <a:latin typeface="CiscoSansTT"/>
                <a:ea typeface="+mn-ea"/>
                <a:cs typeface="CiscoSansTT"/>
              </a:rPr>
              <a:t>Supporting </a:t>
            </a:r>
            <a:r>
              <a:rPr sz="510" spc="-3" dirty="0">
                <a:solidFill>
                  <a:srgbClr val="FFFFFF"/>
                </a:solidFill>
                <a:latin typeface="CiscoSansTT"/>
                <a:ea typeface="+mn-ea"/>
                <a:cs typeface="CiscoSansTT"/>
              </a:rPr>
              <a:t>business </a:t>
            </a:r>
            <a:r>
              <a:rPr sz="510" dirty="0">
                <a:solidFill>
                  <a:srgbClr val="FFFFFF"/>
                </a:solidFill>
                <a:latin typeface="CiscoSansTT"/>
                <a:ea typeface="+mn-ea"/>
                <a:cs typeface="CiscoSansTT"/>
              </a:rPr>
              <a:t>continuity during the </a:t>
            </a:r>
            <a:r>
              <a:rPr sz="510" spc="-3" dirty="0">
                <a:solidFill>
                  <a:srgbClr val="FFFFFF"/>
                </a:solidFill>
                <a:latin typeface="CiscoSansTT"/>
                <a:ea typeface="+mn-ea"/>
                <a:cs typeface="CiscoSansTT"/>
              </a:rPr>
              <a:t>COVID-19</a:t>
            </a:r>
            <a:r>
              <a:rPr sz="510" spc="-44" dirty="0">
                <a:solidFill>
                  <a:srgbClr val="FFFFFF"/>
                </a:solidFill>
                <a:latin typeface="CiscoSansTT"/>
                <a:ea typeface="+mn-ea"/>
                <a:cs typeface="CiscoSansTT"/>
              </a:rPr>
              <a:t> </a:t>
            </a:r>
            <a:r>
              <a:rPr sz="510" dirty="0">
                <a:solidFill>
                  <a:srgbClr val="FFFFFF"/>
                </a:solidFill>
                <a:latin typeface="CiscoSansTT"/>
                <a:ea typeface="+mn-ea"/>
                <a:cs typeface="CiscoSansTT"/>
              </a:rPr>
              <a:t>pandemic  </a:t>
            </a:r>
            <a:r>
              <a:rPr sz="510" spc="-3" dirty="0">
                <a:solidFill>
                  <a:srgbClr val="FFFFFF"/>
                </a:solidFill>
                <a:latin typeface="CiscoSansTT"/>
                <a:ea typeface="+mn-ea"/>
                <a:cs typeface="CiscoSansTT"/>
                <a:hlinkClick r:id="rId10"/>
              </a:rPr>
              <a:t>www.cisco.com/c/m/en_us/covid19.html</a:t>
            </a:r>
            <a:endParaRPr sz="510">
              <a:solidFill>
                <a:prstClr val="black"/>
              </a:solidFill>
              <a:latin typeface="CiscoSansTT"/>
              <a:ea typeface="+mn-ea"/>
              <a:cs typeface="CiscoSansTT"/>
            </a:endParaRPr>
          </a:p>
        </p:txBody>
      </p:sp>
      <p:sp>
        <p:nvSpPr>
          <p:cNvPr id="25" name="object 25"/>
          <p:cNvSpPr/>
          <p:nvPr/>
        </p:nvSpPr>
        <p:spPr>
          <a:xfrm>
            <a:off x="1141696" y="1124124"/>
            <a:ext cx="2273332" cy="1259315"/>
          </a:xfrm>
          <a:custGeom>
            <a:avLst/>
            <a:gdLst/>
            <a:ahLst/>
            <a:cxnLst/>
            <a:rect l="l" t="t" r="r" b="b"/>
            <a:pathLst>
              <a:path w="3342640" h="1851660">
                <a:moveTo>
                  <a:pt x="0" y="0"/>
                </a:moveTo>
                <a:lnTo>
                  <a:pt x="3342132" y="0"/>
                </a:lnTo>
                <a:lnTo>
                  <a:pt x="3342132" y="1851660"/>
                </a:lnTo>
                <a:lnTo>
                  <a:pt x="0" y="1851660"/>
                </a:lnTo>
                <a:lnTo>
                  <a:pt x="0" y="0"/>
                </a:lnTo>
                <a:close/>
              </a:path>
            </a:pathLst>
          </a:custGeom>
          <a:solidFill>
            <a:srgbClr val="005072">
              <a:alpha val="50000"/>
            </a:srgbClr>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26" name="object 26">
            <a:hlinkClick r:id="rId11"/>
          </p:cNvPr>
          <p:cNvSpPr/>
          <p:nvPr/>
        </p:nvSpPr>
        <p:spPr>
          <a:xfrm>
            <a:off x="1180537" y="1162975"/>
            <a:ext cx="2179186" cy="1163010"/>
          </a:xfrm>
          <a:custGeom>
            <a:avLst/>
            <a:gdLst/>
            <a:ahLst/>
            <a:cxnLst/>
            <a:rect l="l" t="t" r="r" b="b"/>
            <a:pathLst>
              <a:path w="3204210" h="1710054">
                <a:moveTo>
                  <a:pt x="0" y="1710004"/>
                </a:moveTo>
                <a:lnTo>
                  <a:pt x="3203994" y="1710004"/>
                </a:lnTo>
                <a:lnTo>
                  <a:pt x="3203994" y="0"/>
                </a:lnTo>
                <a:lnTo>
                  <a:pt x="0" y="0"/>
                </a:lnTo>
                <a:lnTo>
                  <a:pt x="0" y="1710004"/>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27" name="object 27"/>
          <p:cNvSpPr/>
          <p:nvPr/>
        </p:nvSpPr>
        <p:spPr>
          <a:xfrm>
            <a:off x="1141696" y="3694907"/>
            <a:ext cx="2273332" cy="1259315"/>
          </a:xfrm>
          <a:custGeom>
            <a:avLst/>
            <a:gdLst/>
            <a:ahLst/>
            <a:cxnLst/>
            <a:rect l="l" t="t" r="r" b="b"/>
            <a:pathLst>
              <a:path w="3342640" h="1851659">
                <a:moveTo>
                  <a:pt x="0" y="0"/>
                </a:moveTo>
                <a:lnTo>
                  <a:pt x="3342132" y="0"/>
                </a:lnTo>
                <a:lnTo>
                  <a:pt x="3342132" y="1851660"/>
                </a:lnTo>
                <a:lnTo>
                  <a:pt x="0" y="1851660"/>
                </a:lnTo>
                <a:lnTo>
                  <a:pt x="0" y="0"/>
                </a:lnTo>
                <a:close/>
              </a:path>
            </a:pathLst>
          </a:custGeom>
          <a:solidFill>
            <a:srgbClr val="005072">
              <a:alpha val="50000"/>
            </a:srgbClr>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28" name="object 28">
            <a:hlinkClick r:id="rId12"/>
          </p:cNvPr>
          <p:cNvSpPr/>
          <p:nvPr/>
        </p:nvSpPr>
        <p:spPr>
          <a:xfrm>
            <a:off x="1180537" y="3733757"/>
            <a:ext cx="2179186" cy="1163010"/>
          </a:xfrm>
          <a:custGeom>
            <a:avLst/>
            <a:gdLst/>
            <a:ahLst/>
            <a:cxnLst/>
            <a:rect l="l" t="t" r="r" b="b"/>
            <a:pathLst>
              <a:path w="3204210" h="1710054">
                <a:moveTo>
                  <a:pt x="0" y="1710004"/>
                </a:moveTo>
                <a:lnTo>
                  <a:pt x="3203994" y="1710004"/>
                </a:lnTo>
                <a:lnTo>
                  <a:pt x="3203994" y="0"/>
                </a:lnTo>
                <a:lnTo>
                  <a:pt x="0" y="0"/>
                </a:lnTo>
                <a:lnTo>
                  <a:pt x="0" y="1710004"/>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29" name="object 29"/>
          <p:cNvSpPr/>
          <p:nvPr/>
        </p:nvSpPr>
        <p:spPr>
          <a:xfrm>
            <a:off x="1141696" y="2409516"/>
            <a:ext cx="2273332" cy="1259315"/>
          </a:xfrm>
          <a:custGeom>
            <a:avLst/>
            <a:gdLst/>
            <a:ahLst/>
            <a:cxnLst/>
            <a:rect l="l" t="t" r="r" b="b"/>
            <a:pathLst>
              <a:path w="3342640" h="1851660">
                <a:moveTo>
                  <a:pt x="0" y="0"/>
                </a:moveTo>
                <a:lnTo>
                  <a:pt x="3342132" y="0"/>
                </a:lnTo>
                <a:lnTo>
                  <a:pt x="3342132" y="1851660"/>
                </a:lnTo>
                <a:lnTo>
                  <a:pt x="0" y="1851660"/>
                </a:lnTo>
                <a:lnTo>
                  <a:pt x="0" y="0"/>
                </a:lnTo>
                <a:close/>
              </a:path>
            </a:pathLst>
          </a:custGeom>
          <a:solidFill>
            <a:srgbClr val="005072">
              <a:alpha val="50000"/>
            </a:srgbClr>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30" name="object 30">
            <a:hlinkClick r:id="rId13"/>
          </p:cNvPr>
          <p:cNvSpPr/>
          <p:nvPr/>
        </p:nvSpPr>
        <p:spPr>
          <a:xfrm>
            <a:off x="1180537" y="2448366"/>
            <a:ext cx="2179186" cy="1163010"/>
          </a:xfrm>
          <a:custGeom>
            <a:avLst/>
            <a:gdLst/>
            <a:ahLst/>
            <a:cxnLst/>
            <a:rect l="l" t="t" r="r" b="b"/>
            <a:pathLst>
              <a:path w="3204210" h="1710054">
                <a:moveTo>
                  <a:pt x="0" y="1710004"/>
                </a:moveTo>
                <a:lnTo>
                  <a:pt x="3203994" y="1710004"/>
                </a:lnTo>
                <a:lnTo>
                  <a:pt x="3203994" y="0"/>
                </a:lnTo>
                <a:lnTo>
                  <a:pt x="0" y="0"/>
                </a:lnTo>
                <a:lnTo>
                  <a:pt x="0" y="1710004"/>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31" name="object 31"/>
          <p:cNvSpPr/>
          <p:nvPr/>
        </p:nvSpPr>
        <p:spPr>
          <a:xfrm>
            <a:off x="3443150" y="1124124"/>
            <a:ext cx="2273332" cy="1259315"/>
          </a:xfrm>
          <a:custGeom>
            <a:avLst/>
            <a:gdLst/>
            <a:ahLst/>
            <a:cxnLst/>
            <a:rect l="l" t="t" r="r" b="b"/>
            <a:pathLst>
              <a:path w="3342640" h="1851660">
                <a:moveTo>
                  <a:pt x="0" y="0"/>
                </a:moveTo>
                <a:lnTo>
                  <a:pt x="3342132" y="0"/>
                </a:lnTo>
                <a:lnTo>
                  <a:pt x="3342132" y="1851660"/>
                </a:lnTo>
                <a:lnTo>
                  <a:pt x="0" y="1851660"/>
                </a:lnTo>
                <a:lnTo>
                  <a:pt x="0" y="0"/>
                </a:lnTo>
                <a:close/>
              </a:path>
            </a:pathLst>
          </a:custGeom>
          <a:solidFill>
            <a:srgbClr val="005072">
              <a:alpha val="50000"/>
            </a:srgbClr>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32" name="object 32">
            <a:hlinkClick r:id="rId14"/>
          </p:cNvPr>
          <p:cNvSpPr/>
          <p:nvPr/>
        </p:nvSpPr>
        <p:spPr>
          <a:xfrm>
            <a:off x="3482001" y="1162975"/>
            <a:ext cx="2179186" cy="1163010"/>
          </a:xfrm>
          <a:custGeom>
            <a:avLst/>
            <a:gdLst/>
            <a:ahLst/>
            <a:cxnLst/>
            <a:rect l="l" t="t" r="r" b="b"/>
            <a:pathLst>
              <a:path w="3204209" h="1710054">
                <a:moveTo>
                  <a:pt x="0" y="1710004"/>
                </a:moveTo>
                <a:lnTo>
                  <a:pt x="3204006" y="1710004"/>
                </a:lnTo>
                <a:lnTo>
                  <a:pt x="3204006" y="0"/>
                </a:lnTo>
                <a:lnTo>
                  <a:pt x="0" y="0"/>
                </a:lnTo>
                <a:lnTo>
                  <a:pt x="0" y="1710004"/>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33" name="object 33"/>
          <p:cNvSpPr/>
          <p:nvPr/>
        </p:nvSpPr>
        <p:spPr>
          <a:xfrm>
            <a:off x="5744614" y="1124124"/>
            <a:ext cx="2273332" cy="1259315"/>
          </a:xfrm>
          <a:custGeom>
            <a:avLst/>
            <a:gdLst/>
            <a:ahLst/>
            <a:cxnLst/>
            <a:rect l="l" t="t" r="r" b="b"/>
            <a:pathLst>
              <a:path w="3342640" h="1851660">
                <a:moveTo>
                  <a:pt x="0" y="0"/>
                </a:moveTo>
                <a:lnTo>
                  <a:pt x="3342132" y="0"/>
                </a:lnTo>
                <a:lnTo>
                  <a:pt x="3342132" y="1851660"/>
                </a:lnTo>
                <a:lnTo>
                  <a:pt x="0" y="1851660"/>
                </a:lnTo>
                <a:lnTo>
                  <a:pt x="0" y="0"/>
                </a:lnTo>
                <a:close/>
              </a:path>
            </a:pathLst>
          </a:custGeom>
          <a:solidFill>
            <a:srgbClr val="005072">
              <a:alpha val="50000"/>
            </a:srgbClr>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34" name="object 34">
            <a:hlinkClick r:id="rId15"/>
          </p:cNvPr>
          <p:cNvSpPr/>
          <p:nvPr/>
        </p:nvSpPr>
        <p:spPr>
          <a:xfrm>
            <a:off x="5783465" y="1162975"/>
            <a:ext cx="2179186" cy="1163010"/>
          </a:xfrm>
          <a:custGeom>
            <a:avLst/>
            <a:gdLst/>
            <a:ahLst/>
            <a:cxnLst/>
            <a:rect l="l" t="t" r="r" b="b"/>
            <a:pathLst>
              <a:path w="3204209" h="1710054">
                <a:moveTo>
                  <a:pt x="0" y="1710004"/>
                </a:moveTo>
                <a:lnTo>
                  <a:pt x="3203994" y="1710004"/>
                </a:lnTo>
                <a:lnTo>
                  <a:pt x="3203994" y="0"/>
                </a:lnTo>
                <a:lnTo>
                  <a:pt x="0" y="0"/>
                </a:lnTo>
                <a:lnTo>
                  <a:pt x="0" y="1710004"/>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35" name="object 35"/>
          <p:cNvSpPr/>
          <p:nvPr/>
        </p:nvSpPr>
        <p:spPr>
          <a:xfrm>
            <a:off x="5744614" y="2409516"/>
            <a:ext cx="2273332" cy="1259315"/>
          </a:xfrm>
          <a:custGeom>
            <a:avLst/>
            <a:gdLst/>
            <a:ahLst/>
            <a:cxnLst/>
            <a:rect l="l" t="t" r="r" b="b"/>
            <a:pathLst>
              <a:path w="3342640" h="1851660">
                <a:moveTo>
                  <a:pt x="0" y="0"/>
                </a:moveTo>
                <a:lnTo>
                  <a:pt x="3342132" y="0"/>
                </a:lnTo>
                <a:lnTo>
                  <a:pt x="3342132" y="1851660"/>
                </a:lnTo>
                <a:lnTo>
                  <a:pt x="0" y="1851660"/>
                </a:lnTo>
                <a:lnTo>
                  <a:pt x="0" y="0"/>
                </a:lnTo>
                <a:close/>
              </a:path>
            </a:pathLst>
          </a:custGeom>
          <a:solidFill>
            <a:srgbClr val="005072">
              <a:alpha val="50000"/>
            </a:srgbClr>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36" name="object 36">
            <a:hlinkClick r:id="rId16"/>
          </p:cNvPr>
          <p:cNvSpPr/>
          <p:nvPr/>
        </p:nvSpPr>
        <p:spPr>
          <a:xfrm>
            <a:off x="5783465" y="2448366"/>
            <a:ext cx="2179186" cy="1163010"/>
          </a:xfrm>
          <a:custGeom>
            <a:avLst/>
            <a:gdLst/>
            <a:ahLst/>
            <a:cxnLst/>
            <a:rect l="l" t="t" r="r" b="b"/>
            <a:pathLst>
              <a:path w="3204209" h="1710054">
                <a:moveTo>
                  <a:pt x="0" y="1710004"/>
                </a:moveTo>
                <a:lnTo>
                  <a:pt x="3204006" y="1710004"/>
                </a:lnTo>
                <a:lnTo>
                  <a:pt x="3204006" y="0"/>
                </a:lnTo>
                <a:lnTo>
                  <a:pt x="0" y="0"/>
                </a:lnTo>
                <a:lnTo>
                  <a:pt x="0" y="1710004"/>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37" name="object 37"/>
          <p:cNvSpPr/>
          <p:nvPr/>
        </p:nvSpPr>
        <p:spPr>
          <a:xfrm>
            <a:off x="5744614" y="3694907"/>
            <a:ext cx="2273332" cy="1259315"/>
          </a:xfrm>
          <a:custGeom>
            <a:avLst/>
            <a:gdLst/>
            <a:ahLst/>
            <a:cxnLst/>
            <a:rect l="l" t="t" r="r" b="b"/>
            <a:pathLst>
              <a:path w="3342640" h="1851659">
                <a:moveTo>
                  <a:pt x="0" y="0"/>
                </a:moveTo>
                <a:lnTo>
                  <a:pt x="3342132" y="0"/>
                </a:lnTo>
                <a:lnTo>
                  <a:pt x="3342132" y="1851660"/>
                </a:lnTo>
                <a:lnTo>
                  <a:pt x="0" y="1851660"/>
                </a:lnTo>
                <a:lnTo>
                  <a:pt x="0" y="0"/>
                </a:lnTo>
                <a:close/>
              </a:path>
            </a:pathLst>
          </a:custGeom>
          <a:solidFill>
            <a:srgbClr val="005072">
              <a:alpha val="50000"/>
            </a:srgbClr>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38" name="object 38">
            <a:hlinkClick r:id="rId17"/>
          </p:cNvPr>
          <p:cNvSpPr/>
          <p:nvPr/>
        </p:nvSpPr>
        <p:spPr>
          <a:xfrm>
            <a:off x="5783465" y="3733757"/>
            <a:ext cx="2179186" cy="1163010"/>
          </a:xfrm>
          <a:custGeom>
            <a:avLst/>
            <a:gdLst/>
            <a:ahLst/>
            <a:cxnLst/>
            <a:rect l="l" t="t" r="r" b="b"/>
            <a:pathLst>
              <a:path w="3204209" h="1710054">
                <a:moveTo>
                  <a:pt x="0" y="1710004"/>
                </a:moveTo>
                <a:lnTo>
                  <a:pt x="3204006" y="1710004"/>
                </a:lnTo>
                <a:lnTo>
                  <a:pt x="3204006" y="0"/>
                </a:lnTo>
                <a:lnTo>
                  <a:pt x="0" y="0"/>
                </a:lnTo>
                <a:lnTo>
                  <a:pt x="0" y="1710004"/>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39" name="object 39"/>
          <p:cNvSpPr/>
          <p:nvPr/>
        </p:nvSpPr>
        <p:spPr>
          <a:xfrm>
            <a:off x="3443150" y="3694907"/>
            <a:ext cx="2273332" cy="1259315"/>
          </a:xfrm>
          <a:custGeom>
            <a:avLst/>
            <a:gdLst/>
            <a:ahLst/>
            <a:cxnLst/>
            <a:rect l="l" t="t" r="r" b="b"/>
            <a:pathLst>
              <a:path w="3342640" h="1851659">
                <a:moveTo>
                  <a:pt x="0" y="0"/>
                </a:moveTo>
                <a:lnTo>
                  <a:pt x="3342132" y="0"/>
                </a:lnTo>
                <a:lnTo>
                  <a:pt x="3342132" y="1851660"/>
                </a:lnTo>
                <a:lnTo>
                  <a:pt x="0" y="1851660"/>
                </a:lnTo>
                <a:lnTo>
                  <a:pt x="0" y="0"/>
                </a:lnTo>
                <a:close/>
              </a:path>
            </a:pathLst>
          </a:custGeom>
          <a:solidFill>
            <a:srgbClr val="005072">
              <a:alpha val="50000"/>
            </a:srgbClr>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40" name="object 40">
            <a:hlinkClick r:id="rId18"/>
          </p:cNvPr>
          <p:cNvSpPr/>
          <p:nvPr/>
        </p:nvSpPr>
        <p:spPr>
          <a:xfrm>
            <a:off x="3482001" y="3733757"/>
            <a:ext cx="2179186" cy="1163010"/>
          </a:xfrm>
          <a:custGeom>
            <a:avLst/>
            <a:gdLst/>
            <a:ahLst/>
            <a:cxnLst/>
            <a:rect l="l" t="t" r="r" b="b"/>
            <a:pathLst>
              <a:path w="3204209" h="1710054">
                <a:moveTo>
                  <a:pt x="0" y="1710004"/>
                </a:moveTo>
                <a:lnTo>
                  <a:pt x="3204006" y="1710004"/>
                </a:lnTo>
                <a:lnTo>
                  <a:pt x="3204006" y="0"/>
                </a:lnTo>
                <a:lnTo>
                  <a:pt x="0" y="0"/>
                </a:lnTo>
                <a:lnTo>
                  <a:pt x="0" y="1710004"/>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41" name="object 41"/>
          <p:cNvSpPr/>
          <p:nvPr/>
        </p:nvSpPr>
        <p:spPr>
          <a:xfrm>
            <a:off x="3443150" y="2409516"/>
            <a:ext cx="2273332" cy="1259315"/>
          </a:xfrm>
          <a:custGeom>
            <a:avLst/>
            <a:gdLst/>
            <a:ahLst/>
            <a:cxnLst/>
            <a:rect l="l" t="t" r="r" b="b"/>
            <a:pathLst>
              <a:path w="3342640" h="1851660">
                <a:moveTo>
                  <a:pt x="0" y="0"/>
                </a:moveTo>
                <a:lnTo>
                  <a:pt x="3342132" y="0"/>
                </a:lnTo>
                <a:lnTo>
                  <a:pt x="3342132" y="1851660"/>
                </a:lnTo>
                <a:lnTo>
                  <a:pt x="0" y="1851660"/>
                </a:lnTo>
                <a:lnTo>
                  <a:pt x="0" y="0"/>
                </a:lnTo>
                <a:close/>
              </a:path>
            </a:pathLst>
          </a:custGeom>
          <a:solidFill>
            <a:srgbClr val="005072">
              <a:alpha val="50000"/>
            </a:srgbClr>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42" name="object 42">
            <a:hlinkClick r:id="rId19"/>
          </p:cNvPr>
          <p:cNvSpPr/>
          <p:nvPr/>
        </p:nvSpPr>
        <p:spPr>
          <a:xfrm>
            <a:off x="3482001" y="2448366"/>
            <a:ext cx="2179186" cy="1163010"/>
          </a:xfrm>
          <a:custGeom>
            <a:avLst/>
            <a:gdLst/>
            <a:ahLst/>
            <a:cxnLst/>
            <a:rect l="l" t="t" r="r" b="b"/>
            <a:pathLst>
              <a:path w="3204209" h="1710054">
                <a:moveTo>
                  <a:pt x="0" y="1710004"/>
                </a:moveTo>
                <a:lnTo>
                  <a:pt x="3204006" y="1710004"/>
                </a:lnTo>
                <a:lnTo>
                  <a:pt x="3204006" y="0"/>
                </a:lnTo>
                <a:lnTo>
                  <a:pt x="0" y="0"/>
                </a:lnTo>
                <a:lnTo>
                  <a:pt x="0" y="1710004"/>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43" name="object 43"/>
          <p:cNvSpPr/>
          <p:nvPr/>
        </p:nvSpPr>
        <p:spPr>
          <a:xfrm>
            <a:off x="4109931" y="1622047"/>
            <a:ext cx="923178" cy="489664"/>
          </a:xfrm>
          <a:prstGeom prst="rect">
            <a:avLst/>
          </a:prstGeom>
          <a:blipFill>
            <a:blip r:embed="rId20"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44" name="object 44"/>
          <p:cNvSpPr/>
          <p:nvPr/>
        </p:nvSpPr>
        <p:spPr>
          <a:xfrm>
            <a:off x="2400057" y="1683253"/>
            <a:ext cx="543194" cy="367254"/>
          </a:xfrm>
          <a:prstGeom prst="rect">
            <a:avLst/>
          </a:prstGeom>
          <a:blipFill>
            <a:blip r:embed="rId21"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45" name="object 45"/>
          <p:cNvSpPr/>
          <p:nvPr/>
        </p:nvSpPr>
        <p:spPr>
          <a:xfrm>
            <a:off x="1596871" y="1622044"/>
            <a:ext cx="619558" cy="489672"/>
          </a:xfrm>
          <a:prstGeom prst="rect">
            <a:avLst/>
          </a:prstGeom>
          <a:blipFill>
            <a:blip r:embed="rId22"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46" name="object 46"/>
          <p:cNvSpPr/>
          <p:nvPr/>
        </p:nvSpPr>
        <p:spPr>
          <a:xfrm>
            <a:off x="1634406" y="2907434"/>
            <a:ext cx="1271314" cy="489672"/>
          </a:xfrm>
          <a:prstGeom prst="rect">
            <a:avLst/>
          </a:prstGeom>
          <a:blipFill>
            <a:blip r:embed="rId23"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47" name="object 47"/>
          <p:cNvSpPr/>
          <p:nvPr/>
        </p:nvSpPr>
        <p:spPr>
          <a:xfrm>
            <a:off x="6100290" y="1445219"/>
            <a:ext cx="1591160" cy="838464"/>
          </a:xfrm>
          <a:prstGeom prst="rect">
            <a:avLst/>
          </a:prstGeom>
          <a:blipFill>
            <a:blip r:embed="rId24"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48" name="object 48"/>
          <p:cNvSpPr txBox="1"/>
          <p:nvPr/>
        </p:nvSpPr>
        <p:spPr>
          <a:xfrm>
            <a:off x="935705" y="822323"/>
            <a:ext cx="7271726" cy="113365"/>
          </a:xfrm>
          <a:prstGeom prst="rect">
            <a:avLst/>
          </a:prstGeom>
        </p:spPr>
        <p:txBody>
          <a:bodyPr vert="horz" wrap="square" lIns="0" tIns="8637" rIns="0" bIns="0" rtlCol="0">
            <a:spAutoFit/>
          </a:bodyPr>
          <a:lstStyle/>
          <a:p>
            <a:pPr marL="244435" defTabSz="621883" fontAlgn="auto">
              <a:spcBef>
                <a:spcPts val="68"/>
              </a:spcBef>
              <a:spcAft>
                <a:spcPts val="0"/>
              </a:spcAft>
            </a:pPr>
            <a:r>
              <a:rPr sz="680" dirty="0">
                <a:solidFill>
                  <a:srgbClr val="FFFFFF"/>
                </a:solidFill>
                <a:latin typeface="CiscoSansTT"/>
                <a:ea typeface="+mn-ea"/>
                <a:cs typeface="CiscoSansTT"/>
              </a:rPr>
              <a:t>Cisco </a:t>
            </a:r>
            <a:r>
              <a:rPr sz="680" spc="3" dirty="0">
                <a:solidFill>
                  <a:srgbClr val="FFFFFF"/>
                </a:solidFill>
                <a:latin typeface="CiscoSansTT"/>
                <a:ea typeface="+mn-ea"/>
                <a:cs typeface="CiscoSansTT"/>
              </a:rPr>
              <a:t>offers </a:t>
            </a:r>
            <a:r>
              <a:rPr sz="680" dirty="0">
                <a:solidFill>
                  <a:srgbClr val="FFFFFF"/>
                </a:solidFill>
                <a:latin typeface="CiscoSansTT"/>
                <a:ea typeface="+mn-ea"/>
                <a:cs typeface="CiscoSansTT"/>
              </a:rPr>
              <a:t>a wide </a:t>
            </a:r>
            <a:r>
              <a:rPr sz="680" spc="3" dirty="0">
                <a:solidFill>
                  <a:srgbClr val="FFFFFF"/>
                </a:solidFill>
                <a:latin typeface="CiscoSansTT"/>
                <a:ea typeface="+mn-ea"/>
                <a:cs typeface="CiscoSansTT"/>
              </a:rPr>
              <a:t>range </a:t>
            </a:r>
            <a:r>
              <a:rPr sz="680" spc="-3" dirty="0">
                <a:solidFill>
                  <a:srgbClr val="FFFFFF"/>
                </a:solidFill>
                <a:latin typeface="CiscoSansTT"/>
                <a:ea typeface="+mn-ea"/>
                <a:cs typeface="CiscoSansTT"/>
              </a:rPr>
              <a:t>of new </a:t>
            </a:r>
            <a:r>
              <a:rPr sz="680" spc="3" dirty="0">
                <a:solidFill>
                  <a:srgbClr val="FFFFFF"/>
                </a:solidFill>
                <a:latin typeface="CiscoSansTT"/>
                <a:ea typeface="+mn-ea"/>
                <a:cs typeface="CiscoSansTT"/>
              </a:rPr>
              <a:t>products </a:t>
            </a:r>
            <a:r>
              <a:rPr sz="680" dirty="0">
                <a:solidFill>
                  <a:srgbClr val="FFFFFF"/>
                </a:solidFill>
                <a:latin typeface="CiscoSansTT"/>
                <a:ea typeface="+mn-ea"/>
                <a:cs typeface="CiscoSansTT"/>
              </a:rPr>
              <a:t>and </a:t>
            </a:r>
            <a:r>
              <a:rPr sz="680" spc="3" dirty="0">
                <a:solidFill>
                  <a:srgbClr val="FFFFFF"/>
                </a:solidFill>
                <a:latin typeface="CiscoSansTT"/>
                <a:ea typeface="+mn-ea"/>
                <a:cs typeface="CiscoSansTT"/>
              </a:rPr>
              <a:t>networking </a:t>
            </a:r>
            <a:r>
              <a:rPr sz="680" dirty="0">
                <a:solidFill>
                  <a:srgbClr val="FFFFFF"/>
                </a:solidFill>
                <a:latin typeface="CiscoSansTT"/>
                <a:ea typeface="+mn-ea"/>
                <a:cs typeface="CiscoSansTT"/>
              </a:rPr>
              <a:t>solutions designed for small and </a:t>
            </a:r>
            <a:r>
              <a:rPr sz="680" spc="-3" dirty="0">
                <a:solidFill>
                  <a:srgbClr val="FFFFFF"/>
                </a:solidFill>
                <a:latin typeface="CiscoSansTT"/>
                <a:ea typeface="+mn-ea"/>
                <a:cs typeface="CiscoSansTT"/>
              </a:rPr>
              <a:t>medium-sized </a:t>
            </a:r>
            <a:r>
              <a:rPr sz="680" dirty="0">
                <a:solidFill>
                  <a:srgbClr val="FFFFFF"/>
                </a:solidFill>
                <a:latin typeface="CiscoSansTT"/>
                <a:ea typeface="+mn-ea"/>
                <a:cs typeface="CiscoSansTT"/>
              </a:rPr>
              <a:t>businesses across a </a:t>
            </a:r>
            <a:r>
              <a:rPr sz="680" spc="3" dirty="0">
                <a:solidFill>
                  <a:srgbClr val="FFFFFF"/>
                </a:solidFill>
                <a:latin typeface="CiscoSansTT"/>
                <a:ea typeface="+mn-ea"/>
                <a:cs typeface="CiscoSansTT"/>
              </a:rPr>
              <a:t>variety </a:t>
            </a:r>
            <a:r>
              <a:rPr sz="680" dirty="0">
                <a:solidFill>
                  <a:srgbClr val="FFFFFF"/>
                </a:solidFill>
                <a:latin typeface="CiscoSansTT"/>
                <a:ea typeface="+mn-ea"/>
                <a:cs typeface="CiscoSansTT"/>
              </a:rPr>
              <a:t>of</a:t>
            </a:r>
            <a:r>
              <a:rPr sz="680" spc="27" dirty="0">
                <a:solidFill>
                  <a:srgbClr val="FFFFFF"/>
                </a:solidFill>
                <a:latin typeface="CiscoSansTT"/>
                <a:ea typeface="+mn-ea"/>
                <a:cs typeface="CiscoSansTT"/>
              </a:rPr>
              <a:t> </a:t>
            </a:r>
            <a:r>
              <a:rPr sz="680" dirty="0">
                <a:solidFill>
                  <a:srgbClr val="FFFFFF"/>
                </a:solidFill>
                <a:latin typeface="CiscoSansTT"/>
                <a:ea typeface="+mn-ea"/>
                <a:cs typeface="CiscoSansTT"/>
              </a:rPr>
              <a:t>industries.</a:t>
            </a:r>
            <a:endParaRPr sz="680">
              <a:solidFill>
                <a:prstClr val="black"/>
              </a:solidFill>
              <a:latin typeface="CiscoSansTT"/>
              <a:ea typeface="+mn-ea"/>
              <a:cs typeface="CiscoSansTT"/>
            </a:endParaRPr>
          </a:p>
        </p:txBody>
      </p:sp>
      <p:sp>
        <p:nvSpPr>
          <p:cNvPr id="49" name="object 49"/>
          <p:cNvSpPr/>
          <p:nvPr/>
        </p:nvSpPr>
        <p:spPr>
          <a:xfrm>
            <a:off x="1535637" y="4375205"/>
            <a:ext cx="1468904" cy="259395"/>
          </a:xfrm>
          <a:prstGeom prst="rect">
            <a:avLst/>
          </a:prstGeom>
          <a:blipFill>
            <a:blip r:embed="rId25"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50" name="object 50"/>
          <p:cNvSpPr/>
          <p:nvPr/>
        </p:nvSpPr>
        <p:spPr>
          <a:xfrm>
            <a:off x="1976230" y="4240723"/>
            <a:ext cx="587637" cy="232420"/>
          </a:xfrm>
          <a:prstGeom prst="rect">
            <a:avLst/>
          </a:prstGeom>
          <a:blipFill>
            <a:blip r:embed="rId26"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51" name="object 51"/>
          <p:cNvSpPr txBox="1"/>
          <p:nvPr/>
        </p:nvSpPr>
        <p:spPr>
          <a:xfrm>
            <a:off x="5783465" y="1195423"/>
            <a:ext cx="2179186" cy="254971"/>
          </a:xfrm>
          <a:prstGeom prst="rect">
            <a:avLst/>
          </a:prstGeom>
        </p:spPr>
        <p:txBody>
          <a:bodyPr vert="horz" wrap="square" lIns="0" tIns="25048" rIns="0" bIns="0" rtlCol="0">
            <a:spAutoFit/>
          </a:bodyPr>
          <a:lstStyle/>
          <a:p>
            <a:pPr marL="122217" defTabSz="621883" fontAlgn="auto">
              <a:spcBef>
                <a:spcPts val="197"/>
              </a:spcBef>
              <a:spcAft>
                <a:spcPts val="0"/>
              </a:spcAft>
            </a:pPr>
            <a:r>
              <a:rPr sz="510" dirty="0">
                <a:solidFill>
                  <a:srgbClr val="00BCEB"/>
                </a:solidFill>
                <a:latin typeface="CiscoSansTT ExtraLight"/>
                <a:ea typeface="+mn-ea"/>
                <a:cs typeface="CiscoSansTT ExtraLight"/>
              </a:rPr>
              <a:t>Cloud Managed </a:t>
            </a:r>
            <a:r>
              <a:rPr sz="510" spc="-3" dirty="0">
                <a:solidFill>
                  <a:srgbClr val="00BCEB"/>
                </a:solidFill>
                <a:latin typeface="CiscoSansTT ExtraLight"/>
                <a:ea typeface="+mn-ea"/>
                <a:cs typeface="CiscoSansTT ExtraLight"/>
              </a:rPr>
              <a:t>Wireless Access</a:t>
            </a:r>
            <a:r>
              <a:rPr sz="510" dirty="0">
                <a:solidFill>
                  <a:srgbClr val="00BCEB"/>
                </a:solidFill>
                <a:latin typeface="CiscoSansTT ExtraLight"/>
                <a:ea typeface="+mn-ea"/>
                <a:cs typeface="CiscoSansTT ExtraLight"/>
              </a:rPr>
              <a:t> </a:t>
            </a:r>
            <a:r>
              <a:rPr sz="510" spc="-3" dirty="0">
                <a:solidFill>
                  <a:srgbClr val="00BCEB"/>
                </a:solidFill>
                <a:latin typeface="CiscoSansTT ExtraLight"/>
                <a:ea typeface="+mn-ea"/>
                <a:cs typeface="CiscoSansTT ExtraLight"/>
              </a:rPr>
              <a:t>Point</a:t>
            </a:r>
            <a:endParaRPr sz="510" dirty="0">
              <a:solidFill>
                <a:prstClr val="black"/>
              </a:solidFill>
              <a:latin typeface="CiscoSansTT ExtraLight"/>
              <a:ea typeface="+mn-ea"/>
              <a:cs typeface="CiscoSansTT ExtraLight"/>
            </a:endParaRPr>
          </a:p>
          <a:p>
            <a:pPr marL="116171" defTabSz="621883" fontAlgn="auto">
              <a:spcBef>
                <a:spcPts val="207"/>
              </a:spcBef>
              <a:spcAft>
                <a:spcPts val="0"/>
              </a:spcAft>
            </a:pPr>
            <a:r>
              <a:rPr sz="816" spc="-7" dirty="0">
                <a:solidFill>
                  <a:srgbClr val="04144D"/>
                </a:solidFill>
                <a:latin typeface="CiscoSansTT ExtraLight"/>
                <a:ea typeface="+mn-ea"/>
                <a:cs typeface="CiscoSansTT ExtraLight"/>
              </a:rPr>
              <a:t>Cisco </a:t>
            </a:r>
            <a:r>
              <a:rPr sz="816" spc="-3" dirty="0">
                <a:solidFill>
                  <a:srgbClr val="04144D"/>
                </a:solidFill>
                <a:latin typeface="CiscoSansTT ExtraLight"/>
                <a:ea typeface="+mn-ea"/>
                <a:cs typeface="CiscoSansTT ExtraLight"/>
              </a:rPr>
              <a:t>Meraki</a:t>
            </a:r>
            <a:r>
              <a:rPr sz="816" spc="3" dirty="0">
                <a:solidFill>
                  <a:srgbClr val="04144D"/>
                </a:solidFill>
                <a:latin typeface="CiscoSansTT ExtraLight"/>
                <a:ea typeface="+mn-ea"/>
                <a:cs typeface="CiscoSansTT ExtraLight"/>
              </a:rPr>
              <a:t> </a:t>
            </a:r>
            <a:r>
              <a:rPr sz="816" spc="-7" dirty="0">
                <a:solidFill>
                  <a:srgbClr val="04144D"/>
                </a:solidFill>
                <a:latin typeface="CiscoSansTT ExtraLight"/>
                <a:ea typeface="+mn-ea"/>
                <a:cs typeface="CiscoSansTT ExtraLight"/>
              </a:rPr>
              <a:t>MR36</a:t>
            </a:r>
            <a:endParaRPr sz="816" dirty="0">
              <a:solidFill>
                <a:prstClr val="black"/>
              </a:solidFill>
              <a:latin typeface="CiscoSansTT ExtraLight"/>
              <a:ea typeface="+mn-ea"/>
              <a:cs typeface="CiscoSansTT ExtraLight"/>
            </a:endParaRPr>
          </a:p>
        </p:txBody>
      </p:sp>
      <p:sp>
        <p:nvSpPr>
          <p:cNvPr id="52" name="object 52"/>
          <p:cNvSpPr txBox="1"/>
          <p:nvPr/>
        </p:nvSpPr>
        <p:spPr>
          <a:xfrm>
            <a:off x="5783465" y="2480891"/>
            <a:ext cx="2179186" cy="254971"/>
          </a:xfrm>
          <a:prstGeom prst="rect">
            <a:avLst/>
          </a:prstGeom>
        </p:spPr>
        <p:txBody>
          <a:bodyPr vert="horz" wrap="square" lIns="0" tIns="25048" rIns="0" bIns="0" rtlCol="0">
            <a:spAutoFit/>
          </a:bodyPr>
          <a:lstStyle/>
          <a:p>
            <a:pPr marL="122217" defTabSz="621883" fontAlgn="auto">
              <a:spcBef>
                <a:spcPts val="197"/>
              </a:spcBef>
              <a:spcAft>
                <a:spcPts val="0"/>
              </a:spcAft>
            </a:pPr>
            <a:r>
              <a:rPr sz="510" dirty="0">
                <a:solidFill>
                  <a:srgbClr val="00BCEB"/>
                </a:solidFill>
                <a:latin typeface="CiscoSansTT ExtraLight"/>
                <a:ea typeface="+mn-ea"/>
                <a:cs typeface="CiscoSansTT ExtraLight"/>
              </a:rPr>
              <a:t>Collaboration EndpointsLAN </a:t>
            </a:r>
            <a:r>
              <a:rPr sz="510" spc="-3" dirty="0">
                <a:solidFill>
                  <a:srgbClr val="00BCEB"/>
                </a:solidFill>
                <a:latin typeface="CiscoSansTT ExtraLight"/>
                <a:ea typeface="+mn-ea"/>
                <a:cs typeface="CiscoSansTT ExtraLight"/>
              </a:rPr>
              <a:t>Access Switches</a:t>
            </a:r>
            <a:endParaRPr sz="510">
              <a:solidFill>
                <a:prstClr val="black"/>
              </a:solidFill>
              <a:latin typeface="CiscoSansTT ExtraLight"/>
              <a:ea typeface="+mn-ea"/>
              <a:cs typeface="CiscoSansTT ExtraLight"/>
            </a:endParaRPr>
          </a:p>
          <a:p>
            <a:pPr marL="116171" defTabSz="621883" fontAlgn="auto">
              <a:spcBef>
                <a:spcPts val="207"/>
              </a:spcBef>
              <a:spcAft>
                <a:spcPts val="0"/>
              </a:spcAft>
            </a:pPr>
            <a:r>
              <a:rPr sz="816" spc="-7" dirty="0">
                <a:solidFill>
                  <a:srgbClr val="04144D"/>
                </a:solidFill>
                <a:latin typeface="CiscoSansTT ExtraLight"/>
                <a:ea typeface="+mn-ea"/>
                <a:cs typeface="CiscoSansTT ExtraLight"/>
              </a:rPr>
              <a:t>Cisco </a:t>
            </a:r>
            <a:r>
              <a:rPr sz="816" spc="-14" dirty="0">
                <a:solidFill>
                  <a:srgbClr val="04144D"/>
                </a:solidFill>
                <a:latin typeface="CiscoSansTT ExtraLight"/>
                <a:ea typeface="+mn-ea"/>
                <a:cs typeface="CiscoSansTT ExtraLight"/>
              </a:rPr>
              <a:t>Webex </a:t>
            </a:r>
            <a:r>
              <a:rPr sz="816" spc="-3" dirty="0">
                <a:solidFill>
                  <a:srgbClr val="04144D"/>
                </a:solidFill>
                <a:latin typeface="CiscoSansTT ExtraLight"/>
                <a:ea typeface="+mn-ea"/>
                <a:cs typeface="CiscoSansTT ExtraLight"/>
              </a:rPr>
              <a:t>Room</a:t>
            </a:r>
            <a:r>
              <a:rPr sz="816" spc="14" dirty="0">
                <a:solidFill>
                  <a:srgbClr val="04144D"/>
                </a:solidFill>
                <a:latin typeface="CiscoSansTT ExtraLight"/>
                <a:ea typeface="+mn-ea"/>
                <a:cs typeface="CiscoSansTT ExtraLight"/>
              </a:rPr>
              <a:t> </a:t>
            </a:r>
            <a:r>
              <a:rPr sz="816" spc="-3" dirty="0">
                <a:solidFill>
                  <a:srgbClr val="04144D"/>
                </a:solidFill>
                <a:latin typeface="CiscoSansTT ExtraLight"/>
                <a:ea typeface="+mn-ea"/>
                <a:cs typeface="CiscoSansTT ExtraLight"/>
              </a:rPr>
              <a:t>USB</a:t>
            </a:r>
            <a:endParaRPr sz="816">
              <a:solidFill>
                <a:prstClr val="black"/>
              </a:solidFill>
              <a:latin typeface="CiscoSansTT ExtraLight"/>
              <a:ea typeface="+mn-ea"/>
              <a:cs typeface="CiscoSansTT ExtraLight"/>
            </a:endParaRPr>
          </a:p>
        </p:txBody>
      </p:sp>
      <p:sp>
        <p:nvSpPr>
          <p:cNvPr id="53" name="object 53"/>
          <p:cNvSpPr txBox="1"/>
          <p:nvPr/>
        </p:nvSpPr>
        <p:spPr>
          <a:xfrm>
            <a:off x="3482001" y="1195528"/>
            <a:ext cx="2179186" cy="254971"/>
          </a:xfrm>
          <a:prstGeom prst="rect">
            <a:avLst/>
          </a:prstGeom>
        </p:spPr>
        <p:txBody>
          <a:bodyPr vert="horz" wrap="square" lIns="0" tIns="25048" rIns="0" bIns="0" rtlCol="0">
            <a:spAutoFit/>
          </a:bodyPr>
          <a:lstStyle/>
          <a:p>
            <a:pPr marL="122217" defTabSz="621883" fontAlgn="auto">
              <a:spcBef>
                <a:spcPts val="197"/>
              </a:spcBef>
              <a:spcAft>
                <a:spcPts val="0"/>
              </a:spcAft>
            </a:pPr>
            <a:r>
              <a:rPr sz="510" spc="-3" dirty="0">
                <a:solidFill>
                  <a:srgbClr val="00BCEB"/>
                </a:solidFill>
                <a:latin typeface="CiscoSansTT ExtraLight"/>
                <a:ea typeface="+mn-ea"/>
                <a:cs typeface="CiscoSansTT ExtraLight"/>
              </a:rPr>
              <a:t>Wireless Access</a:t>
            </a:r>
            <a:r>
              <a:rPr sz="510" dirty="0">
                <a:solidFill>
                  <a:srgbClr val="00BCEB"/>
                </a:solidFill>
                <a:latin typeface="CiscoSansTT ExtraLight"/>
                <a:ea typeface="+mn-ea"/>
                <a:cs typeface="CiscoSansTT ExtraLight"/>
              </a:rPr>
              <a:t> </a:t>
            </a:r>
            <a:r>
              <a:rPr sz="510" spc="-3" dirty="0">
                <a:solidFill>
                  <a:srgbClr val="00BCEB"/>
                </a:solidFill>
                <a:latin typeface="CiscoSansTT ExtraLight"/>
                <a:ea typeface="+mn-ea"/>
                <a:cs typeface="CiscoSansTT ExtraLight"/>
              </a:rPr>
              <a:t>Point</a:t>
            </a:r>
            <a:endParaRPr sz="510" dirty="0">
              <a:solidFill>
                <a:prstClr val="black"/>
              </a:solidFill>
              <a:latin typeface="CiscoSansTT ExtraLight"/>
              <a:ea typeface="+mn-ea"/>
              <a:cs typeface="CiscoSansTT ExtraLight"/>
            </a:endParaRPr>
          </a:p>
          <a:p>
            <a:pPr marL="116171" defTabSz="621883" fontAlgn="auto">
              <a:spcBef>
                <a:spcPts val="207"/>
              </a:spcBef>
              <a:spcAft>
                <a:spcPts val="0"/>
              </a:spcAft>
            </a:pPr>
            <a:r>
              <a:rPr sz="816" spc="-7" dirty="0">
                <a:solidFill>
                  <a:srgbClr val="04144D"/>
                </a:solidFill>
                <a:latin typeface="CiscoSansTT ExtraLight"/>
                <a:ea typeface="+mn-ea"/>
                <a:cs typeface="CiscoSansTT ExtraLight"/>
              </a:rPr>
              <a:t>Cisco Aironet</a:t>
            </a:r>
            <a:r>
              <a:rPr sz="816" spc="3" dirty="0">
                <a:solidFill>
                  <a:srgbClr val="04144D"/>
                </a:solidFill>
                <a:latin typeface="CiscoSansTT ExtraLight"/>
                <a:ea typeface="+mn-ea"/>
                <a:cs typeface="CiscoSansTT ExtraLight"/>
              </a:rPr>
              <a:t> </a:t>
            </a:r>
            <a:r>
              <a:rPr sz="816" spc="-20" dirty="0">
                <a:solidFill>
                  <a:srgbClr val="04144D"/>
                </a:solidFill>
                <a:latin typeface="CiscoSansTT ExtraLight"/>
                <a:ea typeface="+mn-ea"/>
                <a:cs typeface="CiscoSansTT ExtraLight"/>
              </a:rPr>
              <a:t>1840</a:t>
            </a:r>
            <a:r>
              <a:rPr lang="en-US" sz="816" spc="-20" dirty="0">
                <a:solidFill>
                  <a:srgbClr val="04144D"/>
                </a:solidFill>
                <a:latin typeface="CiscoSansTT ExtraLight"/>
                <a:ea typeface="+mn-ea"/>
                <a:cs typeface="CiscoSansTT ExtraLight"/>
              </a:rPr>
              <a:t> Series </a:t>
            </a:r>
            <a:endParaRPr sz="816" dirty="0">
              <a:solidFill>
                <a:prstClr val="black"/>
              </a:solidFill>
              <a:latin typeface="CiscoSansTT ExtraLight"/>
              <a:ea typeface="+mn-ea"/>
              <a:cs typeface="CiscoSansTT ExtraLight"/>
            </a:endParaRPr>
          </a:p>
        </p:txBody>
      </p:sp>
      <p:sp>
        <p:nvSpPr>
          <p:cNvPr id="54" name="object 54"/>
          <p:cNvSpPr txBox="1"/>
          <p:nvPr/>
        </p:nvSpPr>
        <p:spPr>
          <a:xfrm>
            <a:off x="3482001" y="2481006"/>
            <a:ext cx="2179186" cy="254971"/>
          </a:xfrm>
          <a:prstGeom prst="rect">
            <a:avLst/>
          </a:prstGeom>
        </p:spPr>
        <p:txBody>
          <a:bodyPr vert="horz" wrap="square" lIns="0" tIns="25048" rIns="0" bIns="0" rtlCol="0">
            <a:spAutoFit/>
          </a:bodyPr>
          <a:lstStyle/>
          <a:p>
            <a:pPr marL="122217" defTabSz="621883" fontAlgn="auto">
              <a:spcBef>
                <a:spcPts val="197"/>
              </a:spcBef>
              <a:spcAft>
                <a:spcPts val="0"/>
              </a:spcAft>
            </a:pPr>
            <a:r>
              <a:rPr sz="510" dirty="0">
                <a:solidFill>
                  <a:srgbClr val="00BCEB"/>
                </a:solidFill>
                <a:latin typeface="CiscoSansTT ExtraLight"/>
                <a:ea typeface="+mn-ea"/>
                <a:cs typeface="CiscoSansTT ExtraLight"/>
              </a:rPr>
              <a:t>LAN </a:t>
            </a:r>
            <a:r>
              <a:rPr sz="510" spc="-3" dirty="0">
                <a:solidFill>
                  <a:srgbClr val="00BCEB"/>
                </a:solidFill>
                <a:latin typeface="CiscoSansTT ExtraLight"/>
                <a:ea typeface="+mn-ea"/>
                <a:cs typeface="CiscoSansTT ExtraLight"/>
              </a:rPr>
              <a:t>Access Switches</a:t>
            </a:r>
            <a:endParaRPr sz="510" dirty="0">
              <a:solidFill>
                <a:prstClr val="black"/>
              </a:solidFill>
              <a:latin typeface="CiscoSansTT ExtraLight"/>
              <a:ea typeface="+mn-ea"/>
              <a:cs typeface="CiscoSansTT ExtraLight"/>
            </a:endParaRPr>
          </a:p>
          <a:p>
            <a:pPr marL="116171" defTabSz="621883" fontAlgn="auto">
              <a:spcBef>
                <a:spcPts val="207"/>
              </a:spcBef>
              <a:spcAft>
                <a:spcPts val="0"/>
              </a:spcAft>
            </a:pPr>
            <a:r>
              <a:rPr sz="816" spc="-7" dirty="0">
                <a:solidFill>
                  <a:srgbClr val="04144D"/>
                </a:solidFill>
                <a:latin typeface="CiscoSansTT ExtraLight"/>
                <a:ea typeface="+mn-ea"/>
                <a:cs typeface="CiscoSansTT ExtraLight"/>
              </a:rPr>
              <a:t>Cisco Catalyst </a:t>
            </a:r>
            <a:r>
              <a:rPr sz="816" spc="-14" dirty="0">
                <a:solidFill>
                  <a:srgbClr val="04144D"/>
                </a:solidFill>
                <a:latin typeface="CiscoSansTT ExtraLight"/>
                <a:ea typeface="+mn-ea"/>
                <a:cs typeface="CiscoSansTT ExtraLight"/>
              </a:rPr>
              <a:t>9200</a:t>
            </a:r>
            <a:r>
              <a:rPr lang="en-US" sz="816" spc="-14" dirty="0">
                <a:solidFill>
                  <a:srgbClr val="04144D"/>
                </a:solidFill>
                <a:latin typeface="CiscoSansTT ExtraLight"/>
                <a:ea typeface="+mn-ea"/>
                <a:cs typeface="CiscoSansTT ExtraLight"/>
              </a:rPr>
              <a:t>/L</a:t>
            </a:r>
            <a:r>
              <a:rPr sz="816" spc="10" dirty="0">
                <a:solidFill>
                  <a:srgbClr val="04144D"/>
                </a:solidFill>
                <a:latin typeface="CiscoSansTT ExtraLight"/>
                <a:ea typeface="+mn-ea"/>
                <a:cs typeface="CiscoSansTT ExtraLight"/>
              </a:rPr>
              <a:t> </a:t>
            </a:r>
            <a:r>
              <a:rPr sz="816" spc="-3" dirty="0">
                <a:solidFill>
                  <a:srgbClr val="04144D"/>
                </a:solidFill>
                <a:latin typeface="CiscoSansTT ExtraLight"/>
                <a:ea typeface="+mn-ea"/>
                <a:cs typeface="CiscoSansTT ExtraLight"/>
              </a:rPr>
              <a:t>Series</a:t>
            </a:r>
            <a:endParaRPr sz="816" dirty="0">
              <a:solidFill>
                <a:prstClr val="black"/>
              </a:solidFill>
              <a:latin typeface="CiscoSansTT ExtraLight"/>
              <a:ea typeface="+mn-ea"/>
              <a:cs typeface="CiscoSansTT ExtraLight"/>
            </a:endParaRPr>
          </a:p>
        </p:txBody>
      </p:sp>
      <p:sp>
        <p:nvSpPr>
          <p:cNvPr id="55" name="object 55"/>
          <p:cNvSpPr txBox="1"/>
          <p:nvPr/>
        </p:nvSpPr>
        <p:spPr>
          <a:xfrm>
            <a:off x="1141695" y="1205965"/>
            <a:ext cx="2218028" cy="380518"/>
          </a:xfrm>
          <a:prstGeom prst="rect">
            <a:avLst/>
          </a:prstGeom>
        </p:spPr>
        <p:txBody>
          <a:bodyPr vert="horz" wrap="square" lIns="0" tIns="25048" rIns="0" bIns="0" rtlCol="0">
            <a:spAutoFit/>
          </a:bodyPr>
          <a:lstStyle/>
          <a:p>
            <a:pPr marL="122217" defTabSz="621883" fontAlgn="auto">
              <a:spcBef>
                <a:spcPts val="197"/>
              </a:spcBef>
              <a:spcAft>
                <a:spcPts val="0"/>
              </a:spcAft>
            </a:pPr>
            <a:r>
              <a:rPr sz="510" spc="-3" dirty="0">
                <a:solidFill>
                  <a:srgbClr val="00BCEB"/>
                </a:solidFill>
                <a:latin typeface="CiscoSansTT ExtraLight"/>
                <a:ea typeface="+mn-ea"/>
                <a:cs typeface="CiscoSansTT ExtraLight"/>
              </a:rPr>
              <a:t>Wireless Access Points </a:t>
            </a:r>
            <a:r>
              <a:rPr sz="510" dirty="0">
                <a:solidFill>
                  <a:srgbClr val="00BCEB"/>
                </a:solidFill>
                <a:latin typeface="CiscoSansTT ExtraLight"/>
                <a:ea typeface="+mn-ea"/>
                <a:cs typeface="CiscoSansTT ExtraLight"/>
              </a:rPr>
              <a:t>&amp; Mesh</a:t>
            </a:r>
            <a:r>
              <a:rPr sz="510" spc="7" dirty="0">
                <a:solidFill>
                  <a:srgbClr val="00BCEB"/>
                </a:solidFill>
                <a:latin typeface="CiscoSansTT ExtraLight"/>
                <a:ea typeface="+mn-ea"/>
                <a:cs typeface="CiscoSansTT ExtraLight"/>
              </a:rPr>
              <a:t> </a:t>
            </a:r>
            <a:r>
              <a:rPr sz="510" spc="-3" dirty="0">
                <a:solidFill>
                  <a:srgbClr val="00BCEB"/>
                </a:solidFill>
                <a:latin typeface="CiscoSansTT ExtraLight"/>
                <a:ea typeface="+mn-ea"/>
                <a:cs typeface="CiscoSansTT ExtraLight"/>
              </a:rPr>
              <a:t>Extenders</a:t>
            </a:r>
            <a:endParaRPr sz="510" dirty="0">
              <a:solidFill>
                <a:prstClr val="black"/>
              </a:solidFill>
              <a:latin typeface="CiscoSansTT ExtraLight"/>
              <a:ea typeface="+mn-ea"/>
              <a:cs typeface="CiscoSansTT ExtraLight"/>
            </a:endParaRPr>
          </a:p>
          <a:p>
            <a:pPr marL="116171" defTabSz="621883" fontAlgn="auto">
              <a:spcBef>
                <a:spcPts val="204"/>
              </a:spcBef>
              <a:spcAft>
                <a:spcPts val="0"/>
              </a:spcAft>
            </a:pPr>
            <a:r>
              <a:rPr sz="816" spc="-7" dirty="0">
                <a:solidFill>
                  <a:srgbClr val="04144D"/>
                </a:solidFill>
                <a:latin typeface="CiscoSansTT ExtraLight"/>
                <a:ea typeface="+mn-ea"/>
                <a:cs typeface="CiscoSansTT ExtraLight"/>
              </a:rPr>
              <a:t>Cisco </a:t>
            </a:r>
            <a:r>
              <a:rPr sz="816" spc="-3" dirty="0">
                <a:solidFill>
                  <a:srgbClr val="04144D"/>
                </a:solidFill>
                <a:latin typeface="CiscoSansTT ExtraLight"/>
                <a:ea typeface="+mn-ea"/>
                <a:cs typeface="CiscoSansTT ExtraLight"/>
              </a:rPr>
              <a:t>Business </a:t>
            </a:r>
            <a:r>
              <a:rPr sz="816" spc="-24" dirty="0">
                <a:solidFill>
                  <a:srgbClr val="04144D"/>
                </a:solidFill>
                <a:latin typeface="CiscoSansTT ExtraLight"/>
                <a:ea typeface="+mn-ea"/>
                <a:cs typeface="CiscoSansTT ExtraLight"/>
              </a:rPr>
              <a:t>1</a:t>
            </a:r>
            <a:r>
              <a:rPr lang="en-US" sz="816" spc="-24" dirty="0">
                <a:solidFill>
                  <a:srgbClr val="04144D"/>
                </a:solidFill>
                <a:latin typeface="CiscoSansTT ExtraLight"/>
                <a:ea typeface="+mn-ea"/>
                <a:cs typeface="CiscoSansTT ExtraLight"/>
              </a:rPr>
              <a:t>0</a:t>
            </a:r>
            <a:r>
              <a:rPr sz="816" spc="-24" dirty="0">
                <a:solidFill>
                  <a:srgbClr val="04144D"/>
                </a:solidFill>
                <a:latin typeface="CiscoSansTT ExtraLight"/>
                <a:ea typeface="+mn-ea"/>
                <a:cs typeface="CiscoSansTT ExtraLight"/>
              </a:rPr>
              <a:t>0/2</a:t>
            </a:r>
            <a:r>
              <a:rPr lang="en-US" sz="816" spc="-24" dirty="0">
                <a:solidFill>
                  <a:srgbClr val="04144D"/>
                </a:solidFill>
                <a:latin typeface="CiscoSansTT ExtraLight"/>
                <a:ea typeface="+mn-ea"/>
                <a:cs typeface="CiscoSansTT ExtraLight"/>
              </a:rPr>
              <a:t>0</a:t>
            </a:r>
            <a:r>
              <a:rPr sz="816" spc="-24" dirty="0">
                <a:solidFill>
                  <a:srgbClr val="04144D"/>
                </a:solidFill>
                <a:latin typeface="CiscoSansTT ExtraLight"/>
                <a:ea typeface="+mn-ea"/>
                <a:cs typeface="CiscoSansTT ExtraLight"/>
              </a:rPr>
              <a:t>0</a:t>
            </a:r>
            <a:r>
              <a:rPr sz="816" dirty="0">
                <a:solidFill>
                  <a:srgbClr val="04144D"/>
                </a:solidFill>
                <a:latin typeface="CiscoSansTT ExtraLight"/>
                <a:ea typeface="+mn-ea"/>
                <a:cs typeface="CiscoSansTT ExtraLight"/>
              </a:rPr>
              <a:t> </a:t>
            </a:r>
            <a:r>
              <a:rPr sz="816" spc="-3" dirty="0">
                <a:solidFill>
                  <a:srgbClr val="04144D"/>
                </a:solidFill>
                <a:latin typeface="CiscoSansTT ExtraLight"/>
                <a:ea typeface="+mn-ea"/>
                <a:cs typeface="CiscoSansTT ExtraLight"/>
              </a:rPr>
              <a:t>Series</a:t>
            </a:r>
            <a:r>
              <a:rPr lang="en-US" sz="816" spc="-3" dirty="0">
                <a:solidFill>
                  <a:srgbClr val="04144D"/>
                </a:solidFill>
                <a:latin typeface="CiscoSansTT ExtraLight"/>
                <a:ea typeface="+mn-ea"/>
                <a:cs typeface="CiscoSansTT ExtraLight"/>
              </a:rPr>
              <a:t> access points</a:t>
            </a:r>
            <a:endParaRPr sz="816" dirty="0">
              <a:solidFill>
                <a:prstClr val="black"/>
              </a:solidFill>
              <a:latin typeface="CiscoSansTT ExtraLight"/>
              <a:ea typeface="+mn-ea"/>
              <a:cs typeface="CiscoSansTT ExtraLight"/>
            </a:endParaRPr>
          </a:p>
        </p:txBody>
      </p:sp>
      <p:sp>
        <p:nvSpPr>
          <p:cNvPr id="56" name="object 56"/>
          <p:cNvSpPr txBox="1"/>
          <p:nvPr/>
        </p:nvSpPr>
        <p:spPr>
          <a:xfrm>
            <a:off x="1180537" y="2481112"/>
            <a:ext cx="2179186" cy="254971"/>
          </a:xfrm>
          <a:prstGeom prst="rect">
            <a:avLst/>
          </a:prstGeom>
        </p:spPr>
        <p:txBody>
          <a:bodyPr vert="horz" wrap="square" lIns="0" tIns="25048" rIns="0" bIns="0" rtlCol="0">
            <a:spAutoFit/>
          </a:bodyPr>
          <a:lstStyle/>
          <a:p>
            <a:pPr marL="122217" defTabSz="621883" fontAlgn="auto">
              <a:spcBef>
                <a:spcPts val="197"/>
              </a:spcBef>
              <a:spcAft>
                <a:spcPts val="0"/>
              </a:spcAft>
            </a:pPr>
            <a:r>
              <a:rPr sz="510" dirty="0">
                <a:solidFill>
                  <a:srgbClr val="00BCEB"/>
                </a:solidFill>
                <a:latin typeface="CiscoSansTT ExtraLight"/>
                <a:ea typeface="+mn-ea"/>
                <a:cs typeface="CiscoSansTT ExtraLight"/>
              </a:rPr>
              <a:t>LAN </a:t>
            </a:r>
            <a:r>
              <a:rPr sz="510" spc="-3" dirty="0">
                <a:solidFill>
                  <a:srgbClr val="00BCEB"/>
                </a:solidFill>
                <a:latin typeface="CiscoSansTT ExtraLight"/>
                <a:ea typeface="+mn-ea"/>
                <a:cs typeface="CiscoSansTT ExtraLight"/>
              </a:rPr>
              <a:t>Access Switches</a:t>
            </a:r>
            <a:endParaRPr sz="510">
              <a:solidFill>
                <a:prstClr val="black"/>
              </a:solidFill>
              <a:latin typeface="CiscoSansTT ExtraLight"/>
              <a:ea typeface="+mn-ea"/>
              <a:cs typeface="CiscoSansTT ExtraLight"/>
            </a:endParaRPr>
          </a:p>
          <a:p>
            <a:pPr marL="116171" defTabSz="621883" fontAlgn="auto">
              <a:spcBef>
                <a:spcPts val="207"/>
              </a:spcBef>
              <a:spcAft>
                <a:spcPts val="0"/>
              </a:spcAft>
            </a:pPr>
            <a:r>
              <a:rPr sz="816" spc="-7" dirty="0">
                <a:solidFill>
                  <a:srgbClr val="04144D"/>
                </a:solidFill>
                <a:latin typeface="CiscoSansTT ExtraLight"/>
                <a:ea typeface="+mn-ea"/>
                <a:cs typeface="CiscoSansTT ExtraLight"/>
              </a:rPr>
              <a:t>Cisco Catalyst </a:t>
            </a:r>
            <a:r>
              <a:rPr sz="816" spc="-17" dirty="0">
                <a:solidFill>
                  <a:srgbClr val="04144D"/>
                </a:solidFill>
                <a:latin typeface="CiscoSansTT ExtraLight"/>
                <a:ea typeface="+mn-ea"/>
                <a:cs typeface="CiscoSansTT ExtraLight"/>
              </a:rPr>
              <a:t>1000</a:t>
            </a:r>
            <a:r>
              <a:rPr sz="816" spc="10" dirty="0">
                <a:solidFill>
                  <a:srgbClr val="04144D"/>
                </a:solidFill>
                <a:latin typeface="CiscoSansTT ExtraLight"/>
                <a:ea typeface="+mn-ea"/>
                <a:cs typeface="CiscoSansTT ExtraLight"/>
              </a:rPr>
              <a:t> </a:t>
            </a:r>
            <a:r>
              <a:rPr sz="816" spc="-3" dirty="0">
                <a:solidFill>
                  <a:srgbClr val="04144D"/>
                </a:solidFill>
                <a:latin typeface="CiscoSansTT ExtraLight"/>
                <a:ea typeface="+mn-ea"/>
                <a:cs typeface="CiscoSansTT ExtraLight"/>
              </a:rPr>
              <a:t>Series</a:t>
            </a:r>
            <a:endParaRPr sz="816">
              <a:solidFill>
                <a:prstClr val="black"/>
              </a:solidFill>
              <a:latin typeface="CiscoSansTT ExtraLight"/>
              <a:ea typeface="+mn-ea"/>
              <a:cs typeface="CiscoSansTT ExtraLight"/>
            </a:endParaRPr>
          </a:p>
        </p:txBody>
      </p:sp>
      <p:sp>
        <p:nvSpPr>
          <p:cNvPr id="57" name="object 57"/>
          <p:cNvSpPr txBox="1"/>
          <p:nvPr/>
        </p:nvSpPr>
        <p:spPr>
          <a:xfrm>
            <a:off x="1180537" y="3751356"/>
            <a:ext cx="2179186" cy="273464"/>
          </a:xfrm>
          <a:prstGeom prst="rect">
            <a:avLst/>
          </a:prstGeom>
        </p:spPr>
        <p:txBody>
          <a:bodyPr vert="horz" wrap="square" lIns="0" tIns="30662" rIns="0" bIns="0" rtlCol="0">
            <a:spAutoFit/>
          </a:bodyPr>
          <a:lstStyle/>
          <a:p>
            <a:pPr marL="122217" defTabSz="621883" fontAlgn="auto">
              <a:spcBef>
                <a:spcPts val="241"/>
              </a:spcBef>
              <a:spcAft>
                <a:spcPts val="0"/>
              </a:spcAft>
            </a:pPr>
            <a:r>
              <a:rPr sz="510" spc="-3" dirty="0">
                <a:solidFill>
                  <a:srgbClr val="00BCEB"/>
                </a:solidFill>
                <a:latin typeface="CiscoSansTT ExtraLight"/>
                <a:ea typeface="+mn-ea"/>
                <a:cs typeface="CiscoSansTT ExtraLight"/>
              </a:rPr>
              <a:t>Next-Generation Firewalls</a:t>
            </a:r>
            <a:endParaRPr sz="510">
              <a:solidFill>
                <a:prstClr val="black"/>
              </a:solidFill>
              <a:latin typeface="CiscoSansTT ExtraLight"/>
              <a:ea typeface="+mn-ea"/>
              <a:cs typeface="CiscoSansTT ExtraLight"/>
            </a:endParaRPr>
          </a:p>
          <a:p>
            <a:pPr marL="116171" defTabSz="621883" fontAlgn="auto">
              <a:spcBef>
                <a:spcPts val="282"/>
              </a:spcBef>
              <a:spcAft>
                <a:spcPts val="0"/>
              </a:spcAft>
            </a:pPr>
            <a:r>
              <a:rPr sz="816" spc="-7" dirty="0">
                <a:solidFill>
                  <a:srgbClr val="04144D"/>
                </a:solidFill>
                <a:latin typeface="CiscoSansTT ExtraLight"/>
                <a:ea typeface="+mn-ea"/>
                <a:cs typeface="CiscoSansTT ExtraLight"/>
              </a:rPr>
              <a:t>Cisco </a:t>
            </a:r>
            <a:r>
              <a:rPr sz="816" spc="-10" dirty="0">
                <a:solidFill>
                  <a:srgbClr val="04144D"/>
                </a:solidFill>
                <a:latin typeface="CiscoSansTT ExtraLight"/>
                <a:ea typeface="+mn-ea"/>
                <a:cs typeface="CiscoSansTT ExtraLight"/>
              </a:rPr>
              <a:t>Firepower </a:t>
            </a:r>
            <a:r>
              <a:rPr sz="816" spc="-17" dirty="0">
                <a:solidFill>
                  <a:srgbClr val="04144D"/>
                </a:solidFill>
                <a:latin typeface="CiscoSansTT ExtraLight"/>
                <a:ea typeface="+mn-ea"/>
                <a:cs typeface="CiscoSansTT ExtraLight"/>
              </a:rPr>
              <a:t>1000</a:t>
            </a:r>
            <a:r>
              <a:rPr sz="816" spc="7" dirty="0">
                <a:solidFill>
                  <a:srgbClr val="04144D"/>
                </a:solidFill>
                <a:latin typeface="CiscoSansTT ExtraLight"/>
                <a:ea typeface="+mn-ea"/>
                <a:cs typeface="CiscoSansTT ExtraLight"/>
              </a:rPr>
              <a:t> </a:t>
            </a:r>
            <a:r>
              <a:rPr sz="816" spc="-3" dirty="0">
                <a:solidFill>
                  <a:srgbClr val="04144D"/>
                </a:solidFill>
                <a:latin typeface="CiscoSansTT ExtraLight"/>
                <a:ea typeface="+mn-ea"/>
                <a:cs typeface="CiscoSansTT ExtraLight"/>
              </a:rPr>
              <a:t>Series</a:t>
            </a:r>
            <a:endParaRPr sz="816">
              <a:solidFill>
                <a:prstClr val="black"/>
              </a:solidFill>
              <a:latin typeface="CiscoSansTT ExtraLight"/>
              <a:ea typeface="+mn-ea"/>
              <a:cs typeface="CiscoSansTT ExtraLight"/>
            </a:endParaRPr>
          </a:p>
        </p:txBody>
      </p:sp>
      <p:sp>
        <p:nvSpPr>
          <p:cNvPr id="58" name="object 58"/>
          <p:cNvSpPr/>
          <p:nvPr/>
        </p:nvSpPr>
        <p:spPr>
          <a:xfrm>
            <a:off x="7717669" y="2081112"/>
            <a:ext cx="122418" cy="122418"/>
          </a:xfrm>
          <a:prstGeom prst="rect">
            <a:avLst/>
          </a:prstGeom>
          <a:blipFill>
            <a:blip r:embed="rId27"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59" name="object 59"/>
          <p:cNvSpPr/>
          <p:nvPr/>
        </p:nvSpPr>
        <p:spPr>
          <a:xfrm>
            <a:off x="7717672" y="3366509"/>
            <a:ext cx="122416" cy="122411"/>
          </a:xfrm>
          <a:prstGeom prst="rect">
            <a:avLst/>
          </a:prstGeom>
          <a:blipFill>
            <a:blip r:embed="rId27"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60" name="object 60"/>
          <p:cNvSpPr/>
          <p:nvPr/>
        </p:nvSpPr>
        <p:spPr>
          <a:xfrm>
            <a:off x="7717669" y="4651892"/>
            <a:ext cx="122418" cy="122418"/>
          </a:xfrm>
          <a:prstGeom prst="rect">
            <a:avLst/>
          </a:prstGeom>
          <a:blipFill>
            <a:blip r:embed="rId27"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61" name="object 61"/>
          <p:cNvSpPr/>
          <p:nvPr/>
        </p:nvSpPr>
        <p:spPr>
          <a:xfrm>
            <a:off x="5416209" y="2081112"/>
            <a:ext cx="122418" cy="122418"/>
          </a:xfrm>
          <a:prstGeom prst="rect">
            <a:avLst/>
          </a:prstGeom>
          <a:blipFill>
            <a:blip r:embed="rId27"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62" name="object 62"/>
          <p:cNvSpPr/>
          <p:nvPr/>
        </p:nvSpPr>
        <p:spPr>
          <a:xfrm>
            <a:off x="5416209" y="3366509"/>
            <a:ext cx="122414" cy="122411"/>
          </a:xfrm>
          <a:prstGeom prst="rect">
            <a:avLst/>
          </a:prstGeom>
          <a:blipFill>
            <a:blip r:embed="rId27"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63" name="object 63"/>
          <p:cNvSpPr/>
          <p:nvPr/>
        </p:nvSpPr>
        <p:spPr>
          <a:xfrm>
            <a:off x="5416209" y="4651892"/>
            <a:ext cx="122418" cy="122418"/>
          </a:xfrm>
          <a:prstGeom prst="rect">
            <a:avLst/>
          </a:prstGeom>
          <a:blipFill>
            <a:blip r:embed="rId27"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64" name="object 64"/>
          <p:cNvSpPr/>
          <p:nvPr/>
        </p:nvSpPr>
        <p:spPr>
          <a:xfrm>
            <a:off x="3114748" y="2081112"/>
            <a:ext cx="122418" cy="122418"/>
          </a:xfrm>
          <a:prstGeom prst="rect">
            <a:avLst/>
          </a:prstGeom>
          <a:blipFill>
            <a:blip r:embed="rId27"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65" name="object 65"/>
          <p:cNvSpPr/>
          <p:nvPr/>
        </p:nvSpPr>
        <p:spPr>
          <a:xfrm>
            <a:off x="3114753" y="3366509"/>
            <a:ext cx="122413" cy="122411"/>
          </a:xfrm>
          <a:prstGeom prst="rect">
            <a:avLst/>
          </a:prstGeom>
          <a:blipFill>
            <a:blip r:embed="rId27"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66" name="object 66"/>
          <p:cNvSpPr/>
          <p:nvPr/>
        </p:nvSpPr>
        <p:spPr>
          <a:xfrm>
            <a:off x="3114748" y="4651892"/>
            <a:ext cx="122418" cy="122418"/>
          </a:xfrm>
          <a:prstGeom prst="rect">
            <a:avLst/>
          </a:prstGeom>
          <a:blipFill>
            <a:blip r:embed="rId27"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67" name="object 67"/>
          <p:cNvSpPr/>
          <p:nvPr/>
        </p:nvSpPr>
        <p:spPr>
          <a:xfrm>
            <a:off x="4036695" y="2938039"/>
            <a:ext cx="1068950" cy="428469"/>
          </a:xfrm>
          <a:prstGeom prst="rect">
            <a:avLst/>
          </a:prstGeom>
          <a:blipFill>
            <a:blip r:embed="rId28"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68" name="object 68"/>
          <p:cNvSpPr/>
          <p:nvPr/>
        </p:nvSpPr>
        <p:spPr>
          <a:xfrm>
            <a:off x="3817126" y="4562553"/>
            <a:ext cx="178688" cy="178679"/>
          </a:xfrm>
          <a:prstGeom prst="rect">
            <a:avLst/>
          </a:prstGeom>
          <a:blipFill>
            <a:blip r:embed="rId29"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69" name="object 69"/>
          <p:cNvSpPr/>
          <p:nvPr/>
        </p:nvSpPr>
        <p:spPr>
          <a:xfrm>
            <a:off x="4030869" y="4193171"/>
            <a:ext cx="178792" cy="178792"/>
          </a:xfrm>
          <a:custGeom>
            <a:avLst/>
            <a:gdLst/>
            <a:ahLst/>
            <a:cxnLst/>
            <a:rect l="l" t="t" r="r" b="b"/>
            <a:pathLst>
              <a:path w="262889" h="262889">
                <a:moveTo>
                  <a:pt x="131356" y="0"/>
                </a:moveTo>
                <a:lnTo>
                  <a:pt x="81376" y="9820"/>
                </a:lnTo>
                <a:lnTo>
                  <a:pt x="38377" y="38384"/>
                </a:lnTo>
                <a:lnTo>
                  <a:pt x="9820" y="81389"/>
                </a:lnTo>
                <a:lnTo>
                  <a:pt x="0" y="131356"/>
                </a:lnTo>
                <a:lnTo>
                  <a:pt x="1018" y="148016"/>
                </a:lnTo>
                <a:lnTo>
                  <a:pt x="17682" y="197065"/>
                </a:lnTo>
                <a:lnTo>
                  <a:pt x="51105" y="235418"/>
                </a:lnTo>
                <a:lnTo>
                  <a:pt x="97370" y="258411"/>
                </a:lnTo>
                <a:lnTo>
                  <a:pt x="131356" y="262724"/>
                </a:lnTo>
                <a:lnTo>
                  <a:pt x="148777" y="261659"/>
                </a:lnTo>
                <a:lnTo>
                  <a:pt x="165341" y="258411"/>
                </a:lnTo>
                <a:lnTo>
                  <a:pt x="169559" y="256959"/>
                </a:lnTo>
                <a:lnTo>
                  <a:pt x="131356" y="256959"/>
                </a:lnTo>
                <a:lnTo>
                  <a:pt x="114701" y="255941"/>
                </a:lnTo>
                <a:lnTo>
                  <a:pt x="68554" y="240068"/>
                </a:lnTo>
                <a:lnTo>
                  <a:pt x="31901" y="208189"/>
                </a:lnTo>
                <a:lnTo>
                  <a:pt x="9880" y="163852"/>
                </a:lnTo>
                <a:lnTo>
                  <a:pt x="5753" y="131356"/>
                </a:lnTo>
                <a:lnTo>
                  <a:pt x="6772" y="114701"/>
                </a:lnTo>
                <a:lnTo>
                  <a:pt x="22656" y="68554"/>
                </a:lnTo>
                <a:lnTo>
                  <a:pt x="54530" y="31901"/>
                </a:lnTo>
                <a:lnTo>
                  <a:pt x="98859" y="9886"/>
                </a:lnTo>
                <a:lnTo>
                  <a:pt x="131356" y="5765"/>
                </a:lnTo>
                <a:lnTo>
                  <a:pt x="169563" y="5765"/>
                </a:lnTo>
                <a:lnTo>
                  <a:pt x="165346" y="4313"/>
                </a:lnTo>
                <a:lnTo>
                  <a:pt x="148782" y="1065"/>
                </a:lnTo>
                <a:lnTo>
                  <a:pt x="131356" y="0"/>
                </a:lnTo>
                <a:close/>
              </a:path>
              <a:path w="262889" h="262889">
                <a:moveTo>
                  <a:pt x="169563" y="5765"/>
                </a:moveTo>
                <a:lnTo>
                  <a:pt x="131356" y="5765"/>
                </a:lnTo>
                <a:lnTo>
                  <a:pt x="148016" y="6783"/>
                </a:lnTo>
                <a:lnTo>
                  <a:pt x="163852" y="9886"/>
                </a:lnTo>
                <a:lnTo>
                  <a:pt x="208181" y="31902"/>
                </a:lnTo>
                <a:lnTo>
                  <a:pt x="240068" y="68592"/>
                </a:lnTo>
                <a:lnTo>
                  <a:pt x="255885" y="113936"/>
                </a:lnTo>
                <a:lnTo>
                  <a:pt x="256959" y="131356"/>
                </a:lnTo>
                <a:lnTo>
                  <a:pt x="255984" y="148016"/>
                </a:lnTo>
                <a:lnTo>
                  <a:pt x="240055" y="194157"/>
                </a:lnTo>
                <a:lnTo>
                  <a:pt x="208181" y="230822"/>
                </a:lnTo>
                <a:lnTo>
                  <a:pt x="163847" y="252837"/>
                </a:lnTo>
                <a:lnTo>
                  <a:pt x="131356" y="256959"/>
                </a:lnTo>
                <a:lnTo>
                  <a:pt x="169559" y="256959"/>
                </a:lnTo>
                <a:lnTo>
                  <a:pt x="211621" y="235413"/>
                </a:lnTo>
                <a:lnTo>
                  <a:pt x="245046" y="197040"/>
                </a:lnTo>
                <a:lnTo>
                  <a:pt x="261657" y="149063"/>
                </a:lnTo>
                <a:lnTo>
                  <a:pt x="262724" y="131356"/>
                </a:lnTo>
                <a:lnTo>
                  <a:pt x="261657" y="113656"/>
                </a:lnTo>
                <a:lnTo>
                  <a:pt x="245046" y="65684"/>
                </a:lnTo>
                <a:lnTo>
                  <a:pt x="211615" y="27306"/>
                </a:lnTo>
                <a:lnTo>
                  <a:pt x="181335" y="9820"/>
                </a:lnTo>
                <a:lnTo>
                  <a:pt x="169563" y="5765"/>
                </a:lnTo>
                <a:close/>
              </a:path>
            </a:pathLst>
          </a:custGeom>
          <a:solidFill>
            <a:srgbClr val="00BCEB"/>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70" name="object 70"/>
          <p:cNvSpPr/>
          <p:nvPr/>
        </p:nvSpPr>
        <p:spPr>
          <a:xfrm>
            <a:off x="4078279" y="4216034"/>
            <a:ext cx="83848" cy="132699"/>
          </a:xfrm>
          <a:prstGeom prst="rect">
            <a:avLst/>
          </a:prstGeom>
          <a:blipFill>
            <a:blip r:embed="rId30"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71" name="object 71"/>
          <p:cNvSpPr/>
          <p:nvPr/>
        </p:nvSpPr>
        <p:spPr>
          <a:xfrm>
            <a:off x="5147235" y="4562553"/>
            <a:ext cx="178792" cy="178792"/>
          </a:xfrm>
          <a:custGeom>
            <a:avLst/>
            <a:gdLst/>
            <a:ahLst/>
            <a:cxnLst/>
            <a:rect l="l" t="t" r="r" b="b"/>
            <a:pathLst>
              <a:path w="262889" h="262890">
                <a:moveTo>
                  <a:pt x="131368" y="0"/>
                </a:moveTo>
                <a:lnTo>
                  <a:pt x="81391" y="9820"/>
                </a:lnTo>
                <a:lnTo>
                  <a:pt x="38386" y="38388"/>
                </a:lnTo>
                <a:lnTo>
                  <a:pt x="9801" y="81460"/>
                </a:lnTo>
                <a:lnTo>
                  <a:pt x="0" y="131368"/>
                </a:lnTo>
                <a:lnTo>
                  <a:pt x="1018" y="148021"/>
                </a:lnTo>
                <a:lnTo>
                  <a:pt x="17695" y="197065"/>
                </a:lnTo>
                <a:lnTo>
                  <a:pt x="51109" y="235418"/>
                </a:lnTo>
                <a:lnTo>
                  <a:pt x="97378" y="258411"/>
                </a:lnTo>
                <a:lnTo>
                  <a:pt x="131368" y="262724"/>
                </a:lnTo>
                <a:lnTo>
                  <a:pt x="148795" y="261659"/>
                </a:lnTo>
                <a:lnTo>
                  <a:pt x="165358" y="258411"/>
                </a:lnTo>
                <a:lnTo>
                  <a:pt x="169575" y="256959"/>
                </a:lnTo>
                <a:lnTo>
                  <a:pt x="131368" y="256959"/>
                </a:lnTo>
                <a:lnTo>
                  <a:pt x="114708" y="255939"/>
                </a:lnTo>
                <a:lnTo>
                  <a:pt x="68567" y="240068"/>
                </a:lnTo>
                <a:lnTo>
                  <a:pt x="31912" y="208189"/>
                </a:lnTo>
                <a:lnTo>
                  <a:pt x="9893" y="163853"/>
                </a:lnTo>
                <a:lnTo>
                  <a:pt x="5765" y="131368"/>
                </a:lnTo>
                <a:lnTo>
                  <a:pt x="6803" y="114617"/>
                </a:lnTo>
                <a:lnTo>
                  <a:pt x="22669" y="68567"/>
                </a:lnTo>
                <a:lnTo>
                  <a:pt x="54543" y="31902"/>
                </a:lnTo>
                <a:lnTo>
                  <a:pt x="98877" y="9886"/>
                </a:lnTo>
                <a:lnTo>
                  <a:pt x="131368" y="5765"/>
                </a:lnTo>
                <a:lnTo>
                  <a:pt x="169571" y="5765"/>
                </a:lnTo>
                <a:lnTo>
                  <a:pt x="165353" y="4313"/>
                </a:lnTo>
                <a:lnTo>
                  <a:pt x="148790" y="1065"/>
                </a:lnTo>
                <a:lnTo>
                  <a:pt x="131368" y="0"/>
                </a:lnTo>
                <a:close/>
              </a:path>
              <a:path w="262889" h="262890">
                <a:moveTo>
                  <a:pt x="169571" y="5765"/>
                </a:moveTo>
                <a:lnTo>
                  <a:pt x="131368" y="5765"/>
                </a:lnTo>
                <a:lnTo>
                  <a:pt x="148023" y="6783"/>
                </a:lnTo>
                <a:lnTo>
                  <a:pt x="163860" y="9886"/>
                </a:lnTo>
                <a:lnTo>
                  <a:pt x="208199" y="31907"/>
                </a:lnTo>
                <a:lnTo>
                  <a:pt x="240068" y="68567"/>
                </a:lnTo>
                <a:lnTo>
                  <a:pt x="255979" y="114708"/>
                </a:lnTo>
                <a:lnTo>
                  <a:pt x="256971" y="131368"/>
                </a:lnTo>
                <a:lnTo>
                  <a:pt x="255996" y="148021"/>
                </a:lnTo>
                <a:lnTo>
                  <a:pt x="240068" y="194157"/>
                </a:lnTo>
                <a:lnTo>
                  <a:pt x="208199" y="230822"/>
                </a:lnTo>
                <a:lnTo>
                  <a:pt x="163864" y="252833"/>
                </a:lnTo>
                <a:lnTo>
                  <a:pt x="131368" y="256959"/>
                </a:lnTo>
                <a:lnTo>
                  <a:pt x="169575" y="256959"/>
                </a:lnTo>
                <a:lnTo>
                  <a:pt x="211628" y="235413"/>
                </a:lnTo>
                <a:lnTo>
                  <a:pt x="245059" y="197040"/>
                </a:lnTo>
                <a:lnTo>
                  <a:pt x="261659" y="149070"/>
                </a:lnTo>
                <a:lnTo>
                  <a:pt x="262724" y="131368"/>
                </a:lnTo>
                <a:lnTo>
                  <a:pt x="261682" y="113842"/>
                </a:lnTo>
                <a:lnTo>
                  <a:pt x="245059" y="65684"/>
                </a:lnTo>
                <a:lnTo>
                  <a:pt x="211620" y="27306"/>
                </a:lnTo>
                <a:lnTo>
                  <a:pt x="181346" y="9820"/>
                </a:lnTo>
                <a:lnTo>
                  <a:pt x="169571" y="5765"/>
                </a:lnTo>
                <a:close/>
              </a:path>
            </a:pathLst>
          </a:custGeom>
          <a:solidFill>
            <a:srgbClr val="00BCEB"/>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72" name="object 72"/>
          <p:cNvSpPr/>
          <p:nvPr/>
        </p:nvSpPr>
        <p:spPr>
          <a:xfrm>
            <a:off x="5178587" y="4593898"/>
            <a:ext cx="115589" cy="115791"/>
          </a:xfrm>
          <a:prstGeom prst="rect">
            <a:avLst/>
          </a:prstGeom>
          <a:blipFill>
            <a:blip r:embed="rId31"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73" name="object 73"/>
          <p:cNvSpPr/>
          <p:nvPr/>
        </p:nvSpPr>
        <p:spPr>
          <a:xfrm>
            <a:off x="4930862" y="4193171"/>
            <a:ext cx="178792" cy="178792"/>
          </a:xfrm>
          <a:custGeom>
            <a:avLst/>
            <a:gdLst/>
            <a:ahLst/>
            <a:cxnLst/>
            <a:rect l="l" t="t" r="r" b="b"/>
            <a:pathLst>
              <a:path w="262889" h="262889">
                <a:moveTo>
                  <a:pt x="131356" y="0"/>
                </a:moveTo>
                <a:lnTo>
                  <a:pt x="81376" y="9820"/>
                </a:lnTo>
                <a:lnTo>
                  <a:pt x="38377" y="38384"/>
                </a:lnTo>
                <a:lnTo>
                  <a:pt x="9820" y="81383"/>
                </a:lnTo>
                <a:lnTo>
                  <a:pt x="0" y="131356"/>
                </a:lnTo>
                <a:lnTo>
                  <a:pt x="1018" y="148016"/>
                </a:lnTo>
                <a:lnTo>
                  <a:pt x="17682" y="197065"/>
                </a:lnTo>
                <a:lnTo>
                  <a:pt x="51097" y="235418"/>
                </a:lnTo>
                <a:lnTo>
                  <a:pt x="97370" y="258411"/>
                </a:lnTo>
                <a:lnTo>
                  <a:pt x="131356" y="262724"/>
                </a:lnTo>
                <a:lnTo>
                  <a:pt x="148777" y="261659"/>
                </a:lnTo>
                <a:lnTo>
                  <a:pt x="165341" y="258411"/>
                </a:lnTo>
                <a:lnTo>
                  <a:pt x="169559" y="256959"/>
                </a:lnTo>
                <a:lnTo>
                  <a:pt x="131356" y="256959"/>
                </a:lnTo>
                <a:lnTo>
                  <a:pt x="114696" y="255941"/>
                </a:lnTo>
                <a:lnTo>
                  <a:pt x="68554" y="240068"/>
                </a:lnTo>
                <a:lnTo>
                  <a:pt x="31901" y="208189"/>
                </a:lnTo>
                <a:lnTo>
                  <a:pt x="9880" y="163852"/>
                </a:lnTo>
                <a:lnTo>
                  <a:pt x="5753" y="131356"/>
                </a:lnTo>
                <a:lnTo>
                  <a:pt x="6772" y="114701"/>
                </a:lnTo>
                <a:lnTo>
                  <a:pt x="22656" y="68554"/>
                </a:lnTo>
                <a:lnTo>
                  <a:pt x="54530" y="31901"/>
                </a:lnTo>
                <a:lnTo>
                  <a:pt x="98859" y="9886"/>
                </a:lnTo>
                <a:lnTo>
                  <a:pt x="131356" y="5765"/>
                </a:lnTo>
                <a:lnTo>
                  <a:pt x="169563" y="5765"/>
                </a:lnTo>
                <a:lnTo>
                  <a:pt x="165346" y="4313"/>
                </a:lnTo>
                <a:lnTo>
                  <a:pt x="148782" y="1065"/>
                </a:lnTo>
                <a:lnTo>
                  <a:pt x="131356" y="0"/>
                </a:lnTo>
                <a:close/>
              </a:path>
              <a:path w="262889" h="262889">
                <a:moveTo>
                  <a:pt x="169563" y="5765"/>
                </a:moveTo>
                <a:lnTo>
                  <a:pt x="131356" y="5765"/>
                </a:lnTo>
                <a:lnTo>
                  <a:pt x="148016" y="6783"/>
                </a:lnTo>
                <a:lnTo>
                  <a:pt x="163852" y="9886"/>
                </a:lnTo>
                <a:lnTo>
                  <a:pt x="208181" y="31901"/>
                </a:lnTo>
                <a:lnTo>
                  <a:pt x="240055" y="68554"/>
                </a:lnTo>
                <a:lnTo>
                  <a:pt x="255939" y="114701"/>
                </a:lnTo>
                <a:lnTo>
                  <a:pt x="256959" y="131356"/>
                </a:lnTo>
                <a:lnTo>
                  <a:pt x="255984" y="148016"/>
                </a:lnTo>
                <a:lnTo>
                  <a:pt x="240055" y="194157"/>
                </a:lnTo>
                <a:lnTo>
                  <a:pt x="208181" y="230822"/>
                </a:lnTo>
                <a:lnTo>
                  <a:pt x="163852" y="252837"/>
                </a:lnTo>
                <a:lnTo>
                  <a:pt x="131356" y="256959"/>
                </a:lnTo>
                <a:lnTo>
                  <a:pt x="169559" y="256959"/>
                </a:lnTo>
                <a:lnTo>
                  <a:pt x="211615" y="235418"/>
                </a:lnTo>
                <a:lnTo>
                  <a:pt x="245046" y="197040"/>
                </a:lnTo>
                <a:lnTo>
                  <a:pt x="261646" y="149063"/>
                </a:lnTo>
                <a:lnTo>
                  <a:pt x="262712" y="131356"/>
                </a:lnTo>
                <a:lnTo>
                  <a:pt x="261646" y="113935"/>
                </a:lnTo>
                <a:lnTo>
                  <a:pt x="245046" y="65684"/>
                </a:lnTo>
                <a:lnTo>
                  <a:pt x="211615" y="27306"/>
                </a:lnTo>
                <a:lnTo>
                  <a:pt x="181335" y="9820"/>
                </a:lnTo>
                <a:lnTo>
                  <a:pt x="169563" y="5765"/>
                </a:lnTo>
                <a:close/>
              </a:path>
            </a:pathLst>
          </a:custGeom>
          <a:solidFill>
            <a:srgbClr val="00BCEB"/>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74" name="object 74"/>
          <p:cNvSpPr/>
          <p:nvPr/>
        </p:nvSpPr>
        <p:spPr>
          <a:xfrm>
            <a:off x="4960244" y="4225298"/>
            <a:ext cx="119902" cy="116380"/>
          </a:xfrm>
          <a:prstGeom prst="rect">
            <a:avLst/>
          </a:prstGeom>
          <a:blipFill>
            <a:blip r:embed="rId32"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75" name="object 75"/>
          <p:cNvSpPr/>
          <p:nvPr/>
        </p:nvSpPr>
        <p:spPr>
          <a:xfrm>
            <a:off x="4479535" y="4058732"/>
            <a:ext cx="178792" cy="178792"/>
          </a:xfrm>
          <a:custGeom>
            <a:avLst/>
            <a:gdLst/>
            <a:ahLst/>
            <a:cxnLst/>
            <a:rect l="l" t="t" r="r" b="b"/>
            <a:pathLst>
              <a:path w="262889" h="262889">
                <a:moveTo>
                  <a:pt x="131368" y="0"/>
                </a:moveTo>
                <a:lnTo>
                  <a:pt x="81389" y="9820"/>
                </a:lnTo>
                <a:lnTo>
                  <a:pt x="38390" y="38384"/>
                </a:lnTo>
                <a:lnTo>
                  <a:pt x="9831" y="81389"/>
                </a:lnTo>
                <a:lnTo>
                  <a:pt x="0" y="131356"/>
                </a:lnTo>
                <a:lnTo>
                  <a:pt x="1067" y="148782"/>
                </a:lnTo>
                <a:lnTo>
                  <a:pt x="17678" y="197040"/>
                </a:lnTo>
                <a:lnTo>
                  <a:pt x="51117" y="235418"/>
                </a:lnTo>
                <a:lnTo>
                  <a:pt x="97383" y="258411"/>
                </a:lnTo>
                <a:lnTo>
                  <a:pt x="131368" y="262724"/>
                </a:lnTo>
                <a:lnTo>
                  <a:pt x="148790" y="261659"/>
                </a:lnTo>
                <a:lnTo>
                  <a:pt x="165353" y="258411"/>
                </a:lnTo>
                <a:lnTo>
                  <a:pt x="169571" y="256959"/>
                </a:lnTo>
                <a:lnTo>
                  <a:pt x="131368" y="256959"/>
                </a:lnTo>
                <a:lnTo>
                  <a:pt x="114714" y="255941"/>
                </a:lnTo>
                <a:lnTo>
                  <a:pt x="68567" y="240068"/>
                </a:lnTo>
                <a:lnTo>
                  <a:pt x="31914" y="208189"/>
                </a:lnTo>
                <a:lnTo>
                  <a:pt x="9893" y="163852"/>
                </a:lnTo>
                <a:lnTo>
                  <a:pt x="5765" y="131356"/>
                </a:lnTo>
                <a:lnTo>
                  <a:pt x="6785" y="114701"/>
                </a:lnTo>
                <a:lnTo>
                  <a:pt x="22677" y="68541"/>
                </a:lnTo>
                <a:lnTo>
                  <a:pt x="54543" y="31901"/>
                </a:lnTo>
                <a:lnTo>
                  <a:pt x="98872" y="9886"/>
                </a:lnTo>
                <a:lnTo>
                  <a:pt x="131368" y="5765"/>
                </a:lnTo>
                <a:lnTo>
                  <a:pt x="169575" y="5765"/>
                </a:lnTo>
                <a:lnTo>
                  <a:pt x="165358" y="4313"/>
                </a:lnTo>
                <a:lnTo>
                  <a:pt x="148795" y="1065"/>
                </a:lnTo>
                <a:lnTo>
                  <a:pt x="131368" y="0"/>
                </a:lnTo>
                <a:close/>
              </a:path>
              <a:path w="262889" h="262889">
                <a:moveTo>
                  <a:pt x="169575" y="5765"/>
                </a:moveTo>
                <a:lnTo>
                  <a:pt x="131368" y="5765"/>
                </a:lnTo>
                <a:lnTo>
                  <a:pt x="148028" y="6783"/>
                </a:lnTo>
                <a:lnTo>
                  <a:pt x="163864" y="9886"/>
                </a:lnTo>
                <a:lnTo>
                  <a:pt x="208194" y="31901"/>
                </a:lnTo>
                <a:lnTo>
                  <a:pt x="240074" y="68554"/>
                </a:lnTo>
                <a:lnTo>
                  <a:pt x="255952" y="114858"/>
                </a:lnTo>
                <a:lnTo>
                  <a:pt x="256971" y="131356"/>
                </a:lnTo>
                <a:lnTo>
                  <a:pt x="255952" y="148016"/>
                </a:lnTo>
                <a:lnTo>
                  <a:pt x="240068" y="194157"/>
                </a:lnTo>
                <a:lnTo>
                  <a:pt x="208194" y="230822"/>
                </a:lnTo>
                <a:lnTo>
                  <a:pt x="163864" y="252837"/>
                </a:lnTo>
                <a:lnTo>
                  <a:pt x="131368" y="256959"/>
                </a:lnTo>
                <a:lnTo>
                  <a:pt x="169571" y="256959"/>
                </a:lnTo>
                <a:lnTo>
                  <a:pt x="211634" y="235413"/>
                </a:lnTo>
                <a:lnTo>
                  <a:pt x="245059" y="197040"/>
                </a:lnTo>
                <a:lnTo>
                  <a:pt x="261670" y="148782"/>
                </a:lnTo>
                <a:lnTo>
                  <a:pt x="262737" y="131356"/>
                </a:lnTo>
                <a:lnTo>
                  <a:pt x="261718" y="114858"/>
                </a:lnTo>
                <a:lnTo>
                  <a:pt x="245059" y="65684"/>
                </a:lnTo>
                <a:lnTo>
                  <a:pt x="211628" y="27306"/>
                </a:lnTo>
                <a:lnTo>
                  <a:pt x="181348" y="9820"/>
                </a:lnTo>
                <a:lnTo>
                  <a:pt x="169575" y="5765"/>
                </a:lnTo>
                <a:close/>
              </a:path>
            </a:pathLst>
          </a:custGeom>
          <a:solidFill>
            <a:srgbClr val="00BCEB"/>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76" name="object 76"/>
          <p:cNvSpPr/>
          <p:nvPr/>
        </p:nvSpPr>
        <p:spPr>
          <a:xfrm>
            <a:off x="4511277" y="4107518"/>
            <a:ext cx="115204" cy="80914"/>
          </a:xfrm>
          <a:prstGeom prst="rect">
            <a:avLst/>
          </a:prstGeom>
          <a:blipFill>
            <a:blip r:embed="rId33"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77" name="object 77"/>
          <p:cNvSpPr/>
          <p:nvPr/>
        </p:nvSpPr>
        <p:spPr>
          <a:xfrm>
            <a:off x="4674875" y="4360431"/>
            <a:ext cx="220251" cy="215068"/>
          </a:xfrm>
          <a:custGeom>
            <a:avLst/>
            <a:gdLst/>
            <a:ahLst/>
            <a:cxnLst/>
            <a:rect l="l" t="t" r="r" b="b"/>
            <a:pathLst>
              <a:path w="323850" h="316229">
                <a:moveTo>
                  <a:pt x="214210" y="35374"/>
                </a:moveTo>
                <a:lnTo>
                  <a:pt x="92141" y="35374"/>
                </a:lnTo>
                <a:lnTo>
                  <a:pt x="113862" y="36519"/>
                </a:lnTo>
                <a:lnTo>
                  <a:pt x="158025" y="46548"/>
                </a:lnTo>
                <a:lnTo>
                  <a:pt x="197515" y="65755"/>
                </a:lnTo>
                <a:lnTo>
                  <a:pt x="231277" y="92824"/>
                </a:lnTo>
                <a:lnTo>
                  <a:pt x="258259" y="126437"/>
                </a:lnTo>
                <a:lnTo>
                  <a:pt x="277410" y="165279"/>
                </a:lnTo>
                <a:lnTo>
                  <a:pt x="287676" y="208033"/>
                </a:lnTo>
                <a:lnTo>
                  <a:pt x="288004" y="253384"/>
                </a:lnTo>
                <a:lnTo>
                  <a:pt x="286494" y="264108"/>
                </a:lnTo>
                <a:lnTo>
                  <a:pt x="284604" y="274114"/>
                </a:lnTo>
                <a:lnTo>
                  <a:pt x="282318" y="283466"/>
                </a:lnTo>
                <a:lnTo>
                  <a:pt x="279622" y="292233"/>
                </a:lnTo>
                <a:lnTo>
                  <a:pt x="278703" y="299207"/>
                </a:lnTo>
                <a:lnTo>
                  <a:pt x="294468" y="315677"/>
                </a:lnTo>
                <a:lnTo>
                  <a:pt x="303739" y="315677"/>
                </a:lnTo>
                <a:lnTo>
                  <a:pt x="321394" y="270070"/>
                </a:lnTo>
                <a:lnTo>
                  <a:pt x="323522" y="210355"/>
                </a:lnTo>
                <a:lnTo>
                  <a:pt x="314759" y="165551"/>
                </a:lnTo>
                <a:lnTo>
                  <a:pt x="297726" y="123997"/>
                </a:lnTo>
                <a:lnTo>
                  <a:pt x="273256" y="86731"/>
                </a:lnTo>
                <a:lnTo>
                  <a:pt x="242182" y="54791"/>
                </a:lnTo>
                <a:lnTo>
                  <a:pt x="214210" y="35374"/>
                </a:lnTo>
                <a:close/>
              </a:path>
              <a:path w="323850" h="316229">
                <a:moveTo>
                  <a:pt x="91863" y="0"/>
                </a:moveTo>
                <a:lnTo>
                  <a:pt x="40362" y="5977"/>
                </a:lnTo>
                <a:lnTo>
                  <a:pt x="4210" y="20148"/>
                </a:lnTo>
                <a:lnTo>
                  <a:pt x="0" y="32791"/>
                </a:lnTo>
                <a:lnTo>
                  <a:pt x="1835" y="39579"/>
                </a:lnTo>
                <a:lnTo>
                  <a:pt x="6158" y="45124"/>
                </a:lnTo>
                <a:lnTo>
                  <a:pt x="12066" y="48462"/>
                </a:lnTo>
                <a:lnTo>
                  <a:pt x="18796" y="49340"/>
                </a:lnTo>
                <a:lnTo>
                  <a:pt x="25584" y="47504"/>
                </a:lnTo>
                <a:lnTo>
                  <a:pt x="28099" y="46247"/>
                </a:lnTo>
                <a:lnTo>
                  <a:pt x="49184" y="40248"/>
                </a:lnTo>
                <a:lnTo>
                  <a:pt x="70556" y="36620"/>
                </a:lnTo>
                <a:lnTo>
                  <a:pt x="92141" y="35374"/>
                </a:lnTo>
                <a:lnTo>
                  <a:pt x="214210" y="35374"/>
                </a:lnTo>
                <a:lnTo>
                  <a:pt x="205336" y="29215"/>
                </a:lnTo>
                <a:lnTo>
                  <a:pt x="163551" y="11039"/>
                </a:lnTo>
                <a:lnTo>
                  <a:pt x="117659" y="1302"/>
                </a:lnTo>
                <a:lnTo>
                  <a:pt x="91863" y="0"/>
                </a:lnTo>
                <a:close/>
              </a:path>
            </a:pathLst>
          </a:custGeom>
          <a:solidFill>
            <a:srgbClr val="A0A3A7"/>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78" name="object 78"/>
          <p:cNvSpPr/>
          <p:nvPr/>
        </p:nvSpPr>
        <p:spPr>
          <a:xfrm>
            <a:off x="4131746" y="4537139"/>
            <a:ext cx="133014" cy="241412"/>
          </a:xfrm>
          <a:custGeom>
            <a:avLst/>
            <a:gdLst/>
            <a:ahLst/>
            <a:cxnLst/>
            <a:rect l="l" t="t" r="r" b="b"/>
            <a:pathLst>
              <a:path w="195579" h="354965">
                <a:moveTo>
                  <a:pt x="169875" y="0"/>
                </a:moveTo>
                <a:lnTo>
                  <a:pt x="95393" y="19568"/>
                </a:lnTo>
                <a:lnTo>
                  <a:pt x="56326" y="47381"/>
                </a:lnTo>
                <a:lnTo>
                  <a:pt x="26219" y="84340"/>
                </a:lnTo>
                <a:lnTo>
                  <a:pt x="6851" y="128262"/>
                </a:lnTo>
                <a:lnTo>
                  <a:pt x="0" y="176961"/>
                </a:lnTo>
                <a:lnTo>
                  <a:pt x="6348" y="224072"/>
                </a:lnTo>
                <a:lnTo>
                  <a:pt x="24257" y="266438"/>
                </a:lnTo>
                <a:lnTo>
                  <a:pt x="52023" y="302356"/>
                </a:lnTo>
                <a:lnTo>
                  <a:pt x="87942" y="330122"/>
                </a:lnTo>
                <a:lnTo>
                  <a:pt x="130308" y="348032"/>
                </a:lnTo>
                <a:lnTo>
                  <a:pt x="177419" y="354380"/>
                </a:lnTo>
                <a:lnTo>
                  <a:pt x="187198" y="354380"/>
                </a:lnTo>
                <a:lnTo>
                  <a:pt x="195122" y="346456"/>
                </a:lnTo>
                <a:lnTo>
                  <a:pt x="195122" y="326898"/>
                </a:lnTo>
                <a:lnTo>
                  <a:pt x="187198" y="318973"/>
                </a:lnTo>
                <a:lnTo>
                  <a:pt x="177419" y="318973"/>
                </a:lnTo>
                <a:lnTo>
                  <a:pt x="132579" y="311721"/>
                </a:lnTo>
                <a:lnTo>
                  <a:pt x="93601" y="291537"/>
                </a:lnTo>
                <a:lnTo>
                  <a:pt x="62842" y="260778"/>
                </a:lnTo>
                <a:lnTo>
                  <a:pt x="42659" y="221801"/>
                </a:lnTo>
                <a:lnTo>
                  <a:pt x="35407" y="176961"/>
                </a:lnTo>
                <a:lnTo>
                  <a:pt x="43815" y="128946"/>
                </a:lnTo>
                <a:lnTo>
                  <a:pt x="67205" y="87523"/>
                </a:lnTo>
                <a:lnTo>
                  <a:pt x="102830" y="56066"/>
                </a:lnTo>
                <a:lnTo>
                  <a:pt x="147942" y="37947"/>
                </a:lnTo>
                <a:lnTo>
                  <a:pt x="173634" y="35204"/>
                </a:lnTo>
                <a:lnTo>
                  <a:pt x="180336" y="33094"/>
                </a:lnTo>
                <a:lnTo>
                  <a:pt x="185529" y="28725"/>
                </a:lnTo>
                <a:lnTo>
                  <a:pt x="188705" y="22726"/>
                </a:lnTo>
                <a:lnTo>
                  <a:pt x="189357" y="15722"/>
                </a:lnTo>
                <a:lnTo>
                  <a:pt x="187250" y="9020"/>
                </a:lnTo>
                <a:lnTo>
                  <a:pt x="182887" y="3827"/>
                </a:lnTo>
                <a:lnTo>
                  <a:pt x="176889" y="651"/>
                </a:lnTo>
                <a:lnTo>
                  <a:pt x="169875" y="0"/>
                </a:lnTo>
                <a:close/>
              </a:path>
            </a:pathLst>
          </a:custGeom>
          <a:solidFill>
            <a:srgbClr val="A0A3A7"/>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79" name="object 79"/>
          <p:cNvSpPr/>
          <p:nvPr/>
        </p:nvSpPr>
        <p:spPr>
          <a:xfrm>
            <a:off x="4242045" y="4297012"/>
            <a:ext cx="460799" cy="282007"/>
          </a:xfrm>
          <a:custGeom>
            <a:avLst/>
            <a:gdLst/>
            <a:ahLst/>
            <a:cxnLst/>
            <a:rect l="l" t="t" r="r" b="b"/>
            <a:pathLst>
              <a:path w="677545" h="414654">
                <a:moveTo>
                  <a:pt x="369839" y="0"/>
                </a:moveTo>
                <a:lnTo>
                  <a:pt x="320440" y="4853"/>
                </a:lnTo>
                <a:lnTo>
                  <a:pt x="272098" y="16135"/>
                </a:lnTo>
                <a:lnTo>
                  <a:pt x="225341" y="33757"/>
                </a:lnTo>
                <a:lnTo>
                  <a:pt x="180695" y="57633"/>
                </a:lnTo>
                <a:lnTo>
                  <a:pt x="139490" y="87111"/>
                </a:lnTo>
                <a:lnTo>
                  <a:pt x="102975" y="121255"/>
                </a:lnTo>
                <a:lnTo>
                  <a:pt x="71461" y="159633"/>
                </a:lnTo>
                <a:lnTo>
                  <a:pt x="45259" y="201813"/>
                </a:lnTo>
                <a:lnTo>
                  <a:pt x="24679" y="247362"/>
                </a:lnTo>
                <a:lnTo>
                  <a:pt x="10032" y="295847"/>
                </a:lnTo>
                <a:lnTo>
                  <a:pt x="3098" y="334191"/>
                </a:lnTo>
                <a:lnTo>
                  <a:pt x="0" y="372987"/>
                </a:lnTo>
                <a:lnTo>
                  <a:pt x="1015" y="407010"/>
                </a:lnTo>
                <a:lnTo>
                  <a:pt x="8877" y="414592"/>
                </a:lnTo>
                <a:lnTo>
                  <a:pt x="18948" y="414579"/>
                </a:lnTo>
                <a:lnTo>
                  <a:pt x="35432" y="373165"/>
                </a:lnTo>
                <a:lnTo>
                  <a:pt x="36405" y="355844"/>
                </a:lnTo>
                <a:lnTo>
                  <a:pt x="44526" y="303861"/>
                </a:lnTo>
                <a:lnTo>
                  <a:pt x="57815" y="259869"/>
                </a:lnTo>
                <a:lnTo>
                  <a:pt x="76488" y="218541"/>
                </a:lnTo>
                <a:lnTo>
                  <a:pt x="100264" y="180269"/>
                </a:lnTo>
                <a:lnTo>
                  <a:pt x="128861" y="145446"/>
                </a:lnTo>
                <a:lnTo>
                  <a:pt x="161997" y="114466"/>
                </a:lnTo>
                <a:lnTo>
                  <a:pt x="199389" y="87719"/>
                </a:lnTo>
                <a:lnTo>
                  <a:pt x="239907" y="66051"/>
                </a:lnTo>
                <a:lnTo>
                  <a:pt x="282339" y="50059"/>
                </a:lnTo>
                <a:lnTo>
                  <a:pt x="326210" y="39821"/>
                </a:lnTo>
                <a:lnTo>
                  <a:pt x="371046" y="35417"/>
                </a:lnTo>
                <a:lnTo>
                  <a:pt x="542863" y="35417"/>
                </a:lnTo>
                <a:lnTo>
                  <a:pt x="513513" y="22812"/>
                </a:lnTo>
                <a:lnTo>
                  <a:pt x="469709" y="9919"/>
                </a:lnTo>
                <a:lnTo>
                  <a:pt x="419771" y="1659"/>
                </a:lnTo>
                <a:lnTo>
                  <a:pt x="369839" y="0"/>
                </a:lnTo>
                <a:close/>
              </a:path>
              <a:path w="677545" h="414654">
                <a:moveTo>
                  <a:pt x="542863" y="35417"/>
                </a:moveTo>
                <a:lnTo>
                  <a:pt x="371046" y="35417"/>
                </a:lnTo>
                <a:lnTo>
                  <a:pt x="416370" y="36925"/>
                </a:lnTo>
                <a:lnTo>
                  <a:pt x="461708" y="44425"/>
                </a:lnTo>
                <a:lnTo>
                  <a:pt x="510901" y="59680"/>
                </a:lnTo>
                <a:lnTo>
                  <a:pt x="556863" y="81857"/>
                </a:lnTo>
                <a:lnTo>
                  <a:pt x="598986" y="110603"/>
                </a:lnTo>
                <a:lnTo>
                  <a:pt x="636663" y="145568"/>
                </a:lnTo>
                <a:lnTo>
                  <a:pt x="645744" y="157328"/>
                </a:lnTo>
                <a:lnTo>
                  <a:pt x="651054" y="161938"/>
                </a:lnTo>
                <a:lnTo>
                  <a:pt x="657496" y="164077"/>
                </a:lnTo>
                <a:lnTo>
                  <a:pt x="664269" y="163641"/>
                </a:lnTo>
                <a:lnTo>
                  <a:pt x="670572" y="160528"/>
                </a:lnTo>
                <a:lnTo>
                  <a:pt x="675182" y="155218"/>
                </a:lnTo>
                <a:lnTo>
                  <a:pt x="677322" y="148776"/>
                </a:lnTo>
                <a:lnTo>
                  <a:pt x="676891" y="142003"/>
                </a:lnTo>
                <a:lnTo>
                  <a:pt x="630301" y="90521"/>
                </a:lnTo>
                <a:lnTo>
                  <a:pt x="594158" y="63314"/>
                </a:lnTo>
                <a:lnTo>
                  <a:pt x="555112" y="40677"/>
                </a:lnTo>
                <a:lnTo>
                  <a:pt x="542863" y="35417"/>
                </a:lnTo>
                <a:close/>
              </a:path>
            </a:pathLst>
          </a:custGeom>
          <a:solidFill>
            <a:srgbClr val="A0A3A7"/>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80" name="object 80"/>
          <p:cNvSpPr/>
          <p:nvPr/>
        </p:nvSpPr>
        <p:spPr>
          <a:xfrm>
            <a:off x="4873549" y="4537139"/>
            <a:ext cx="133014" cy="241412"/>
          </a:xfrm>
          <a:custGeom>
            <a:avLst/>
            <a:gdLst/>
            <a:ahLst/>
            <a:cxnLst/>
            <a:rect l="l" t="t" r="r" b="b"/>
            <a:pathLst>
              <a:path w="195579" h="354965">
                <a:moveTo>
                  <a:pt x="25247" y="0"/>
                </a:moveTo>
                <a:lnTo>
                  <a:pt x="18229" y="645"/>
                </a:lnTo>
                <a:lnTo>
                  <a:pt x="12234" y="3822"/>
                </a:lnTo>
                <a:lnTo>
                  <a:pt x="7875" y="9018"/>
                </a:lnTo>
                <a:lnTo>
                  <a:pt x="5765" y="15722"/>
                </a:lnTo>
                <a:lnTo>
                  <a:pt x="6416" y="22726"/>
                </a:lnTo>
                <a:lnTo>
                  <a:pt x="9593" y="28725"/>
                </a:lnTo>
                <a:lnTo>
                  <a:pt x="14786" y="33094"/>
                </a:lnTo>
                <a:lnTo>
                  <a:pt x="21488" y="35204"/>
                </a:lnTo>
                <a:lnTo>
                  <a:pt x="47180" y="37947"/>
                </a:lnTo>
                <a:lnTo>
                  <a:pt x="92297" y="56066"/>
                </a:lnTo>
                <a:lnTo>
                  <a:pt x="127922" y="87523"/>
                </a:lnTo>
                <a:lnTo>
                  <a:pt x="151309" y="128946"/>
                </a:lnTo>
                <a:lnTo>
                  <a:pt x="159715" y="176961"/>
                </a:lnTo>
                <a:lnTo>
                  <a:pt x="152463" y="221801"/>
                </a:lnTo>
                <a:lnTo>
                  <a:pt x="132279" y="260778"/>
                </a:lnTo>
                <a:lnTo>
                  <a:pt x="101520" y="291537"/>
                </a:lnTo>
                <a:lnTo>
                  <a:pt x="62543" y="311721"/>
                </a:lnTo>
                <a:lnTo>
                  <a:pt x="17703" y="318973"/>
                </a:lnTo>
                <a:lnTo>
                  <a:pt x="7924" y="318973"/>
                </a:lnTo>
                <a:lnTo>
                  <a:pt x="0" y="326898"/>
                </a:lnTo>
                <a:lnTo>
                  <a:pt x="0" y="346456"/>
                </a:lnTo>
                <a:lnTo>
                  <a:pt x="7924" y="354380"/>
                </a:lnTo>
                <a:lnTo>
                  <a:pt x="17703" y="354380"/>
                </a:lnTo>
                <a:lnTo>
                  <a:pt x="64814" y="348032"/>
                </a:lnTo>
                <a:lnTo>
                  <a:pt x="107180" y="330122"/>
                </a:lnTo>
                <a:lnTo>
                  <a:pt x="143098" y="302356"/>
                </a:lnTo>
                <a:lnTo>
                  <a:pt x="170864" y="266438"/>
                </a:lnTo>
                <a:lnTo>
                  <a:pt x="188774" y="224072"/>
                </a:lnTo>
                <a:lnTo>
                  <a:pt x="195122" y="176961"/>
                </a:lnTo>
                <a:lnTo>
                  <a:pt x="188271" y="128262"/>
                </a:lnTo>
                <a:lnTo>
                  <a:pt x="168904" y="84340"/>
                </a:lnTo>
                <a:lnTo>
                  <a:pt x="138799" y="47381"/>
                </a:lnTo>
                <a:lnTo>
                  <a:pt x="99735" y="19568"/>
                </a:lnTo>
                <a:lnTo>
                  <a:pt x="53492" y="3086"/>
                </a:lnTo>
                <a:lnTo>
                  <a:pt x="52374" y="2882"/>
                </a:lnTo>
                <a:lnTo>
                  <a:pt x="25247" y="0"/>
                </a:lnTo>
                <a:close/>
              </a:path>
            </a:pathLst>
          </a:custGeom>
          <a:solidFill>
            <a:srgbClr val="A0A3A7"/>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81" name="object 81"/>
          <p:cNvSpPr/>
          <p:nvPr/>
        </p:nvSpPr>
        <p:spPr>
          <a:xfrm>
            <a:off x="4131504" y="4645685"/>
            <a:ext cx="874956" cy="133014"/>
          </a:xfrm>
          <a:custGeom>
            <a:avLst/>
            <a:gdLst/>
            <a:ahLst/>
            <a:cxnLst/>
            <a:rect l="l" t="t" r="r" b="b"/>
            <a:pathLst>
              <a:path w="1286510" h="195579">
                <a:moveTo>
                  <a:pt x="27482" y="0"/>
                </a:moveTo>
                <a:lnTo>
                  <a:pt x="7924" y="0"/>
                </a:lnTo>
                <a:lnTo>
                  <a:pt x="0" y="7937"/>
                </a:lnTo>
                <a:lnTo>
                  <a:pt x="0" y="17716"/>
                </a:lnTo>
                <a:lnTo>
                  <a:pt x="6348" y="64826"/>
                </a:lnTo>
                <a:lnTo>
                  <a:pt x="24257" y="107193"/>
                </a:lnTo>
                <a:lnTo>
                  <a:pt x="52023" y="143111"/>
                </a:lnTo>
                <a:lnTo>
                  <a:pt x="87942" y="170877"/>
                </a:lnTo>
                <a:lnTo>
                  <a:pt x="130308" y="188786"/>
                </a:lnTo>
                <a:lnTo>
                  <a:pt x="177418" y="195135"/>
                </a:lnTo>
                <a:lnTo>
                  <a:pt x="1108786" y="195135"/>
                </a:lnTo>
                <a:lnTo>
                  <a:pt x="1155896" y="188786"/>
                </a:lnTo>
                <a:lnTo>
                  <a:pt x="1198262" y="170877"/>
                </a:lnTo>
                <a:lnTo>
                  <a:pt x="1212686" y="159727"/>
                </a:lnTo>
                <a:lnTo>
                  <a:pt x="177418" y="159727"/>
                </a:lnTo>
                <a:lnTo>
                  <a:pt x="132579" y="152475"/>
                </a:lnTo>
                <a:lnTo>
                  <a:pt x="93601" y="132288"/>
                </a:lnTo>
                <a:lnTo>
                  <a:pt x="62842" y="101528"/>
                </a:lnTo>
                <a:lnTo>
                  <a:pt x="42659" y="62551"/>
                </a:lnTo>
                <a:lnTo>
                  <a:pt x="35407" y="17716"/>
                </a:lnTo>
                <a:lnTo>
                  <a:pt x="35407" y="7937"/>
                </a:lnTo>
                <a:lnTo>
                  <a:pt x="27482" y="0"/>
                </a:lnTo>
                <a:close/>
              </a:path>
              <a:path w="1286510" h="195579">
                <a:moveTo>
                  <a:pt x="1278280" y="0"/>
                </a:moveTo>
                <a:lnTo>
                  <a:pt x="1258722" y="0"/>
                </a:lnTo>
                <a:lnTo>
                  <a:pt x="1250797" y="7937"/>
                </a:lnTo>
                <a:lnTo>
                  <a:pt x="1250797" y="17716"/>
                </a:lnTo>
                <a:lnTo>
                  <a:pt x="1243546" y="62551"/>
                </a:lnTo>
                <a:lnTo>
                  <a:pt x="1223362" y="101528"/>
                </a:lnTo>
                <a:lnTo>
                  <a:pt x="1192603" y="132288"/>
                </a:lnTo>
                <a:lnTo>
                  <a:pt x="1153625" y="152475"/>
                </a:lnTo>
                <a:lnTo>
                  <a:pt x="1108786" y="159727"/>
                </a:lnTo>
                <a:lnTo>
                  <a:pt x="1212686" y="159727"/>
                </a:lnTo>
                <a:lnTo>
                  <a:pt x="1234181" y="143111"/>
                </a:lnTo>
                <a:lnTo>
                  <a:pt x="1261947" y="107193"/>
                </a:lnTo>
                <a:lnTo>
                  <a:pt x="1279856" y="64826"/>
                </a:lnTo>
                <a:lnTo>
                  <a:pt x="1286205" y="17716"/>
                </a:lnTo>
                <a:lnTo>
                  <a:pt x="1286205" y="7937"/>
                </a:lnTo>
                <a:lnTo>
                  <a:pt x="1278280" y="0"/>
                </a:lnTo>
                <a:close/>
              </a:path>
            </a:pathLst>
          </a:custGeom>
          <a:solidFill>
            <a:srgbClr val="00BCEB"/>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82" name="object 82"/>
          <p:cNvSpPr/>
          <p:nvPr/>
        </p:nvSpPr>
        <p:spPr>
          <a:xfrm>
            <a:off x="4499516" y="4684226"/>
            <a:ext cx="138490" cy="163530"/>
          </a:xfrm>
          <a:prstGeom prst="rect">
            <a:avLst/>
          </a:prstGeom>
          <a:blipFill>
            <a:blip r:embed="rId34"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83" name="object 83"/>
          <p:cNvSpPr txBox="1"/>
          <p:nvPr/>
        </p:nvSpPr>
        <p:spPr>
          <a:xfrm>
            <a:off x="3482001" y="3751251"/>
            <a:ext cx="2179186" cy="812394"/>
          </a:xfrm>
          <a:prstGeom prst="rect">
            <a:avLst/>
          </a:prstGeom>
        </p:spPr>
        <p:txBody>
          <a:bodyPr vert="horz" wrap="square" lIns="0" tIns="30662" rIns="0" bIns="0" rtlCol="0">
            <a:spAutoFit/>
          </a:bodyPr>
          <a:lstStyle/>
          <a:p>
            <a:pPr marL="122217" defTabSz="621883" fontAlgn="auto">
              <a:spcBef>
                <a:spcPts val="241"/>
              </a:spcBef>
              <a:spcAft>
                <a:spcPts val="0"/>
              </a:spcAft>
            </a:pPr>
            <a:r>
              <a:rPr sz="510" dirty="0">
                <a:solidFill>
                  <a:srgbClr val="00BCEB"/>
                </a:solidFill>
                <a:latin typeface="CiscoSansTT ExtraLight"/>
                <a:ea typeface="+mn-ea"/>
                <a:cs typeface="CiscoSansTT ExtraLight"/>
              </a:rPr>
              <a:t>Cloud</a:t>
            </a:r>
            <a:r>
              <a:rPr sz="510" spc="-3" dirty="0">
                <a:solidFill>
                  <a:srgbClr val="00BCEB"/>
                </a:solidFill>
                <a:latin typeface="CiscoSansTT ExtraLight"/>
                <a:ea typeface="+mn-ea"/>
                <a:cs typeface="CiscoSansTT ExtraLight"/>
              </a:rPr>
              <a:t> </a:t>
            </a:r>
            <a:r>
              <a:rPr sz="510" dirty="0">
                <a:solidFill>
                  <a:srgbClr val="00BCEB"/>
                </a:solidFill>
                <a:latin typeface="CiscoSansTT ExtraLight"/>
                <a:ea typeface="+mn-ea"/>
                <a:cs typeface="CiscoSansTT ExtraLight"/>
              </a:rPr>
              <a:t>Security</a:t>
            </a:r>
            <a:endParaRPr sz="510" dirty="0">
              <a:solidFill>
                <a:prstClr val="black"/>
              </a:solidFill>
              <a:latin typeface="CiscoSansTT ExtraLight"/>
              <a:ea typeface="+mn-ea"/>
              <a:cs typeface="CiscoSansTT ExtraLight"/>
            </a:endParaRPr>
          </a:p>
          <a:p>
            <a:pPr marL="116171" defTabSz="621883" fontAlgn="auto">
              <a:spcBef>
                <a:spcPts val="282"/>
              </a:spcBef>
              <a:spcAft>
                <a:spcPts val="0"/>
              </a:spcAft>
            </a:pPr>
            <a:r>
              <a:rPr sz="816" spc="-7" dirty="0">
                <a:solidFill>
                  <a:srgbClr val="04144D"/>
                </a:solidFill>
                <a:latin typeface="CiscoSansTT ExtraLight"/>
                <a:ea typeface="+mn-ea"/>
                <a:cs typeface="CiscoSansTT ExtraLight"/>
              </a:rPr>
              <a:t>Cisco Umbrella </a:t>
            </a:r>
            <a:r>
              <a:rPr sz="612" dirty="0">
                <a:solidFill>
                  <a:srgbClr val="04144D"/>
                </a:solidFill>
                <a:latin typeface="CiscoSansTT"/>
                <a:ea typeface="+mn-ea"/>
                <a:cs typeface="CiscoSansTT"/>
              </a:rPr>
              <a:t>New</a:t>
            </a:r>
            <a:r>
              <a:rPr sz="612" spc="10" dirty="0">
                <a:solidFill>
                  <a:srgbClr val="04144D"/>
                </a:solidFill>
                <a:latin typeface="CiscoSansTT"/>
                <a:ea typeface="+mn-ea"/>
                <a:cs typeface="CiscoSansTT"/>
              </a:rPr>
              <a:t> </a:t>
            </a:r>
            <a:r>
              <a:rPr sz="612" dirty="0">
                <a:solidFill>
                  <a:srgbClr val="04144D"/>
                </a:solidFill>
                <a:latin typeface="CiscoSansTT"/>
                <a:ea typeface="+mn-ea"/>
                <a:cs typeface="CiscoSansTT"/>
              </a:rPr>
              <a:t>Packages</a:t>
            </a:r>
            <a:endParaRPr sz="612" dirty="0">
              <a:solidFill>
                <a:prstClr val="black"/>
              </a:solidFill>
              <a:latin typeface="CiscoSansTT"/>
              <a:ea typeface="+mn-ea"/>
              <a:cs typeface="CiscoSansTT"/>
            </a:endParaRPr>
          </a:p>
          <a:p>
            <a:pPr defTabSz="621883" fontAlgn="auto">
              <a:spcBef>
                <a:spcPts val="0"/>
              </a:spcBef>
              <a:spcAft>
                <a:spcPts val="0"/>
              </a:spcAft>
            </a:pPr>
            <a:endParaRPr sz="1088" dirty="0">
              <a:solidFill>
                <a:prstClr val="black"/>
              </a:solidFill>
              <a:latin typeface="CiscoSansTT"/>
              <a:ea typeface="+mn-ea"/>
              <a:cs typeface="CiscoSansTT"/>
            </a:endParaRPr>
          </a:p>
          <a:p>
            <a:pPr defTabSz="621883" fontAlgn="auto">
              <a:spcBef>
                <a:spcPts val="0"/>
              </a:spcBef>
              <a:spcAft>
                <a:spcPts val="0"/>
              </a:spcAft>
            </a:pPr>
            <a:endParaRPr sz="1088" dirty="0">
              <a:solidFill>
                <a:prstClr val="black"/>
              </a:solidFill>
              <a:latin typeface="CiscoSansTT"/>
              <a:ea typeface="+mn-ea"/>
              <a:cs typeface="CiscoSansTT"/>
            </a:endParaRPr>
          </a:p>
          <a:p>
            <a:pPr defTabSz="621883" fontAlgn="auto">
              <a:spcBef>
                <a:spcPts val="7"/>
              </a:spcBef>
              <a:spcAft>
                <a:spcPts val="0"/>
              </a:spcAft>
            </a:pPr>
            <a:endParaRPr sz="714" dirty="0">
              <a:solidFill>
                <a:prstClr val="black"/>
              </a:solidFill>
              <a:latin typeface="CiscoSansTT"/>
              <a:ea typeface="+mn-ea"/>
              <a:cs typeface="CiscoSansTT"/>
            </a:endParaRPr>
          </a:p>
          <a:p>
            <a:pPr algn="ctr" defTabSz="621883" fontAlgn="auto">
              <a:spcBef>
                <a:spcPts val="0"/>
              </a:spcBef>
              <a:spcAft>
                <a:spcPts val="0"/>
              </a:spcAft>
            </a:pPr>
            <a:r>
              <a:rPr sz="612" spc="-3" dirty="0">
                <a:solidFill>
                  <a:srgbClr val="00BCEB"/>
                </a:solidFill>
                <a:latin typeface="CiscoSansTT"/>
                <a:ea typeface="+mn-ea"/>
                <a:cs typeface="CiscoSansTT"/>
              </a:rPr>
              <a:t>Umbrella</a:t>
            </a:r>
            <a:endParaRPr sz="612" dirty="0">
              <a:solidFill>
                <a:prstClr val="black"/>
              </a:solidFill>
              <a:latin typeface="CiscoSansTT"/>
              <a:ea typeface="+mn-ea"/>
              <a:cs typeface="CiscoSansTT"/>
            </a:endParaRPr>
          </a:p>
        </p:txBody>
      </p:sp>
      <p:sp>
        <p:nvSpPr>
          <p:cNvPr id="84" name="object 84"/>
          <p:cNvSpPr/>
          <p:nvPr/>
        </p:nvSpPr>
        <p:spPr>
          <a:xfrm>
            <a:off x="5929193" y="4606054"/>
            <a:ext cx="581720" cy="0"/>
          </a:xfrm>
          <a:custGeom>
            <a:avLst/>
            <a:gdLst/>
            <a:ahLst/>
            <a:cxnLst/>
            <a:rect l="l" t="t" r="r" b="b"/>
            <a:pathLst>
              <a:path w="855345">
                <a:moveTo>
                  <a:pt x="0" y="0"/>
                </a:moveTo>
                <a:lnTo>
                  <a:pt x="855332" y="0"/>
                </a:lnTo>
              </a:path>
            </a:pathLst>
          </a:custGeom>
          <a:ln w="5079">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85" name="object 85"/>
          <p:cNvSpPr/>
          <p:nvPr/>
        </p:nvSpPr>
        <p:spPr>
          <a:xfrm>
            <a:off x="5930937" y="4255380"/>
            <a:ext cx="0" cy="348946"/>
          </a:xfrm>
          <a:custGeom>
            <a:avLst/>
            <a:gdLst/>
            <a:ahLst/>
            <a:cxnLst/>
            <a:rect l="l" t="t" r="r" b="b"/>
            <a:pathLst>
              <a:path h="513079">
                <a:moveTo>
                  <a:pt x="0" y="0"/>
                </a:moveTo>
                <a:lnTo>
                  <a:pt x="0" y="513080"/>
                </a:lnTo>
              </a:path>
            </a:pathLst>
          </a:custGeom>
          <a:ln w="5130">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86" name="object 86"/>
          <p:cNvSpPr/>
          <p:nvPr/>
        </p:nvSpPr>
        <p:spPr>
          <a:xfrm>
            <a:off x="5929193" y="4253653"/>
            <a:ext cx="581720" cy="0"/>
          </a:xfrm>
          <a:custGeom>
            <a:avLst/>
            <a:gdLst/>
            <a:ahLst/>
            <a:cxnLst/>
            <a:rect l="l" t="t" r="r" b="b"/>
            <a:pathLst>
              <a:path w="855345">
                <a:moveTo>
                  <a:pt x="0" y="0"/>
                </a:moveTo>
                <a:lnTo>
                  <a:pt x="855332" y="0"/>
                </a:lnTo>
              </a:path>
            </a:pathLst>
          </a:custGeom>
          <a:ln w="5079">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87" name="object 87"/>
          <p:cNvSpPr/>
          <p:nvPr/>
        </p:nvSpPr>
        <p:spPr>
          <a:xfrm>
            <a:off x="6509164" y="4255458"/>
            <a:ext cx="0" cy="349378"/>
          </a:xfrm>
          <a:custGeom>
            <a:avLst/>
            <a:gdLst/>
            <a:ahLst/>
            <a:cxnLst/>
            <a:rect l="l" t="t" r="r" b="b"/>
            <a:pathLst>
              <a:path h="513715">
                <a:moveTo>
                  <a:pt x="0" y="0"/>
                </a:moveTo>
                <a:lnTo>
                  <a:pt x="0" y="513245"/>
                </a:lnTo>
              </a:path>
            </a:pathLst>
          </a:custGeom>
          <a:ln w="5118">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88" name="object 88"/>
          <p:cNvSpPr/>
          <p:nvPr/>
        </p:nvSpPr>
        <p:spPr>
          <a:xfrm>
            <a:off x="5952989" y="4294265"/>
            <a:ext cx="534216" cy="289349"/>
          </a:xfrm>
          <a:custGeom>
            <a:avLst/>
            <a:gdLst/>
            <a:ahLst/>
            <a:cxnLst/>
            <a:rect l="l" t="t" r="r" b="b"/>
            <a:pathLst>
              <a:path w="785495" h="425450">
                <a:moveTo>
                  <a:pt x="0" y="425450"/>
                </a:moveTo>
                <a:lnTo>
                  <a:pt x="785355" y="425450"/>
                </a:lnTo>
                <a:lnTo>
                  <a:pt x="785355" y="0"/>
                </a:lnTo>
                <a:lnTo>
                  <a:pt x="0" y="0"/>
                </a:lnTo>
                <a:lnTo>
                  <a:pt x="0" y="425450"/>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89" name="object 89"/>
          <p:cNvSpPr/>
          <p:nvPr/>
        </p:nvSpPr>
        <p:spPr>
          <a:xfrm>
            <a:off x="5952341" y="4583597"/>
            <a:ext cx="535511" cy="0"/>
          </a:xfrm>
          <a:custGeom>
            <a:avLst/>
            <a:gdLst/>
            <a:ahLst/>
            <a:cxnLst/>
            <a:rect l="l" t="t" r="r" b="b"/>
            <a:pathLst>
              <a:path w="787400">
                <a:moveTo>
                  <a:pt x="0" y="0"/>
                </a:moveTo>
                <a:lnTo>
                  <a:pt x="787273" y="0"/>
                </a:lnTo>
              </a:path>
            </a:pathLst>
          </a:custGeom>
          <a:ln w="3175">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90" name="object 90"/>
          <p:cNvSpPr/>
          <p:nvPr/>
        </p:nvSpPr>
        <p:spPr>
          <a:xfrm>
            <a:off x="5952993" y="4276973"/>
            <a:ext cx="0" cy="305760"/>
          </a:xfrm>
          <a:custGeom>
            <a:avLst/>
            <a:gdLst/>
            <a:ahLst/>
            <a:cxnLst/>
            <a:rect l="l" t="t" r="r" b="b"/>
            <a:pathLst>
              <a:path h="449579">
                <a:moveTo>
                  <a:pt x="0" y="0"/>
                </a:moveTo>
                <a:lnTo>
                  <a:pt x="0" y="449580"/>
                </a:lnTo>
              </a:path>
            </a:pathLst>
          </a:custGeom>
          <a:ln w="3175">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91" name="object 91"/>
          <p:cNvSpPr/>
          <p:nvPr/>
        </p:nvSpPr>
        <p:spPr>
          <a:xfrm>
            <a:off x="5952341" y="4294248"/>
            <a:ext cx="535511" cy="0"/>
          </a:xfrm>
          <a:custGeom>
            <a:avLst/>
            <a:gdLst/>
            <a:ahLst/>
            <a:cxnLst/>
            <a:rect l="l" t="t" r="r" b="b"/>
            <a:pathLst>
              <a:path w="787400">
                <a:moveTo>
                  <a:pt x="0" y="0"/>
                </a:moveTo>
                <a:lnTo>
                  <a:pt x="787273" y="0"/>
                </a:lnTo>
              </a:path>
            </a:pathLst>
          </a:custGeom>
          <a:ln w="3175">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92" name="object 92"/>
          <p:cNvSpPr/>
          <p:nvPr/>
        </p:nvSpPr>
        <p:spPr>
          <a:xfrm>
            <a:off x="6487117" y="4277025"/>
            <a:ext cx="0" cy="306192"/>
          </a:xfrm>
          <a:custGeom>
            <a:avLst/>
            <a:gdLst/>
            <a:ahLst/>
            <a:cxnLst/>
            <a:rect l="l" t="t" r="r" b="b"/>
            <a:pathLst>
              <a:path h="450215">
                <a:moveTo>
                  <a:pt x="0" y="0"/>
                </a:moveTo>
                <a:lnTo>
                  <a:pt x="0" y="449846"/>
                </a:lnTo>
              </a:path>
            </a:pathLst>
          </a:custGeom>
          <a:ln w="3175">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93" name="object 93"/>
          <p:cNvSpPr/>
          <p:nvPr/>
        </p:nvSpPr>
        <p:spPr>
          <a:xfrm>
            <a:off x="6104745" y="4414267"/>
            <a:ext cx="24184" cy="27207"/>
          </a:xfrm>
          <a:custGeom>
            <a:avLst/>
            <a:gdLst/>
            <a:ahLst/>
            <a:cxnLst/>
            <a:rect l="l" t="t" r="r" b="b"/>
            <a:pathLst>
              <a:path w="35559" h="40004">
                <a:moveTo>
                  <a:pt x="35496" y="0"/>
                </a:moveTo>
                <a:lnTo>
                  <a:pt x="0" y="19837"/>
                </a:lnTo>
                <a:lnTo>
                  <a:pt x="35496" y="39662"/>
                </a:lnTo>
                <a:lnTo>
                  <a:pt x="35496"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94" name="object 94"/>
          <p:cNvSpPr/>
          <p:nvPr/>
        </p:nvSpPr>
        <p:spPr>
          <a:xfrm>
            <a:off x="6127645" y="4336691"/>
            <a:ext cx="315261" cy="182247"/>
          </a:xfrm>
          <a:custGeom>
            <a:avLst/>
            <a:gdLst/>
            <a:ahLst/>
            <a:cxnLst/>
            <a:rect l="l" t="t" r="r" b="b"/>
            <a:pathLst>
              <a:path w="463550" h="267970">
                <a:moveTo>
                  <a:pt x="458393" y="0"/>
                </a:moveTo>
                <a:lnTo>
                  <a:pt x="4597" y="0"/>
                </a:lnTo>
                <a:lnTo>
                  <a:pt x="0" y="4470"/>
                </a:lnTo>
                <a:lnTo>
                  <a:pt x="0" y="263321"/>
                </a:lnTo>
                <a:lnTo>
                  <a:pt x="4597" y="267792"/>
                </a:lnTo>
                <a:lnTo>
                  <a:pt x="458393" y="267792"/>
                </a:lnTo>
                <a:lnTo>
                  <a:pt x="460352" y="265887"/>
                </a:lnTo>
                <a:lnTo>
                  <a:pt x="5651" y="265887"/>
                </a:lnTo>
                <a:lnTo>
                  <a:pt x="1905" y="262267"/>
                </a:lnTo>
                <a:lnTo>
                  <a:pt x="1905" y="5524"/>
                </a:lnTo>
                <a:lnTo>
                  <a:pt x="5651" y="1905"/>
                </a:lnTo>
                <a:lnTo>
                  <a:pt x="460352" y="1905"/>
                </a:lnTo>
                <a:lnTo>
                  <a:pt x="458393" y="0"/>
                </a:lnTo>
                <a:close/>
              </a:path>
              <a:path w="463550" h="267970">
                <a:moveTo>
                  <a:pt x="460352" y="1905"/>
                </a:moveTo>
                <a:lnTo>
                  <a:pt x="457352" y="1905"/>
                </a:lnTo>
                <a:lnTo>
                  <a:pt x="461086" y="5524"/>
                </a:lnTo>
                <a:lnTo>
                  <a:pt x="461086" y="262267"/>
                </a:lnTo>
                <a:lnTo>
                  <a:pt x="457352" y="265887"/>
                </a:lnTo>
                <a:lnTo>
                  <a:pt x="460352" y="265887"/>
                </a:lnTo>
                <a:lnTo>
                  <a:pt x="462991" y="263321"/>
                </a:lnTo>
                <a:lnTo>
                  <a:pt x="462991" y="4470"/>
                </a:lnTo>
                <a:lnTo>
                  <a:pt x="460352" y="1905"/>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95" name="object 95"/>
          <p:cNvSpPr/>
          <p:nvPr/>
        </p:nvSpPr>
        <p:spPr>
          <a:xfrm>
            <a:off x="6142626" y="4371446"/>
            <a:ext cx="285030" cy="0"/>
          </a:xfrm>
          <a:custGeom>
            <a:avLst/>
            <a:gdLst/>
            <a:ahLst/>
            <a:cxnLst/>
            <a:rect l="l" t="t" r="r" b="b"/>
            <a:pathLst>
              <a:path w="419100">
                <a:moveTo>
                  <a:pt x="0" y="0"/>
                </a:moveTo>
                <a:lnTo>
                  <a:pt x="418934" y="0"/>
                </a:lnTo>
              </a:path>
            </a:pathLst>
          </a:custGeom>
          <a:ln w="43040">
            <a:solidFill>
              <a:srgbClr val="FFFFFF"/>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96" name="object 96"/>
          <p:cNvSpPr/>
          <p:nvPr/>
        </p:nvSpPr>
        <p:spPr>
          <a:xfrm>
            <a:off x="6141342" y="4355562"/>
            <a:ext cx="287621" cy="31958"/>
          </a:xfrm>
          <a:custGeom>
            <a:avLst/>
            <a:gdLst/>
            <a:ahLst/>
            <a:cxnLst/>
            <a:rect l="l" t="t" r="r" b="b"/>
            <a:pathLst>
              <a:path w="422909" h="46989">
                <a:moveTo>
                  <a:pt x="418947" y="0"/>
                </a:moveTo>
                <a:lnTo>
                  <a:pt x="3759" y="0"/>
                </a:lnTo>
                <a:lnTo>
                  <a:pt x="0" y="3644"/>
                </a:lnTo>
                <a:lnTo>
                  <a:pt x="0" y="43065"/>
                </a:lnTo>
                <a:lnTo>
                  <a:pt x="3759" y="46710"/>
                </a:lnTo>
                <a:lnTo>
                  <a:pt x="418947" y="46710"/>
                </a:lnTo>
                <a:lnTo>
                  <a:pt x="422719" y="43065"/>
                </a:lnTo>
                <a:lnTo>
                  <a:pt x="5842" y="43040"/>
                </a:lnTo>
                <a:lnTo>
                  <a:pt x="3784" y="41046"/>
                </a:lnTo>
                <a:lnTo>
                  <a:pt x="3784" y="5664"/>
                </a:lnTo>
                <a:lnTo>
                  <a:pt x="5842" y="3670"/>
                </a:lnTo>
                <a:lnTo>
                  <a:pt x="422719" y="3670"/>
                </a:lnTo>
                <a:lnTo>
                  <a:pt x="418947" y="0"/>
                </a:lnTo>
                <a:close/>
              </a:path>
              <a:path w="422909" h="46989">
                <a:moveTo>
                  <a:pt x="422719" y="3670"/>
                </a:moveTo>
                <a:lnTo>
                  <a:pt x="416864" y="3670"/>
                </a:lnTo>
                <a:lnTo>
                  <a:pt x="418922" y="5664"/>
                </a:lnTo>
                <a:lnTo>
                  <a:pt x="418922" y="41046"/>
                </a:lnTo>
                <a:lnTo>
                  <a:pt x="416864" y="43040"/>
                </a:lnTo>
                <a:lnTo>
                  <a:pt x="422719" y="43040"/>
                </a:lnTo>
                <a:lnTo>
                  <a:pt x="422719" y="367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97" name="object 97"/>
          <p:cNvSpPr/>
          <p:nvPr/>
        </p:nvSpPr>
        <p:spPr>
          <a:xfrm>
            <a:off x="6143446" y="4413236"/>
            <a:ext cx="285030" cy="0"/>
          </a:xfrm>
          <a:custGeom>
            <a:avLst/>
            <a:gdLst/>
            <a:ahLst/>
            <a:cxnLst/>
            <a:rect l="l" t="t" r="r" b="b"/>
            <a:pathLst>
              <a:path w="419100">
                <a:moveTo>
                  <a:pt x="0" y="0"/>
                </a:moveTo>
                <a:lnTo>
                  <a:pt x="418922" y="0"/>
                </a:lnTo>
              </a:path>
            </a:pathLst>
          </a:custGeom>
          <a:ln w="43040">
            <a:solidFill>
              <a:srgbClr val="FFFFFF"/>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98" name="object 98"/>
          <p:cNvSpPr/>
          <p:nvPr/>
        </p:nvSpPr>
        <p:spPr>
          <a:xfrm>
            <a:off x="6142160" y="4397351"/>
            <a:ext cx="287621" cy="31958"/>
          </a:xfrm>
          <a:custGeom>
            <a:avLst/>
            <a:gdLst/>
            <a:ahLst/>
            <a:cxnLst/>
            <a:rect l="l" t="t" r="r" b="b"/>
            <a:pathLst>
              <a:path w="422909" h="46990">
                <a:moveTo>
                  <a:pt x="419049" y="0"/>
                </a:moveTo>
                <a:lnTo>
                  <a:pt x="3670" y="0"/>
                </a:lnTo>
                <a:lnTo>
                  <a:pt x="0" y="3556"/>
                </a:lnTo>
                <a:lnTo>
                  <a:pt x="0" y="43154"/>
                </a:lnTo>
                <a:lnTo>
                  <a:pt x="3670" y="46710"/>
                </a:lnTo>
                <a:lnTo>
                  <a:pt x="419049" y="46710"/>
                </a:lnTo>
                <a:lnTo>
                  <a:pt x="422719" y="43154"/>
                </a:lnTo>
                <a:lnTo>
                  <a:pt x="5753" y="43040"/>
                </a:lnTo>
                <a:lnTo>
                  <a:pt x="3784" y="41135"/>
                </a:lnTo>
                <a:lnTo>
                  <a:pt x="3784" y="5575"/>
                </a:lnTo>
                <a:lnTo>
                  <a:pt x="5753" y="3670"/>
                </a:lnTo>
                <a:lnTo>
                  <a:pt x="422719" y="3670"/>
                </a:lnTo>
                <a:lnTo>
                  <a:pt x="419049" y="0"/>
                </a:lnTo>
                <a:close/>
              </a:path>
              <a:path w="422909" h="46990">
                <a:moveTo>
                  <a:pt x="422719" y="3670"/>
                </a:moveTo>
                <a:lnTo>
                  <a:pt x="416953" y="3670"/>
                </a:lnTo>
                <a:lnTo>
                  <a:pt x="418922" y="5575"/>
                </a:lnTo>
                <a:lnTo>
                  <a:pt x="418922" y="41135"/>
                </a:lnTo>
                <a:lnTo>
                  <a:pt x="416953" y="43040"/>
                </a:lnTo>
                <a:lnTo>
                  <a:pt x="422719" y="43040"/>
                </a:lnTo>
                <a:lnTo>
                  <a:pt x="422719" y="367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99" name="object 99"/>
          <p:cNvSpPr/>
          <p:nvPr/>
        </p:nvSpPr>
        <p:spPr>
          <a:xfrm>
            <a:off x="6151629" y="4409721"/>
            <a:ext cx="7342" cy="7342"/>
          </a:xfrm>
          <a:custGeom>
            <a:avLst/>
            <a:gdLst/>
            <a:ahLst/>
            <a:cxnLst/>
            <a:rect l="l" t="t" r="r" b="b"/>
            <a:pathLst>
              <a:path w="10795" h="10795">
                <a:moveTo>
                  <a:pt x="8293" y="0"/>
                </a:moveTo>
                <a:lnTo>
                  <a:pt x="2387" y="0"/>
                </a:lnTo>
                <a:lnTo>
                  <a:pt x="0" y="2311"/>
                </a:lnTo>
                <a:lnTo>
                  <a:pt x="0" y="8026"/>
                </a:lnTo>
                <a:lnTo>
                  <a:pt x="2387" y="10337"/>
                </a:lnTo>
                <a:lnTo>
                  <a:pt x="8293" y="10337"/>
                </a:lnTo>
                <a:lnTo>
                  <a:pt x="10680" y="8026"/>
                </a:lnTo>
                <a:lnTo>
                  <a:pt x="10680" y="2311"/>
                </a:lnTo>
                <a:lnTo>
                  <a:pt x="8293"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00" name="object 100"/>
          <p:cNvSpPr/>
          <p:nvPr/>
        </p:nvSpPr>
        <p:spPr>
          <a:xfrm>
            <a:off x="6163732" y="4409721"/>
            <a:ext cx="7342" cy="7342"/>
          </a:xfrm>
          <a:custGeom>
            <a:avLst/>
            <a:gdLst/>
            <a:ahLst/>
            <a:cxnLst/>
            <a:rect l="l" t="t" r="r" b="b"/>
            <a:pathLst>
              <a:path w="10795" h="10795">
                <a:moveTo>
                  <a:pt x="8293" y="0"/>
                </a:moveTo>
                <a:lnTo>
                  <a:pt x="2387" y="0"/>
                </a:lnTo>
                <a:lnTo>
                  <a:pt x="0" y="2311"/>
                </a:lnTo>
                <a:lnTo>
                  <a:pt x="0" y="8026"/>
                </a:lnTo>
                <a:lnTo>
                  <a:pt x="2387" y="10337"/>
                </a:lnTo>
                <a:lnTo>
                  <a:pt x="8293" y="10337"/>
                </a:lnTo>
                <a:lnTo>
                  <a:pt x="10680" y="8026"/>
                </a:lnTo>
                <a:lnTo>
                  <a:pt x="10680" y="2311"/>
                </a:lnTo>
                <a:lnTo>
                  <a:pt x="8293"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01" name="object 101"/>
          <p:cNvSpPr/>
          <p:nvPr/>
        </p:nvSpPr>
        <p:spPr>
          <a:xfrm>
            <a:off x="6175838" y="4409721"/>
            <a:ext cx="7342" cy="7342"/>
          </a:xfrm>
          <a:custGeom>
            <a:avLst/>
            <a:gdLst/>
            <a:ahLst/>
            <a:cxnLst/>
            <a:rect l="l" t="t" r="r" b="b"/>
            <a:pathLst>
              <a:path w="10795" h="10795">
                <a:moveTo>
                  <a:pt x="8293" y="0"/>
                </a:moveTo>
                <a:lnTo>
                  <a:pt x="2387" y="0"/>
                </a:lnTo>
                <a:lnTo>
                  <a:pt x="0" y="2311"/>
                </a:lnTo>
                <a:lnTo>
                  <a:pt x="0" y="8026"/>
                </a:lnTo>
                <a:lnTo>
                  <a:pt x="2387" y="10337"/>
                </a:lnTo>
                <a:lnTo>
                  <a:pt x="8293" y="10337"/>
                </a:lnTo>
                <a:lnTo>
                  <a:pt x="10680" y="8026"/>
                </a:lnTo>
                <a:lnTo>
                  <a:pt x="10680" y="2311"/>
                </a:lnTo>
                <a:lnTo>
                  <a:pt x="8293"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02" name="object 102"/>
          <p:cNvSpPr/>
          <p:nvPr/>
        </p:nvSpPr>
        <p:spPr>
          <a:xfrm>
            <a:off x="6187943" y="4409721"/>
            <a:ext cx="7342" cy="7342"/>
          </a:xfrm>
          <a:custGeom>
            <a:avLst/>
            <a:gdLst/>
            <a:ahLst/>
            <a:cxnLst/>
            <a:rect l="l" t="t" r="r" b="b"/>
            <a:pathLst>
              <a:path w="10795" h="10795">
                <a:moveTo>
                  <a:pt x="8293" y="0"/>
                </a:moveTo>
                <a:lnTo>
                  <a:pt x="2387" y="0"/>
                </a:lnTo>
                <a:lnTo>
                  <a:pt x="0" y="2311"/>
                </a:lnTo>
                <a:lnTo>
                  <a:pt x="0" y="8026"/>
                </a:lnTo>
                <a:lnTo>
                  <a:pt x="2387" y="10337"/>
                </a:lnTo>
                <a:lnTo>
                  <a:pt x="8293" y="10337"/>
                </a:lnTo>
                <a:lnTo>
                  <a:pt x="10680" y="8026"/>
                </a:lnTo>
                <a:lnTo>
                  <a:pt x="10680" y="2311"/>
                </a:lnTo>
                <a:lnTo>
                  <a:pt x="8293"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03" name="object 103"/>
          <p:cNvSpPr/>
          <p:nvPr/>
        </p:nvSpPr>
        <p:spPr>
          <a:xfrm>
            <a:off x="6200050" y="4409721"/>
            <a:ext cx="7342" cy="7342"/>
          </a:xfrm>
          <a:custGeom>
            <a:avLst/>
            <a:gdLst/>
            <a:ahLst/>
            <a:cxnLst/>
            <a:rect l="l" t="t" r="r" b="b"/>
            <a:pathLst>
              <a:path w="10795" h="10795">
                <a:moveTo>
                  <a:pt x="8293" y="0"/>
                </a:moveTo>
                <a:lnTo>
                  <a:pt x="2387" y="0"/>
                </a:lnTo>
                <a:lnTo>
                  <a:pt x="0" y="2311"/>
                </a:lnTo>
                <a:lnTo>
                  <a:pt x="0" y="8026"/>
                </a:lnTo>
                <a:lnTo>
                  <a:pt x="2387" y="10337"/>
                </a:lnTo>
                <a:lnTo>
                  <a:pt x="8293" y="10337"/>
                </a:lnTo>
                <a:lnTo>
                  <a:pt x="10680" y="8026"/>
                </a:lnTo>
                <a:lnTo>
                  <a:pt x="10680" y="2311"/>
                </a:lnTo>
                <a:lnTo>
                  <a:pt x="8293"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04" name="object 104"/>
          <p:cNvSpPr/>
          <p:nvPr/>
        </p:nvSpPr>
        <p:spPr>
          <a:xfrm>
            <a:off x="6212155" y="4409721"/>
            <a:ext cx="7342" cy="7342"/>
          </a:xfrm>
          <a:custGeom>
            <a:avLst/>
            <a:gdLst/>
            <a:ahLst/>
            <a:cxnLst/>
            <a:rect l="l" t="t" r="r" b="b"/>
            <a:pathLst>
              <a:path w="10795" h="10795">
                <a:moveTo>
                  <a:pt x="8293" y="0"/>
                </a:moveTo>
                <a:lnTo>
                  <a:pt x="2387" y="0"/>
                </a:lnTo>
                <a:lnTo>
                  <a:pt x="0" y="2311"/>
                </a:lnTo>
                <a:lnTo>
                  <a:pt x="0" y="8026"/>
                </a:lnTo>
                <a:lnTo>
                  <a:pt x="2387" y="10337"/>
                </a:lnTo>
                <a:lnTo>
                  <a:pt x="8293" y="10337"/>
                </a:lnTo>
                <a:lnTo>
                  <a:pt x="10680" y="8026"/>
                </a:lnTo>
                <a:lnTo>
                  <a:pt x="10680" y="2311"/>
                </a:lnTo>
                <a:lnTo>
                  <a:pt x="8293"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05" name="object 105"/>
          <p:cNvSpPr/>
          <p:nvPr/>
        </p:nvSpPr>
        <p:spPr>
          <a:xfrm>
            <a:off x="6224258" y="4409721"/>
            <a:ext cx="7342" cy="7342"/>
          </a:xfrm>
          <a:custGeom>
            <a:avLst/>
            <a:gdLst/>
            <a:ahLst/>
            <a:cxnLst/>
            <a:rect l="l" t="t" r="r" b="b"/>
            <a:pathLst>
              <a:path w="10795" h="10795">
                <a:moveTo>
                  <a:pt x="8293" y="0"/>
                </a:moveTo>
                <a:lnTo>
                  <a:pt x="2400" y="0"/>
                </a:lnTo>
                <a:lnTo>
                  <a:pt x="0" y="2311"/>
                </a:lnTo>
                <a:lnTo>
                  <a:pt x="0" y="8026"/>
                </a:lnTo>
                <a:lnTo>
                  <a:pt x="2400" y="10337"/>
                </a:lnTo>
                <a:lnTo>
                  <a:pt x="8293" y="10337"/>
                </a:lnTo>
                <a:lnTo>
                  <a:pt x="10680" y="8026"/>
                </a:lnTo>
                <a:lnTo>
                  <a:pt x="10680" y="2311"/>
                </a:lnTo>
                <a:lnTo>
                  <a:pt x="8293"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06" name="object 106"/>
          <p:cNvSpPr/>
          <p:nvPr/>
        </p:nvSpPr>
        <p:spPr>
          <a:xfrm>
            <a:off x="6236364" y="4409721"/>
            <a:ext cx="7342" cy="7342"/>
          </a:xfrm>
          <a:custGeom>
            <a:avLst/>
            <a:gdLst/>
            <a:ahLst/>
            <a:cxnLst/>
            <a:rect l="l" t="t" r="r" b="b"/>
            <a:pathLst>
              <a:path w="10795" h="10795">
                <a:moveTo>
                  <a:pt x="8293" y="0"/>
                </a:moveTo>
                <a:lnTo>
                  <a:pt x="2387" y="0"/>
                </a:lnTo>
                <a:lnTo>
                  <a:pt x="0" y="2311"/>
                </a:lnTo>
                <a:lnTo>
                  <a:pt x="0" y="8026"/>
                </a:lnTo>
                <a:lnTo>
                  <a:pt x="2387" y="10337"/>
                </a:lnTo>
                <a:lnTo>
                  <a:pt x="8293" y="10337"/>
                </a:lnTo>
                <a:lnTo>
                  <a:pt x="10680" y="8026"/>
                </a:lnTo>
                <a:lnTo>
                  <a:pt x="10680" y="2311"/>
                </a:lnTo>
                <a:lnTo>
                  <a:pt x="8293"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07" name="object 107"/>
          <p:cNvSpPr/>
          <p:nvPr/>
        </p:nvSpPr>
        <p:spPr>
          <a:xfrm>
            <a:off x="6248470" y="4409721"/>
            <a:ext cx="7342" cy="7342"/>
          </a:xfrm>
          <a:custGeom>
            <a:avLst/>
            <a:gdLst/>
            <a:ahLst/>
            <a:cxnLst/>
            <a:rect l="l" t="t" r="r" b="b"/>
            <a:pathLst>
              <a:path w="10795" h="10795">
                <a:moveTo>
                  <a:pt x="8293" y="0"/>
                </a:moveTo>
                <a:lnTo>
                  <a:pt x="2387" y="0"/>
                </a:lnTo>
                <a:lnTo>
                  <a:pt x="0" y="2311"/>
                </a:lnTo>
                <a:lnTo>
                  <a:pt x="0" y="8026"/>
                </a:lnTo>
                <a:lnTo>
                  <a:pt x="2387" y="10337"/>
                </a:lnTo>
                <a:lnTo>
                  <a:pt x="8293" y="10337"/>
                </a:lnTo>
                <a:lnTo>
                  <a:pt x="10680" y="8026"/>
                </a:lnTo>
                <a:lnTo>
                  <a:pt x="10680" y="2311"/>
                </a:lnTo>
                <a:lnTo>
                  <a:pt x="8293"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08" name="object 108"/>
          <p:cNvSpPr txBox="1"/>
          <p:nvPr/>
        </p:nvSpPr>
        <p:spPr>
          <a:xfrm>
            <a:off x="5943164" y="4351177"/>
            <a:ext cx="554081" cy="126497"/>
          </a:xfrm>
          <a:prstGeom prst="rect">
            <a:avLst/>
          </a:prstGeom>
        </p:spPr>
        <p:txBody>
          <a:bodyPr vert="horz" wrap="square" lIns="0" tIns="9069" rIns="0" bIns="0" rtlCol="0">
            <a:spAutoFit/>
          </a:bodyPr>
          <a:lstStyle/>
          <a:p>
            <a:pPr marL="208158" defTabSz="621883" fontAlgn="auto">
              <a:spcBef>
                <a:spcPts val="71"/>
              </a:spcBef>
              <a:spcAft>
                <a:spcPts val="0"/>
              </a:spcAft>
            </a:pPr>
            <a:r>
              <a:rPr sz="136" spc="7" dirty="0">
                <a:solidFill>
                  <a:srgbClr val="364044"/>
                </a:solidFill>
                <a:latin typeface="Calibri"/>
                <a:ea typeface="+mn-ea"/>
                <a:cs typeface="Calibri"/>
                <a:hlinkClick r:id="rId35"/>
              </a:rPr>
              <a:t>user@email.com</a:t>
            </a:r>
            <a:endParaRPr sz="136">
              <a:solidFill>
                <a:prstClr val="black"/>
              </a:solidFill>
              <a:latin typeface="Calibri"/>
              <a:ea typeface="+mn-ea"/>
              <a:cs typeface="Calibri"/>
            </a:endParaRPr>
          </a:p>
          <a:p>
            <a:pPr defTabSz="621883" fontAlgn="auto">
              <a:spcBef>
                <a:spcPts val="0"/>
              </a:spcBef>
              <a:spcAft>
                <a:spcPts val="0"/>
              </a:spcAft>
            </a:pPr>
            <a:endParaRPr sz="136">
              <a:solidFill>
                <a:prstClr val="black"/>
              </a:solidFill>
              <a:latin typeface="Calibri"/>
              <a:ea typeface="+mn-ea"/>
              <a:cs typeface="Calibri"/>
            </a:endParaRPr>
          </a:p>
          <a:p>
            <a:pPr defTabSz="621883" fontAlgn="auto">
              <a:spcBef>
                <a:spcPts val="0"/>
              </a:spcBef>
              <a:spcAft>
                <a:spcPts val="0"/>
              </a:spcAft>
            </a:pPr>
            <a:endParaRPr sz="136">
              <a:solidFill>
                <a:prstClr val="black"/>
              </a:solidFill>
              <a:latin typeface="Calibri"/>
              <a:ea typeface="+mn-ea"/>
              <a:cs typeface="Calibri"/>
            </a:endParaRPr>
          </a:p>
          <a:p>
            <a:pPr defTabSz="621883" fontAlgn="auto">
              <a:spcBef>
                <a:spcPts val="0"/>
              </a:spcBef>
              <a:spcAft>
                <a:spcPts val="0"/>
              </a:spcAft>
            </a:pPr>
            <a:endParaRPr sz="136">
              <a:solidFill>
                <a:prstClr val="black"/>
              </a:solidFill>
              <a:latin typeface="Calibri"/>
              <a:ea typeface="+mn-ea"/>
              <a:cs typeface="Calibri"/>
            </a:endParaRPr>
          </a:p>
          <a:p>
            <a:pPr marL="200385" defTabSz="621883" fontAlgn="auto">
              <a:spcBef>
                <a:spcPts val="88"/>
              </a:spcBef>
              <a:spcAft>
                <a:spcPts val="0"/>
              </a:spcAft>
              <a:tabLst>
                <a:tab pos="309646" algn="l"/>
                <a:tab pos="482823" algn="l"/>
              </a:tabLst>
            </a:pPr>
            <a:r>
              <a:rPr sz="136" b="1" dirty="0">
                <a:solidFill>
                  <a:srgbClr val="FFFFFF"/>
                </a:solidFill>
                <a:latin typeface="NeueHaasGroteskDisp Pro"/>
                <a:ea typeface="+mn-ea"/>
                <a:cs typeface="NeueHaasGroteskDisp Pro"/>
              </a:rPr>
              <a:t> 	SI</a:t>
            </a:r>
            <a:r>
              <a:rPr sz="136" b="1" spc="3" dirty="0">
                <a:solidFill>
                  <a:srgbClr val="FFFFFF"/>
                </a:solidFill>
                <a:latin typeface="NeueHaasGroteskDisp Pro"/>
                <a:ea typeface="+mn-ea"/>
                <a:cs typeface="NeueHaasGroteskDisp Pro"/>
              </a:rPr>
              <a:t>G</a:t>
            </a:r>
            <a:r>
              <a:rPr sz="136" b="1" dirty="0">
                <a:solidFill>
                  <a:srgbClr val="FFFFFF"/>
                </a:solidFill>
                <a:latin typeface="NeueHaasGroteskDisp Pro"/>
                <a:ea typeface="+mn-ea"/>
                <a:cs typeface="NeueHaasGroteskDisp Pro"/>
              </a:rPr>
              <a:t>N </a:t>
            </a:r>
            <a:r>
              <a:rPr sz="136" b="1" spc="3" dirty="0">
                <a:solidFill>
                  <a:srgbClr val="FFFFFF"/>
                </a:solidFill>
                <a:latin typeface="NeueHaasGroteskDisp Pro"/>
                <a:ea typeface="+mn-ea"/>
                <a:cs typeface="NeueHaasGroteskDisp Pro"/>
              </a:rPr>
              <a:t>I</a:t>
            </a:r>
            <a:r>
              <a:rPr sz="136" b="1" dirty="0">
                <a:solidFill>
                  <a:srgbClr val="FFFFFF"/>
                </a:solidFill>
                <a:latin typeface="NeueHaasGroteskDisp Pro"/>
                <a:ea typeface="+mn-ea"/>
                <a:cs typeface="NeueHaasGroteskDisp Pro"/>
              </a:rPr>
              <a:t>N	</a:t>
            </a:r>
            <a:endParaRPr sz="136">
              <a:solidFill>
                <a:prstClr val="black"/>
              </a:solidFill>
              <a:latin typeface="NeueHaasGroteskDisp Pro"/>
              <a:ea typeface="+mn-ea"/>
              <a:cs typeface="NeueHaasGroteskDisp Pro"/>
            </a:endParaRPr>
          </a:p>
        </p:txBody>
      </p:sp>
      <p:sp>
        <p:nvSpPr>
          <p:cNvPr id="109" name="object 109"/>
          <p:cNvSpPr/>
          <p:nvPr/>
        </p:nvSpPr>
        <p:spPr>
          <a:xfrm>
            <a:off x="6355358" y="4471681"/>
            <a:ext cx="26344" cy="40163"/>
          </a:xfrm>
          <a:custGeom>
            <a:avLst/>
            <a:gdLst/>
            <a:ahLst/>
            <a:cxnLst/>
            <a:rect l="l" t="t" r="r" b="b"/>
            <a:pathLst>
              <a:path w="38734" h="59054">
                <a:moveTo>
                  <a:pt x="23957" y="39789"/>
                </a:moveTo>
                <a:lnTo>
                  <a:pt x="13449" y="39789"/>
                </a:lnTo>
                <a:lnTo>
                  <a:pt x="22415" y="57340"/>
                </a:lnTo>
                <a:lnTo>
                  <a:pt x="22720" y="57899"/>
                </a:lnTo>
                <a:lnTo>
                  <a:pt x="23228" y="58331"/>
                </a:lnTo>
                <a:lnTo>
                  <a:pt x="24079" y="58585"/>
                </a:lnTo>
                <a:lnTo>
                  <a:pt x="24320" y="58623"/>
                </a:lnTo>
                <a:lnTo>
                  <a:pt x="24955" y="58623"/>
                </a:lnTo>
                <a:lnTo>
                  <a:pt x="25361" y="58521"/>
                </a:lnTo>
                <a:lnTo>
                  <a:pt x="31026" y="55498"/>
                </a:lnTo>
                <a:lnTo>
                  <a:pt x="31457" y="54152"/>
                </a:lnTo>
                <a:lnTo>
                  <a:pt x="23957" y="39789"/>
                </a:lnTo>
                <a:close/>
              </a:path>
              <a:path w="38734" h="59054">
                <a:moveTo>
                  <a:pt x="2997" y="0"/>
                </a:moveTo>
                <a:lnTo>
                  <a:pt x="2070" y="0"/>
                </a:lnTo>
                <a:lnTo>
                  <a:pt x="1777" y="50"/>
                </a:lnTo>
                <a:lnTo>
                  <a:pt x="584" y="533"/>
                </a:lnTo>
                <a:lnTo>
                  <a:pt x="0" y="1371"/>
                </a:lnTo>
                <a:lnTo>
                  <a:pt x="0" y="52044"/>
                </a:lnTo>
                <a:lnTo>
                  <a:pt x="673" y="52933"/>
                </a:lnTo>
                <a:lnTo>
                  <a:pt x="1663" y="53225"/>
                </a:lnTo>
                <a:lnTo>
                  <a:pt x="1904" y="53314"/>
                </a:lnTo>
                <a:lnTo>
                  <a:pt x="2146" y="53339"/>
                </a:lnTo>
                <a:lnTo>
                  <a:pt x="3149" y="53339"/>
                </a:lnTo>
                <a:lnTo>
                  <a:pt x="3886" y="52984"/>
                </a:lnTo>
                <a:lnTo>
                  <a:pt x="13449" y="39789"/>
                </a:lnTo>
                <a:lnTo>
                  <a:pt x="23957" y="39789"/>
                </a:lnTo>
                <a:lnTo>
                  <a:pt x="22186" y="36398"/>
                </a:lnTo>
                <a:lnTo>
                  <a:pt x="37162" y="36398"/>
                </a:lnTo>
                <a:lnTo>
                  <a:pt x="37439" y="36220"/>
                </a:lnTo>
                <a:lnTo>
                  <a:pt x="38201" y="34518"/>
                </a:lnTo>
                <a:lnTo>
                  <a:pt x="38011" y="33502"/>
                </a:lnTo>
                <a:lnTo>
                  <a:pt x="3606" y="228"/>
                </a:lnTo>
                <a:lnTo>
                  <a:pt x="2997" y="0"/>
                </a:lnTo>
                <a:close/>
              </a:path>
              <a:path w="38734" h="59054">
                <a:moveTo>
                  <a:pt x="37162" y="36398"/>
                </a:moveTo>
                <a:lnTo>
                  <a:pt x="22186" y="36398"/>
                </a:lnTo>
                <a:lnTo>
                  <a:pt x="35610" y="36766"/>
                </a:lnTo>
                <a:lnTo>
                  <a:pt x="36588" y="36766"/>
                </a:lnTo>
                <a:lnTo>
                  <a:pt x="37162" y="36398"/>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10" name="object 110"/>
          <p:cNvSpPr/>
          <p:nvPr/>
        </p:nvSpPr>
        <p:spPr>
          <a:xfrm>
            <a:off x="6353734" y="4470103"/>
            <a:ext cx="29367" cy="43186"/>
          </a:xfrm>
          <a:custGeom>
            <a:avLst/>
            <a:gdLst/>
            <a:ahLst/>
            <a:cxnLst/>
            <a:rect l="l" t="t" r="r" b="b"/>
            <a:pathLst>
              <a:path w="43179" h="63500">
                <a:moveTo>
                  <a:pt x="20808" y="46621"/>
                </a:moveTo>
                <a:lnTo>
                  <a:pt x="15481" y="46621"/>
                </a:lnTo>
                <a:lnTo>
                  <a:pt x="23253" y="61810"/>
                </a:lnTo>
                <a:lnTo>
                  <a:pt x="24282" y="62661"/>
                </a:lnTo>
                <a:lnTo>
                  <a:pt x="25996" y="63182"/>
                </a:lnTo>
                <a:lnTo>
                  <a:pt x="26479" y="63258"/>
                </a:lnTo>
                <a:lnTo>
                  <a:pt x="27749" y="63258"/>
                </a:lnTo>
                <a:lnTo>
                  <a:pt x="28549" y="63055"/>
                </a:lnTo>
                <a:lnTo>
                  <a:pt x="35686" y="59232"/>
                </a:lnTo>
                <a:lnTo>
                  <a:pt x="35878" y="58635"/>
                </a:lnTo>
                <a:lnTo>
                  <a:pt x="26949" y="58635"/>
                </a:lnTo>
                <a:lnTo>
                  <a:pt x="20808" y="46621"/>
                </a:lnTo>
                <a:close/>
              </a:path>
              <a:path w="43179" h="63500">
                <a:moveTo>
                  <a:pt x="11529" y="4622"/>
                </a:moveTo>
                <a:lnTo>
                  <a:pt x="4775" y="4622"/>
                </a:lnTo>
                <a:lnTo>
                  <a:pt x="38023" y="36779"/>
                </a:lnTo>
                <a:lnTo>
                  <a:pt x="20889" y="36779"/>
                </a:lnTo>
                <a:lnTo>
                  <a:pt x="31127" y="56400"/>
                </a:lnTo>
                <a:lnTo>
                  <a:pt x="26949" y="58635"/>
                </a:lnTo>
                <a:lnTo>
                  <a:pt x="35878" y="58635"/>
                </a:lnTo>
                <a:lnTo>
                  <a:pt x="36355" y="57150"/>
                </a:lnTo>
                <a:lnTo>
                  <a:pt x="36477" y="56400"/>
                </a:lnTo>
                <a:lnTo>
                  <a:pt x="28511" y="41135"/>
                </a:lnTo>
                <a:lnTo>
                  <a:pt x="40337" y="41135"/>
                </a:lnTo>
                <a:lnTo>
                  <a:pt x="41643" y="40309"/>
                </a:lnTo>
                <a:lnTo>
                  <a:pt x="43179" y="36868"/>
                </a:lnTo>
                <a:lnTo>
                  <a:pt x="38023" y="36779"/>
                </a:lnTo>
                <a:lnTo>
                  <a:pt x="20637" y="36296"/>
                </a:lnTo>
                <a:lnTo>
                  <a:pt x="43064" y="36296"/>
                </a:lnTo>
                <a:lnTo>
                  <a:pt x="42773" y="34861"/>
                </a:lnTo>
                <a:lnTo>
                  <a:pt x="11529" y="4622"/>
                </a:lnTo>
                <a:close/>
              </a:path>
              <a:path w="43179" h="63500">
                <a:moveTo>
                  <a:pt x="6019" y="0"/>
                </a:moveTo>
                <a:lnTo>
                  <a:pt x="4165" y="0"/>
                </a:lnTo>
                <a:lnTo>
                  <a:pt x="3543" y="127"/>
                </a:lnTo>
                <a:lnTo>
                  <a:pt x="1168" y="1066"/>
                </a:lnTo>
                <a:lnTo>
                  <a:pt x="0" y="2755"/>
                </a:lnTo>
                <a:lnTo>
                  <a:pt x="0" y="55372"/>
                </a:lnTo>
                <a:lnTo>
                  <a:pt x="1358" y="57150"/>
                </a:lnTo>
                <a:lnTo>
                  <a:pt x="3809" y="57899"/>
                </a:lnTo>
                <a:lnTo>
                  <a:pt x="4292" y="57962"/>
                </a:lnTo>
                <a:lnTo>
                  <a:pt x="6299" y="57962"/>
                </a:lnTo>
                <a:lnTo>
                  <a:pt x="7772" y="57264"/>
                </a:lnTo>
                <a:lnTo>
                  <a:pt x="10605" y="53352"/>
                </a:lnTo>
                <a:lnTo>
                  <a:pt x="4775" y="53352"/>
                </a:lnTo>
                <a:lnTo>
                  <a:pt x="4775" y="4622"/>
                </a:lnTo>
                <a:lnTo>
                  <a:pt x="11529" y="4622"/>
                </a:lnTo>
                <a:lnTo>
                  <a:pt x="7238" y="469"/>
                </a:lnTo>
                <a:lnTo>
                  <a:pt x="6019" y="0"/>
                </a:lnTo>
                <a:close/>
              </a:path>
              <a:path w="43179" h="63500">
                <a:moveTo>
                  <a:pt x="16192" y="37592"/>
                </a:moveTo>
                <a:lnTo>
                  <a:pt x="4775" y="53352"/>
                </a:lnTo>
                <a:lnTo>
                  <a:pt x="10605" y="53352"/>
                </a:lnTo>
                <a:lnTo>
                  <a:pt x="15481" y="46621"/>
                </a:lnTo>
                <a:lnTo>
                  <a:pt x="20808" y="46621"/>
                </a:lnTo>
                <a:lnTo>
                  <a:pt x="16192" y="37592"/>
                </a:lnTo>
                <a:close/>
              </a:path>
              <a:path w="43179" h="63500">
                <a:moveTo>
                  <a:pt x="40337" y="41135"/>
                </a:moveTo>
                <a:lnTo>
                  <a:pt x="28511" y="41135"/>
                </a:lnTo>
                <a:lnTo>
                  <a:pt x="37884" y="41402"/>
                </a:lnTo>
                <a:lnTo>
                  <a:pt x="39916" y="41402"/>
                </a:lnTo>
                <a:lnTo>
                  <a:pt x="40337" y="41135"/>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11" name="object 111"/>
          <p:cNvSpPr/>
          <p:nvPr/>
        </p:nvSpPr>
        <p:spPr>
          <a:xfrm>
            <a:off x="6089991" y="4673116"/>
            <a:ext cx="260414" cy="101488"/>
          </a:xfrm>
          <a:custGeom>
            <a:avLst/>
            <a:gdLst/>
            <a:ahLst/>
            <a:cxnLst/>
            <a:rect l="l" t="t" r="r" b="b"/>
            <a:pathLst>
              <a:path w="382904" h="149225">
                <a:moveTo>
                  <a:pt x="382485" y="143675"/>
                </a:moveTo>
                <a:lnTo>
                  <a:pt x="0" y="143675"/>
                </a:lnTo>
                <a:lnTo>
                  <a:pt x="0" y="148793"/>
                </a:lnTo>
                <a:lnTo>
                  <a:pt x="382485" y="148793"/>
                </a:lnTo>
                <a:lnTo>
                  <a:pt x="382485" y="143675"/>
                </a:lnTo>
                <a:close/>
              </a:path>
              <a:path w="382904" h="149225">
                <a:moveTo>
                  <a:pt x="110985" y="0"/>
                </a:moveTo>
                <a:lnTo>
                  <a:pt x="85445" y="143675"/>
                </a:lnTo>
                <a:lnTo>
                  <a:pt x="90652" y="143675"/>
                </a:lnTo>
                <a:lnTo>
                  <a:pt x="116027" y="901"/>
                </a:lnTo>
                <a:lnTo>
                  <a:pt x="110985" y="0"/>
                </a:lnTo>
                <a:close/>
              </a:path>
              <a:path w="382904" h="149225">
                <a:moveTo>
                  <a:pt x="271487" y="0"/>
                </a:moveTo>
                <a:lnTo>
                  <a:pt x="266458" y="901"/>
                </a:lnTo>
                <a:lnTo>
                  <a:pt x="291833" y="143675"/>
                </a:lnTo>
                <a:lnTo>
                  <a:pt x="297040" y="143675"/>
                </a:lnTo>
                <a:lnTo>
                  <a:pt x="271487"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12" name="object 112"/>
          <p:cNvSpPr/>
          <p:nvPr/>
        </p:nvSpPr>
        <p:spPr>
          <a:xfrm>
            <a:off x="5939247" y="4627414"/>
            <a:ext cx="59597" cy="3887"/>
          </a:xfrm>
          <a:custGeom>
            <a:avLst/>
            <a:gdLst/>
            <a:ahLst/>
            <a:cxnLst/>
            <a:rect l="l" t="t" r="r" b="b"/>
            <a:pathLst>
              <a:path w="87629" h="5715">
                <a:moveTo>
                  <a:pt x="48983" y="0"/>
                </a:moveTo>
                <a:lnTo>
                  <a:pt x="0" y="0"/>
                </a:lnTo>
                <a:lnTo>
                  <a:pt x="0" y="5118"/>
                </a:lnTo>
                <a:lnTo>
                  <a:pt x="48983" y="5118"/>
                </a:lnTo>
                <a:lnTo>
                  <a:pt x="48983" y="0"/>
                </a:lnTo>
                <a:close/>
              </a:path>
              <a:path w="87629" h="5715">
                <a:moveTo>
                  <a:pt x="87134" y="0"/>
                </a:moveTo>
                <a:lnTo>
                  <a:pt x="63614" y="0"/>
                </a:lnTo>
                <a:lnTo>
                  <a:pt x="63614" y="5118"/>
                </a:lnTo>
                <a:lnTo>
                  <a:pt x="87134" y="5118"/>
                </a:lnTo>
                <a:lnTo>
                  <a:pt x="87134"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13" name="object 113"/>
          <p:cNvSpPr/>
          <p:nvPr/>
        </p:nvSpPr>
        <p:spPr>
          <a:xfrm>
            <a:off x="5905879" y="4223430"/>
            <a:ext cx="628362" cy="452162"/>
          </a:xfrm>
          <a:custGeom>
            <a:avLst/>
            <a:gdLst/>
            <a:ahLst/>
            <a:cxnLst/>
            <a:rect l="l" t="t" r="r" b="b"/>
            <a:pathLst>
              <a:path w="923925" h="664845">
                <a:moveTo>
                  <a:pt x="904138" y="0"/>
                </a:moveTo>
                <a:lnTo>
                  <a:pt x="19773" y="0"/>
                </a:lnTo>
                <a:lnTo>
                  <a:pt x="12087" y="1510"/>
                </a:lnTo>
                <a:lnTo>
                  <a:pt x="5800" y="5629"/>
                </a:lnTo>
                <a:lnTo>
                  <a:pt x="1557" y="11733"/>
                </a:lnTo>
                <a:lnTo>
                  <a:pt x="0" y="19202"/>
                </a:lnTo>
                <a:lnTo>
                  <a:pt x="0" y="645248"/>
                </a:lnTo>
                <a:lnTo>
                  <a:pt x="1557" y="652717"/>
                </a:lnTo>
                <a:lnTo>
                  <a:pt x="5800" y="658822"/>
                </a:lnTo>
                <a:lnTo>
                  <a:pt x="12087" y="662940"/>
                </a:lnTo>
                <a:lnTo>
                  <a:pt x="19773" y="664451"/>
                </a:lnTo>
                <a:lnTo>
                  <a:pt x="904138" y="664451"/>
                </a:lnTo>
                <a:lnTo>
                  <a:pt x="911828" y="662940"/>
                </a:lnTo>
                <a:lnTo>
                  <a:pt x="917330" y="659333"/>
                </a:lnTo>
                <a:lnTo>
                  <a:pt x="11696" y="659333"/>
                </a:lnTo>
                <a:lnTo>
                  <a:pt x="5130" y="653021"/>
                </a:lnTo>
                <a:lnTo>
                  <a:pt x="5130" y="11430"/>
                </a:lnTo>
                <a:lnTo>
                  <a:pt x="11696" y="5118"/>
                </a:lnTo>
                <a:lnTo>
                  <a:pt x="917330" y="5118"/>
                </a:lnTo>
                <a:lnTo>
                  <a:pt x="911828" y="1510"/>
                </a:lnTo>
                <a:lnTo>
                  <a:pt x="904138" y="0"/>
                </a:lnTo>
                <a:close/>
              </a:path>
              <a:path w="923925" h="664845">
                <a:moveTo>
                  <a:pt x="917330" y="5118"/>
                </a:moveTo>
                <a:lnTo>
                  <a:pt x="912215" y="5118"/>
                </a:lnTo>
                <a:lnTo>
                  <a:pt x="918781" y="11430"/>
                </a:lnTo>
                <a:lnTo>
                  <a:pt x="918781" y="653021"/>
                </a:lnTo>
                <a:lnTo>
                  <a:pt x="912215" y="659333"/>
                </a:lnTo>
                <a:lnTo>
                  <a:pt x="917330" y="659333"/>
                </a:lnTo>
                <a:lnTo>
                  <a:pt x="918109" y="658822"/>
                </a:lnTo>
                <a:lnTo>
                  <a:pt x="922346" y="652717"/>
                </a:lnTo>
                <a:lnTo>
                  <a:pt x="923899" y="645248"/>
                </a:lnTo>
                <a:lnTo>
                  <a:pt x="923899" y="19202"/>
                </a:lnTo>
                <a:lnTo>
                  <a:pt x="922346" y="11733"/>
                </a:lnTo>
                <a:lnTo>
                  <a:pt x="918109" y="5629"/>
                </a:lnTo>
                <a:lnTo>
                  <a:pt x="917330" y="5118"/>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14" name="object 114"/>
          <p:cNvSpPr/>
          <p:nvPr/>
        </p:nvSpPr>
        <p:spPr>
          <a:xfrm>
            <a:off x="5952989" y="4285947"/>
            <a:ext cx="534216" cy="0"/>
          </a:xfrm>
          <a:custGeom>
            <a:avLst/>
            <a:gdLst/>
            <a:ahLst/>
            <a:cxnLst/>
            <a:rect l="l" t="t" r="r" b="b"/>
            <a:pathLst>
              <a:path w="785495">
                <a:moveTo>
                  <a:pt x="0" y="0"/>
                </a:moveTo>
                <a:lnTo>
                  <a:pt x="785355" y="0"/>
                </a:lnTo>
              </a:path>
            </a:pathLst>
          </a:custGeom>
          <a:ln w="28168">
            <a:solidFill>
              <a:srgbClr val="FFFFFF"/>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15" name="object 115"/>
          <p:cNvSpPr/>
          <p:nvPr/>
        </p:nvSpPr>
        <p:spPr>
          <a:xfrm>
            <a:off x="5952341" y="4295544"/>
            <a:ext cx="535511" cy="0"/>
          </a:xfrm>
          <a:custGeom>
            <a:avLst/>
            <a:gdLst/>
            <a:ahLst/>
            <a:cxnLst/>
            <a:rect l="l" t="t" r="r" b="b"/>
            <a:pathLst>
              <a:path w="787400">
                <a:moveTo>
                  <a:pt x="0" y="0"/>
                </a:moveTo>
                <a:lnTo>
                  <a:pt x="787273" y="0"/>
                </a:lnTo>
              </a:path>
            </a:pathLst>
          </a:custGeom>
          <a:ln w="3175">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16" name="object 116"/>
          <p:cNvSpPr/>
          <p:nvPr/>
        </p:nvSpPr>
        <p:spPr>
          <a:xfrm>
            <a:off x="5952341" y="4276542"/>
            <a:ext cx="535511" cy="0"/>
          </a:xfrm>
          <a:custGeom>
            <a:avLst/>
            <a:gdLst/>
            <a:ahLst/>
            <a:cxnLst/>
            <a:rect l="l" t="t" r="r" b="b"/>
            <a:pathLst>
              <a:path w="787400">
                <a:moveTo>
                  <a:pt x="0" y="0"/>
                </a:moveTo>
                <a:lnTo>
                  <a:pt x="787273" y="0"/>
                </a:lnTo>
              </a:path>
            </a:pathLst>
          </a:custGeom>
          <a:ln w="3175">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17" name="object 117"/>
          <p:cNvSpPr/>
          <p:nvPr/>
        </p:nvSpPr>
        <p:spPr>
          <a:xfrm>
            <a:off x="5962761" y="4283519"/>
            <a:ext cx="5182" cy="5182"/>
          </a:xfrm>
          <a:custGeom>
            <a:avLst/>
            <a:gdLst/>
            <a:ahLst/>
            <a:cxnLst/>
            <a:rect l="l" t="t" r="r" b="b"/>
            <a:pathLst>
              <a:path w="7620" h="7620">
                <a:moveTo>
                  <a:pt x="5727" y="0"/>
                </a:moveTo>
                <a:lnTo>
                  <a:pt x="1663" y="0"/>
                </a:lnTo>
                <a:lnTo>
                  <a:pt x="0" y="1600"/>
                </a:lnTo>
                <a:lnTo>
                  <a:pt x="0" y="5549"/>
                </a:lnTo>
                <a:lnTo>
                  <a:pt x="1663" y="7150"/>
                </a:lnTo>
                <a:lnTo>
                  <a:pt x="5727" y="7150"/>
                </a:lnTo>
                <a:lnTo>
                  <a:pt x="7391" y="5549"/>
                </a:lnTo>
                <a:lnTo>
                  <a:pt x="7391" y="1600"/>
                </a:lnTo>
                <a:lnTo>
                  <a:pt x="5727"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18" name="object 118"/>
          <p:cNvSpPr/>
          <p:nvPr/>
        </p:nvSpPr>
        <p:spPr>
          <a:xfrm>
            <a:off x="5972808" y="4283519"/>
            <a:ext cx="5182" cy="5182"/>
          </a:xfrm>
          <a:custGeom>
            <a:avLst/>
            <a:gdLst/>
            <a:ahLst/>
            <a:cxnLst/>
            <a:rect l="l" t="t" r="r" b="b"/>
            <a:pathLst>
              <a:path w="7620" h="7620">
                <a:moveTo>
                  <a:pt x="5727" y="0"/>
                </a:moveTo>
                <a:lnTo>
                  <a:pt x="1663" y="0"/>
                </a:lnTo>
                <a:lnTo>
                  <a:pt x="0" y="1600"/>
                </a:lnTo>
                <a:lnTo>
                  <a:pt x="0" y="5549"/>
                </a:lnTo>
                <a:lnTo>
                  <a:pt x="1663" y="7150"/>
                </a:lnTo>
                <a:lnTo>
                  <a:pt x="5727" y="7150"/>
                </a:lnTo>
                <a:lnTo>
                  <a:pt x="7391" y="5549"/>
                </a:lnTo>
                <a:lnTo>
                  <a:pt x="7391" y="1600"/>
                </a:lnTo>
                <a:lnTo>
                  <a:pt x="5727"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19" name="object 119"/>
          <p:cNvSpPr/>
          <p:nvPr/>
        </p:nvSpPr>
        <p:spPr>
          <a:xfrm>
            <a:off x="5982854" y="4283519"/>
            <a:ext cx="5182" cy="5182"/>
          </a:xfrm>
          <a:custGeom>
            <a:avLst/>
            <a:gdLst/>
            <a:ahLst/>
            <a:cxnLst/>
            <a:rect l="l" t="t" r="r" b="b"/>
            <a:pathLst>
              <a:path w="7620" h="7620">
                <a:moveTo>
                  <a:pt x="5727" y="0"/>
                </a:moveTo>
                <a:lnTo>
                  <a:pt x="1663" y="0"/>
                </a:lnTo>
                <a:lnTo>
                  <a:pt x="0" y="1600"/>
                </a:lnTo>
                <a:lnTo>
                  <a:pt x="0" y="5549"/>
                </a:lnTo>
                <a:lnTo>
                  <a:pt x="1663" y="7150"/>
                </a:lnTo>
                <a:lnTo>
                  <a:pt x="5727" y="7150"/>
                </a:lnTo>
                <a:lnTo>
                  <a:pt x="7391" y="5549"/>
                </a:lnTo>
                <a:lnTo>
                  <a:pt x="7391" y="1600"/>
                </a:lnTo>
                <a:lnTo>
                  <a:pt x="5727"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20" name="object 120"/>
          <p:cNvSpPr/>
          <p:nvPr/>
        </p:nvSpPr>
        <p:spPr>
          <a:xfrm>
            <a:off x="5984720" y="4361930"/>
            <a:ext cx="105996" cy="102619"/>
          </a:xfrm>
          <a:prstGeom prst="rect">
            <a:avLst/>
          </a:prstGeom>
          <a:blipFill>
            <a:blip r:embed="rId36"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21" name="object 121"/>
          <p:cNvSpPr/>
          <p:nvPr/>
        </p:nvSpPr>
        <p:spPr>
          <a:xfrm>
            <a:off x="7332510" y="4284639"/>
            <a:ext cx="277257" cy="489734"/>
          </a:xfrm>
          <a:custGeom>
            <a:avLst/>
            <a:gdLst/>
            <a:ahLst/>
            <a:cxnLst/>
            <a:rect l="l" t="t" r="r" b="b"/>
            <a:pathLst>
              <a:path w="407670" h="720090">
                <a:moveTo>
                  <a:pt x="344970" y="0"/>
                </a:moveTo>
                <a:lnTo>
                  <a:pt x="62623" y="0"/>
                </a:lnTo>
                <a:lnTo>
                  <a:pt x="38270" y="4737"/>
                </a:lnTo>
                <a:lnTo>
                  <a:pt x="18362" y="17651"/>
                </a:lnTo>
                <a:lnTo>
                  <a:pt x="4928" y="36792"/>
                </a:lnTo>
                <a:lnTo>
                  <a:pt x="0" y="60210"/>
                </a:lnTo>
                <a:lnTo>
                  <a:pt x="0" y="659803"/>
                </a:lnTo>
                <a:lnTo>
                  <a:pt x="4928" y="683209"/>
                </a:lnTo>
                <a:lnTo>
                  <a:pt x="18362" y="702346"/>
                </a:lnTo>
                <a:lnTo>
                  <a:pt x="38270" y="715261"/>
                </a:lnTo>
                <a:lnTo>
                  <a:pt x="62623" y="720001"/>
                </a:lnTo>
                <a:lnTo>
                  <a:pt x="344970" y="720001"/>
                </a:lnTo>
                <a:lnTo>
                  <a:pt x="369320" y="715261"/>
                </a:lnTo>
                <a:lnTo>
                  <a:pt x="369865" y="714908"/>
                </a:lnTo>
                <a:lnTo>
                  <a:pt x="62623" y="714908"/>
                </a:lnTo>
                <a:lnTo>
                  <a:pt x="40250" y="710570"/>
                </a:lnTo>
                <a:lnTo>
                  <a:pt x="21961" y="698747"/>
                </a:lnTo>
                <a:lnTo>
                  <a:pt x="9620" y="681229"/>
                </a:lnTo>
                <a:lnTo>
                  <a:pt x="5092" y="659803"/>
                </a:lnTo>
                <a:lnTo>
                  <a:pt x="5092" y="60210"/>
                </a:lnTo>
                <a:lnTo>
                  <a:pt x="9620" y="38777"/>
                </a:lnTo>
                <a:lnTo>
                  <a:pt x="21961" y="21255"/>
                </a:lnTo>
                <a:lnTo>
                  <a:pt x="40250" y="9431"/>
                </a:lnTo>
                <a:lnTo>
                  <a:pt x="62623" y="5092"/>
                </a:lnTo>
                <a:lnTo>
                  <a:pt x="369868" y="5092"/>
                </a:lnTo>
                <a:lnTo>
                  <a:pt x="369320" y="4737"/>
                </a:lnTo>
                <a:lnTo>
                  <a:pt x="344970" y="0"/>
                </a:lnTo>
                <a:close/>
              </a:path>
              <a:path w="407670" h="720090">
                <a:moveTo>
                  <a:pt x="369868" y="5092"/>
                </a:moveTo>
                <a:lnTo>
                  <a:pt x="344970" y="5092"/>
                </a:lnTo>
                <a:lnTo>
                  <a:pt x="367335" y="9431"/>
                </a:lnTo>
                <a:lnTo>
                  <a:pt x="385621" y="21255"/>
                </a:lnTo>
                <a:lnTo>
                  <a:pt x="397960" y="38777"/>
                </a:lnTo>
                <a:lnTo>
                  <a:pt x="402488" y="60210"/>
                </a:lnTo>
                <a:lnTo>
                  <a:pt x="402488" y="659803"/>
                </a:lnTo>
                <a:lnTo>
                  <a:pt x="397960" y="681229"/>
                </a:lnTo>
                <a:lnTo>
                  <a:pt x="385621" y="698747"/>
                </a:lnTo>
                <a:lnTo>
                  <a:pt x="367335" y="710570"/>
                </a:lnTo>
                <a:lnTo>
                  <a:pt x="344970" y="714908"/>
                </a:lnTo>
                <a:lnTo>
                  <a:pt x="369865" y="714908"/>
                </a:lnTo>
                <a:lnTo>
                  <a:pt x="389224" y="702346"/>
                </a:lnTo>
                <a:lnTo>
                  <a:pt x="402654" y="683209"/>
                </a:lnTo>
                <a:lnTo>
                  <a:pt x="407581" y="659803"/>
                </a:lnTo>
                <a:lnTo>
                  <a:pt x="407581" y="60210"/>
                </a:lnTo>
                <a:lnTo>
                  <a:pt x="402654" y="36792"/>
                </a:lnTo>
                <a:lnTo>
                  <a:pt x="389224" y="17651"/>
                </a:lnTo>
                <a:lnTo>
                  <a:pt x="369868" y="5092"/>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22" name="object 122"/>
          <p:cNvSpPr/>
          <p:nvPr/>
        </p:nvSpPr>
        <p:spPr>
          <a:xfrm>
            <a:off x="7414511" y="4315746"/>
            <a:ext cx="16411" cy="2159"/>
          </a:xfrm>
          <a:custGeom>
            <a:avLst/>
            <a:gdLst/>
            <a:ahLst/>
            <a:cxnLst/>
            <a:rect l="l" t="t" r="r" b="b"/>
            <a:pathLst>
              <a:path w="24129" h="3175">
                <a:moveTo>
                  <a:pt x="23774" y="0"/>
                </a:moveTo>
                <a:lnTo>
                  <a:pt x="0" y="0"/>
                </a:lnTo>
                <a:lnTo>
                  <a:pt x="0" y="2933"/>
                </a:lnTo>
                <a:lnTo>
                  <a:pt x="23774" y="2933"/>
                </a:lnTo>
                <a:lnTo>
                  <a:pt x="23774" y="0"/>
                </a:lnTo>
                <a:close/>
              </a:path>
            </a:pathLst>
          </a:custGeom>
          <a:solidFill>
            <a:srgbClr val="364044"/>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23" name="object 123"/>
          <p:cNvSpPr/>
          <p:nvPr/>
        </p:nvSpPr>
        <p:spPr>
          <a:xfrm>
            <a:off x="7446858" y="4316744"/>
            <a:ext cx="81190" cy="0"/>
          </a:xfrm>
          <a:custGeom>
            <a:avLst/>
            <a:gdLst/>
            <a:ahLst/>
            <a:cxnLst/>
            <a:rect l="l" t="t" r="r" b="b"/>
            <a:pathLst>
              <a:path w="119379">
                <a:moveTo>
                  <a:pt x="0" y="0"/>
                </a:moveTo>
                <a:lnTo>
                  <a:pt x="118884" y="0"/>
                </a:lnTo>
              </a:path>
            </a:pathLst>
          </a:custGeom>
          <a:ln w="3175">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24" name="object 124"/>
          <p:cNvSpPr/>
          <p:nvPr/>
        </p:nvSpPr>
        <p:spPr>
          <a:xfrm>
            <a:off x="7445276" y="4707282"/>
            <a:ext cx="51659" cy="50104"/>
          </a:xfrm>
          <a:prstGeom prst="rect">
            <a:avLst/>
          </a:prstGeom>
          <a:blipFill>
            <a:blip r:embed="rId37"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25" name="object 125"/>
          <p:cNvSpPr/>
          <p:nvPr/>
        </p:nvSpPr>
        <p:spPr>
          <a:xfrm>
            <a:off x="7437194" y="4373675"/>
            <a:ext cx="67828" cy="65669"/>
          </a:xfrm>
          <a:prstGeom prst="rect">
            <a:avLst/>
          </a:prstGeom>
          <a:blipFill>
            <a:blip r:embed="rId38"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26" name="object 126"/>
          <p:cNvSpPr/>
          <p:nvPr/>
        </p:nvSpPr>
        <p:spPr>
          <a:xfrm>
            <a:off x="7357911" y="4585998"/>
            <a:ext cx="113580" cy="104511"/>
          </a:xfrm>
          <a:custGeom>
            <a:avLst/>
            <a:gdLst/>
            <a:ahLst/>
            <a:cxnLst/>
            <a:rect l="l" t="t" r="r" b="b"/>
            <a:pathLst>
              <a:path w="167004" h="153670">
                <a:moveTo>
                  <a:pt x="0" y="0"/>
                </a:moveTo>
                <a:lnTo>
                  <a:pt x="166446" y="0"/>
                </a:lnTo>
                <a:lnTo>
                  <a:pt x="166446" y="153543"/>
                </a:lnTo>
                <a:lnTo>
                  <a:pt x="0" y="153543"/>
                </a:lnTo>
                <a:lnTo>
                  <a:pt x="0" y="0"/>
                </a:lnTo>
                <a:close/>
              </a:path>
            </a:pathLst>
          </a:custGeom>
          <a:solidFill>
            <a:srgbClr val="53A246"/>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27" name="object 127"/>
          <p:cNvSpPr/>
          <p:nvPr/>
        </p:nvSpPr>
        <p:spPr>
          <a:xfrm>
            <a:off x="7471112" y="4585998"/>
            <a:ext cx="113580" cy="104511"/>
          </a:xfrm>
          <a:custGeom>
            <a:avLst/>
            <a:gdLst/>
            <a:ahLst/>
            <a:cxnLst/>
            <a:rect l="l" t="t" r="r" b="b"/>
            <a:pathLst>
              <a:path w="167004" h="153670">
                <a:moveTo>
                  <a:pt x="0" y="0"/>
                </a:moveTo>
                <a:lnTo>
                  <a:pt x="166446" y="0"/>
                </a:lnTo>
                <a:lnTo>
                  <a:pt x="166446" y="153543"/>
                </a:lnTo>
                <a:lnTo>
                  <a:pt x="0" y="153543"/>
                </a:lnTo>
                <a:lnTo>
                  <a:pt x="0" y="0"/>
                </a:lnTo>
                <a:close/>
              </a:path>
            </a:pathLst>
          </a:custGeom>
          <a:solidFill>
            <a:srgbClr val="D6423A"/>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28" name="object 128"/>
          <p:cNvSpPr txBox="1"/>
          <p:nvPr/>
        </p:nvSpPr>
        <p:spPr>
          <a:xfrm>
            <a:off x="5783465" y="3751156"/>
            <a:ext cx="2179186" cy="763150"/>
          </a:xfrm>
          <a:prstGeom prst="rect">
            <a:avLst/>
          </a:prstGeom>
        </p:spPr>
        <p:txBody>
          <a:bodyPr vert="horz" wrap="square" lIns="0" tIns="30662" rIns="0" bIns="0" rtlCol="0">
            <a:spAutoFit/>
          </a:bodyPr>
          <a:lstStyle/>
          <a:p>
            <a:pPr marL="122217" defTabSz="621883" fontAlgn="auto">
              <a:spcBef>
                <a:spcPts val="241"/>
              </a:spcBef>
              <a:spcAft>
                <a:spcPts val="0"/>
              </a:spcAft>
            </a:pPr>
            <a:r>
              <a:rPr sz="510" spc="-3" dirty="0">
                <a:solidFill>
                  <a:srgbClr val="00BCEB"/>
                </a:solidFill>
                <a:latin typeface="CiscoSansTT ExtraLight"/>
                <a:ea typeface="+mn-ea"/>
                <a:cs typeface="CiscoSansTT ExtraLight"/>
              </a:rPr>
              <a:t>Multi-Factor </a:t>
            </a:r>
            <a:r>
              <a:rPr sz="510" dirty="0">
                <a:solidFill>
                  <a:srgbClr val="00BCEB"/>
                </a:solidFill>
                <a:latin typeface="CiscoSansTT ExtraLight"/>
                <a:ea typeface="+mn-ea"/>
                <a:cs typeface="CiscoSansTT ExtraLight"/>
              </a:rPr>
              <a:t>Authentication</a:t>
            </a:r>
            <a:endParaRPr sz="510" dirty="0">
              <a:solidFill>
                <a:prstClr val="black"/>
              </a:solidFill>
              <a:latin typeface="CiscoSansTT ExtraLight"/>
              <a:ea typeface="+mn-ea"/>
              <a:cs typeface="CiscoSansTT ExtraLight"/>
            </a:endParaRPr>
          </a:p>
          <a:p>
            <a:pPr marL="116171" defTabSz="621883" fontAlgn="auto">
              <a:spcBef>
                <a:spcPts val="282"/>
              </a:spcBef>
              <a:spcAft>
                <a:spcPts val="0"/>
              </a:spcAft>
            </a:pPr>
            <a:r>
              <a:rPr sz="816" spc="-7" dirty="0">
                <a:solidFill>
                  <a:srgbClr val="04144D"/>
                </a:solidFill>
                <a:latin typeface="CiscoSansTT ExtraLight"/>
                <a:ea typeface="+mn-ea"/>
                <a:cs typeface="CiscoSansTT ExtraLight"/>
              </a:rPr>
              <a:t>Cisco </a:t>
            </a:r>
            <a:r>
              <a:rPr sz="816" spc="-3" dirty="0">
                <a:solidFill>
                  <a:srgbClr val="04144D"/>
                </a:solidFill>
                <a:latin typeface="CiscoSansTT ExtraLight"/>
                <a:ea typeface="+mn-ea"/>
                <a:cs typeface="CiscoSansTT ExtraLight"/>
              </a:rPr>
              <a:t>Duo</a:t>
            </a:r>
            <a:r>
              <a:rPr sz="816" spc="3" dirty="0">
                <a:solidFill>
                  <a:srgbClr val="04144D"/>
                </a:solidFill>
                <a:latin typeface="CiscoSansTT ExtraLight"/>
                <a:ea typeface="+mn-ea"/>
                <a:cs typeface="CiscoSansTT ExtraLight"/>
              </a:rPr>
              <a:t> </a:t>
            </a:r>
            <a:r>
              <a:rPr sz="816" spc="-3" dirty="0">
                <a:solidFill>
                  <a:srgbClr val="04144D"/>
                </a:solidFill>
                <a:latin typeface="CiscoSansTT ExtraLight"/>
                <a:ea typeface="+mn-ea"/>
                <a:cs typeface="CiscoSansTT ExtraLight"/>
              </a:rPr>
              <a:t>Security</a:t>
            </a:r>
            <a:endParaRPr sz="816" dirty="0">
              <a:solidFill>
                <a:prstClr val="black"/>
              </a:solidFill>
              <a:latin typeface="CiscoSansTT ExtraLight"/>
              <a:ea typeface="+mn-ea"/>
              <a:cs typeface="CiscoSansTT ExtraLight"/>
            </a:endParaRPr>
          </a:p>
          <a:p>
            <a:pPr defTabSz="621883" fontAlgn="auto">
              <a:spcBef>
                <a:spcPts val="0"/>
              </a:spcBef>
              <a:spcAft>
                <a:spcPts val="0"/>
              </a:spcAft>
            </a:pPr>
            <a:endParaRPr sz="1088" dirty="0">
              <a:solidFill>
                <a:prstClr val="black"/>
              </a:solidFill>
              <a:latin typeface="CiscoSansTT ExtraLight"/>
              <a:ea typeface="+mn-ea"/>
              <a:cs typeface="CiscoSansTT ExtraLight"/>
            </a:endParaRPr>
          </a:p>
          <a:p>
            <a:pPr defTabSz="621883" fontAlgn="auto">
              <a:spcBef>
                <a:spcPts val="17"/>
              </a:spcBef>
              <a:spcAft>
                <a:spcPts val="0"/>
              </a:spcAft>
            </a:pPr>
            <a:endParaRPr sz="1462" dirty="0">
              <a:solidFill>
                <a:prstClr val="black"/>
              </a:solidFill>
              <a:latin typeface="CiscoSansTT ExtraLight"/>
              <a:ea typeface="+mn-ea"/>
              <a:cs typeface="CiscoSansTT ExtraLight"/>
            </a:endParaRPr>
          </a:p>
          <a:p>
            <a:pPr marL="1633740" marR="416748" indent="-18570" algn="r" defTabSz="621883" fontAlgn="auto">
              <a:lnSpc>
                <a:spcPct val="76200"/>
              </a:lnSpc>
              <a:spcBef>
                <a:spcPts val="0"/>
              </a:spcBef>
              <a:spcAft>
                <a:spcPts val="0"/>
              </a:spcAft>
            </a:pPr>
            <a:r>
              <a:rPr sz="408" spc="24" dirty="0">
                <a:solidFill>
                  <a:srgbClr val="364044"/>
                </a:solidFill>
                <a:latin typeface="Calibri"/>
                <a:ea typeface="+mn-ea"/>
                <a:cs typeface="Calibri"/>
              </a:rPr>
              <a:t>Is</a:t>
            </a:r>
            <a:r>
              <a:rPr sz="408" spc="-24" dirty="0">
                <a:solidFill>
                  <a:srgbClr val="364044"/>
                </a:solidFill>
                <a:latin typeface="Calibri"/>
                <a:ea typeface="+mn-ea"/>
                <a:cs typeface="Calibri"/>
              </a:rPr>
              <a:t> </a:t>
            </a:r>
            <a:r>
              <a:rPr sz="408" spc="14" dirty="0">
                <a:solidFill>
                  <a:srgbClr val="364044"/>
                </a:solidFill>
                <a:latin typeface="Calibri"/>
                <a:ea typeface="+mn-ea"/>
                <a:cs typeface="Calibri"/>
              </a:rPr>
              <a:t>th</a:t>
            </a:r>
            <a:r>
              <a:rPr sz="408" spc="7" dirty="0">
                <a:solidFill>
                  <a:srgbClr val="364044"/>
                </a:solidFill>
                <a:latin typeface="Calibri"/>
                <a:ea typeface="+mn-ea"/>
                <a:cs typeface="Calibri"/>
              </a:rPr>
              <a:t>a</a:t>
            </a:r>
            <a:r>
              <a:rPr sz="408" dirty="0">
                <a:solidFill>
                  <a:srgbClr val="364044"/>
                </a:solidFill>
                <a:latin typeface="Calibri"/>
                <a:ea typeface="+mn-ea"/>
                <a:cs typeface="Calibri"/>
              </a:rPr>
              <a:t>t  </a:t>
            </a:r>
            <a:r>
              <a:rPr sz="408" spc="24" dirty="0">
                <a:solidFill>
                  <a:srgbClr val="364044"/>
                </a:solidFill>
                <a:latin typeface="Calibri"/>
                <a:ea typeface="+mn-ea"/>
                <a:cs typeface="Calibri"/>
              </a:rPr>
              <a:t>y</a:t>
            </a:r>
            <a:r>
              <a:rPr sz="408" spc="14" dirty="0">
                <a:solidFill>
                  <a:srgbClr val="364044"/>
                </a:solidFill>
                <a:latin typeface="Calibri"/>
                <a:ea typeface="+mn-ea"/>
                <a:cs typeface="Calibri"/>
              </a:rPr>
              <a:t>o</a:t>
            </a:r>
            <a:r>
              <a:rPr sz="408" spc="27" dirty="0">
                <a:solidFill>
                  <a:srgbClr val="364044"/>
                </a:solidFill>
                <a:latin typeface="Calibri"/>
                <a:ea typeface="+mn-ea"/>
                <a:cs typeface="Calibri"/>
              </a:rPr>
              <a:t>u?</a:t>
            </a:r>
            <a:endParaRPr sz="408" dirty="0">
              <a:solidFill>
                <a:prstClr val="black"/>
              </a:solidFill>
              <a:latin typeface="Calibri"/>
              <a:ea typeface="+mn-ea"/>
              <a:cs typeface="Calibri"/>
            </a:endParaRPr>
          </a:p>
        </p:txBody>
      </p:sp>
      <p:sp>
        <p:nvSpPr>
          <p:cNvPr id="129" name="object 129"/>
          <p:cNvSpPr/>
          <p:nvPr/>
        </p:nvSpPr>
        <p:spPr>
          <a:xfrm>
            <a:off x="7384907" y="4613931"/>
            <a:ext cx="167995" cy="48801"/>
          </a:xfrm>
          <a:custGeom>
            <a:avLst/>
            <a:gdLst/>
            <a:ahLst/>
            <a:cxnLst/>
            <a:rect l="l" t="t" r="r" b="b"/>
            <a:pathLst>
              <a:path w="247015" h="71754">
                <a:moveTo>
                  <a:pt x="3682" y="35648"/>
                </a:moveTo>
                <a:lnTo>
                  <a:pt x="0" y="39166"/>
                </a:lnTo>
                <a:lnTo>
                  <a:pt x="26441" y="66903"/>
                </a:lnTo>
                <a:lnTo>
                  <a:pt x="33486" y="59512"/>
                </a:lnTo>
                <a:lnTo>
                  <a:pt x="26441" y="59512"/>
                </a:lnTo>
                <a:lnTo>
                  <a:pt x="3682" y="35648"/>
                </a:lnTo>
                <a:close/>
              </a:path>
              <a:path w="247015" h="71754">
                <a:moveTo>
                  <a:pt x="78816" y="4571"/>
                </a:moveTo>
                <a:lnTo>
                  <a:pt x="26441" y="59512"/>
                </a:lnTo>
                <a:lnTo>
                  <a:pt x="33486" y="59512"/>
                </a:lnTo>
                <a:lnTo>
                  <a:pt x="82499" y="8089"/>
                </a:lnTo>
                <a:lnTo>
                  <a:pt x="78816" y="4571"/>
                </a:lnTo>
                <a:close/>
              </a:path>
              <a:path w="247015" h="71754">
                <a:moveTo>
                  <a:pt x="181927" y="0"/>
                </a:moveTo>
                <a:lnTo>
                  <a:pt x="178231" y="3517"/>
                </a:lnTo>
                <a:lnTo>
                  <a:pt x="208914" y="35699"/>
                </a:lnTo>
                <a:lnTo>
                  <a:pt x="178231" y="67881"/>
                </a:lnTo>
                <a:lnTo>
                  <a:pt x="181927" y="71386"/>
                </a:lnTo>
                <a:lnTo>
                  <a:pt x="212432" y="39382"/>
                </a:lnTo>
                <a:lnTo>
                  <a:pt x="219463" y="39382"/>
                </a:lnTo>
                <a:lnTo>
                  <a:pt x="215950" y="35699"/>
                </a:lnTo>
                <a:lnTo>
                  <a:pt x="219475" y="32003"/>
                </a:lnTo>
                <a:lnTo>
                  <a:pt x="212432" y="32003"/>
                </a:lnTo>
                <a:lnTo>
                  <a:pt x="181927" y="0"/>
                </a:lnTo>
                <a:close/>
              </a:path>
              <a:path w="247015" h="71754">
                <a:moveTo>
                  <a:pt x="219463" y="39382"/>
                </a:moveTo>
                <a:lnTo>
                  <a:pt x="212432" y="39382"/>
                </a:lnTo>
                <a:lnTo>
                  <a:pt x="242950" y="71386"/>
                </a:lnTo>
                <a:lnTo>
                  <a:pt x="246646" y="67881"/>
                </a:lnTo>
                <a:lnTo>
                  <a:pt x="219463" y="39382"/>
                </a:lnTo>
                <a:close/>
              </a:path>
              <a:path w="247015" h="71754">
                <a:moveTo>
                  <a:pt x="242950" y="0"/>
                </a:moveTo>
                <a:lnTo>
                  <a:pt x="212432" y="32003"/>
                </a:lnTo>
                <a:lnTo>
                  <a:pt x="219475" y="32003"/>
                </a:lnTo>
                <a:lnTo>
                  <a:pt x="246646" y="3517"/>
                </a:lnTo>
                <a:lnTo>
                  <a:pt x="242950" y="0"/>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30" name="object 130"/>
          <p:cNvSpPr/>
          <p:nvPr/>
        </p:nvSpPr>
        <p:spPr>
          <a:xfrm>
            <a:off x="7356235" y="4690699"/>
            <a:ext cx="229752" cy="0"/>
          </a:xfrm>
          <a:custGeom>
            <a:avLst/>
            <a:gdLst/>
            <a:ahLst/>
            <a:cxnLst/>
            <a:rect l="l" t="t" r="r" b="b"/>
            <a:pathLst>
              <a:path w="337820">
                <a:moveTo>
                  <a:pt x="0" y="0"/>
                </a:moveTo>
                <a:lnTo>
                  <a:pt x="337794" y="0"/>
                </a:lnTo>
              </a:path>
            </a:pathLst>
          </a:custGeom>
          <a:ln w="3175">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31" name="object 131"/>
          <p:cNvSpPr/>
          <p:nvPr/>
        </p:nvSpPr>
        <p:spPr>
          <a:xfrm>
            <a:off x="7357103" y="4346935"/>
            <a:ext cx="0" cy="342900"/>
          </a:xfrm>
          <a:custGeom>
            <a:avLst/>
            <a:gdLst/>
            <a:ahLst/>
            <a:cxnLst/>
            <a:rect l="l" t="t" r="r" b="b"/>
            <a:pathLst>
              <a:path h="504190">
                <a:moveTo>
                  <a:pt x="0" y="0"/>
                </a:moveTo>
                <a:lnTo>
                  <a:pt x="0" y="504189"/>
                </a:lnTo>
              </a:path>
            </a:pathLst>
          </a:custGeom>
          <a:ln w="3175">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32" name="object 132"/>
          <p:cNvSpPr/>
          <p:nvPr/>
        </p:nvSpPr>
        <p:spPr>
          <a:xfrm>
            <a:off x="7356235" y="4346072"/>
            <a:ext cx="229752" cy="0"/>
          </a:xfrm>
          <a:custGeom>
            <a:avLst/>
            <a:gdLst/>
            <a:ahLst/>
            <a:cxnLst/>
            <a:rect l="l" t="t" r="r" b="b"/>
            <a:pathLst>
              <a:path w="337820">
                <a:moveTo>
                  <a:pt x="0" y="0"/>
                </a:moveTo>
                <a:lnTo>
                  <a:pt x="337794" y="0"/>
                </a:lnTo>
              </a:path>
            </a:pathLst>
          </a:custGeom>
          <a:ln w="3175">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33" name="object 133"/>
          <p:cNvSpPr/>
          <p:nvPr/>
        </p:nvSpPr>
        <p:spPr>
          <a:xfrm>
            <a:off x="7585106" y="4346789"/>
            <a:ext cx="0" cy="343332"/>
          </a:xfrm>
          <a:custGeom>
            <a:avLst/>
            <a:gdLst/>
            <a:ahLst/>
            <a:cxnLst/>
            <a:rect l="l" t="t" r="r" b="b"/>
            <a:pathLst>
              <a:path h="504825">
                <a:moveTo>
                  <a:pt x="0" y="0"/>
                </a:moveTo>
                <a:lnTo>
                  <a:pt x="0" y="504342"/>
                </a:lnTo>
              </a:path>
            </a:pathLst>
          </a:custGeom>
          <a:ln w="3175">
            <a:solidFill>
              <a:srgbClr val="364044"/>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34" name="object 134"/>
          <p:cNvSpPr/>
          <p:nvPr/>
        </p:nvSpPr>
        <p:spPr>
          <a:xfrm>
            <a:off x="6519682" y="4311892"/>
            <a:ext cx="709553" cy="459935"/>
          </a:xfrm>
          <a:custGeom>
            <a:avLst/>
            <a:gdLst/>
            <a:ahLst/>
            <a:cxnLst/>
            <a:rect l="l" t="t" r="r" b="b"/>
            <a:pathLst>
              <a:path w="1043304" h="676275">
                <a:moveTo>
                  <a:pt x="468134" y="0"/>
                </a:moveTo>
                <a:lnTo>
                  <a:pt x="419576" y="4422"/>
                </a:lnTo>
                <a:lnTo>
                  <a:pt x="373886" y="17037"/>
                </a:lnTo>
                <a:lnTo>
                  <a:pt x="331824" y="37080"/>
                </a:lnTo>
                <a:lnTo>
                  <a:pt x="294153" y="63787"/>
                </a:lnTo>
                <a:lnTo>
                  <a:pt x="261635" y="96395"/>
                </a:lnTo>
                <a:lnTo>
                  <a:pt x="235031" y="134141"/>
                </a:lnTo>
                <a:lnTo>
                  <a:pt x="215103" y="176259"/>
                </a:lnTo>
                <a:lnTo>
                  <a:pt x="202613" y="221987"/>
                </a:lnTo>
                <a:lnTo>
                  <a:pt x="198323" y="270560"/>
                </a:lnTo>
                <a:lnTo>
                  <a:pt x="151970" y="276903"/>
                </a:lnTo>
                <a:lnTo>
                  <a:pt x="109640" y="293058"/>
                </a:lnTo>
                <a:lnTo>
                  <a:pt x="72525" y="317782"/>
                </a:lnTo>
                <a:lnTo>
                  <a:pt x="41813" y="349834"/>
                </a:lnTo>
                <a:lnTo>
                  <a:pt x="18694" y="387971"/>
                </a:lnTo>
                <a:lnTo>
                  <a:pt x="4360" y="430951"/>
                </a:lnTo>
                <a:lnTo>
                  <a:pt x="0" y="477532"/>
                </a:lnTo>
                <a:lnTo>
                  <a:pt x="6044" y="522662"/>
                </a:lnTo>
                <a:lnTo>
                  <a:pt x="21424" y="564066"/>
                </a:lnTo>
                <a:lnTo>
                  <a:pt x="45012" y="600620"/>
                </a:lnTo>
                <a:lnTo>
                  <a:pt x="75679" y="631200"/>
                </a:lnTo>
                <a:lnTo>
                  <a:pt x="112298" y="654682"/>
                </a:lnTo>
                <a:lnTo>
                  <a:pt x="153741" y="669942"/>
                </a:lnTo>
                <a:lnTo>
                  <a:pt x="198881" y="675855"/>
                </a:lnTo>
                <a:lnTo>
                  <a:pt x="840651" y="674966"/>
                </a:lnTo>
                <a:lnTo>
                  <a:pt x="887105" y="669542"/>
                </a:lnTo>
                <a:lnTo>
                  <a:pt x="929735" y="654231"/>
                </a:lnTo>
                <a:lnTo>
                  <a:pt x="967326" y="630254"/>
                </a:lnTo>
                <a:lnTo>
                  <a:pt x="998664" y="598827"/>
                </a:lnTo>
                <a:lnTo>
                  <a:pt x="1022536" y="561169"/>
                </a:lnTo>
                <a:lnTo>
                  <a:pt x="1037728" y="518499"/>
                </a:lnTo>
                <a:lnTo>
                  <a:pt x="1043025" y="472033"/>
                </a:lnTo>
                <a:lnTo>
                  <a:pt x="1037529" y="423412"/>
                </a:lnTo>
                <a:lnTo>
                  <a:pt x="1021677" y="379267"/>
                </a:lnTo>
                <a:lnTo>
                  <a:pt x="996427" y="341552"/>
                </a:lnTo>
                <a:lnTo>
                  <a:pt x="962735" y="312217"/>
                </a:lnTo>
                <a:lnTo>
                  <a:pt x="921556" y="293216"/>
                </a:lnTo>
                <a:lnTo>
                  <a:pt x="873848" y="286499"/>
                </a:lnTo>
                <a:lnTo>
                  <a:pt x="867749" y="238270"/>
                </a:lnTo>
                <a:lnTo>
                  <a:pt x="849460" y="196550"/>
                </a:lnTo>
                <a:lnTo>
                  <a:pt x="818995" y="163769"/>
                </a:lnTo>
                <a:lnTo>
                  <a:pt x="776371" y="142358"/>
                </a:lnTo>
                <a:lnTo>
                  <a:pt x="721601" y="134747"/>
                </a:lnTo>
                <a:lnTo>
                  <a:pt x="704773" y="134747"/>
                </a:lnTo>
                <a:lnTo>
                  <a:pt x="678240" y="95905"/>
                </a:lnTo>
                <a:lnTo>
                  <a:pt x="645426" y="62849"/>
                </a:lnTo>
                <a:lnTo>
                  <a:pt x="607171" y="36155"/>
                </a:lnTo>
                <a:lnTo>
                  <a:pt x="564311" y="16398"/>
                </a:lnTo>
                <a:lnTo>
                  <a:pt x="517686" y="4154"/>
                </a:lnTo>
                <a:lnTo>
                  <a:pt x="468134" y="0"/>
                </a:lnTo>
                <a:close/>
              </a:path>
            </a:pathLst>
          </a:custGeom>
          <a:solidFill>
            <a:srgbClr val="6DBF4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35" name="object 135"/>
          <p:cNvSpPr/>
          <p:nvPr/>
        </p:nvSpPr>
        <p:spPr>
          <a:xfrm>
            <a:off x="6519682" y="4311892"/>
            <a:ext cx="709553" cy="459935"/>
          </a:xfrm>
          <a:custGeom>
            <a:avLst/>
            <a:gdLst/>
            <a:ahLst/>
            <a:cxnLst/>
            <a:rect l="l" t="t" r="r" b="b"/>
            <a:pathLst>
              <a:path w="1043304" h="676275">
                <a:moveTo>
                  <a:pt x="840651" y="674966"/>
                </a:moveTo>
                <a:lnTo>
                  <a:pt x="887105" y="669542"/>
                </a:lnTo>
                <a:lnTo>
                  <a:pt x="929735" y="654231"/>
                </a:lnTo>
                <a:lnTo>
                  <a:pt x="967326" y="630254"/>
                </a:lnTo>
                <a:lnTo>
                  <a:pt x="998664" y="598827"/>
                </a:lnTo>
                <a:lnTo>
                  <a:pt x="1022536" y="561169"/>
                </a:lnTo>
                <a:lnTo>
                  <a:pt x="1037728" y="518499"/>
                </a:lnTo>
                <a:lnTo>
                  <a:pt x="1043025" y="472033"/>
                </a:lnTo>
                <a:lnTo>
                  <a:pt x="1037529" y="423412"/>
                </a:lnTo>
                <a:lnTo>
                  <a:pt x="1021677" y="379267"/>
                </a:lnTo>
                <a:lnTo>
                  <a:pt x="996427" y="341552"/>
                </a:lnTo>
                <a:lnTo>
                  <a:pt x="962735" y="312217"/>
                </a:lnTo>
                <a:lnTo>
                  <a:pt x="921556" y="293216"/>
                </a:lnTo>
                <a:lnTo>
                  <a:pt x="873848" y="286499"/>
                </a:lnTo>
                <a:lnTo>
                  <a:pt x="867749" y="238270"/>
                </a:lnTo>
                <a:lnTo>
                  <a:pt x="849460" y="196550"/>
                </a:lnTo>
                <a:lnTo>
                  <a:pt x="818995" y="163769"/>
                </a:lnTo>
                <a:lnTo>
                  <a:pt x="776371" y="142358"/>
                </a:lnTo>
                <a:lnTo>
                  <a:pt x="721601" y="134747"/>
                </a:lnTo>
                <a:lnTo>
                  <a:pt x="704773" y="134747"/>
                </a:lnTo>
                <a:lnTo>
                  <a:pt x="678240" y="95905"/>
                </a:lnTo>
                <a:lnTo>
                  <a:pt x="645426" y="62849"/>
                </a:lnTo>
                <a:lnTo>
                  <a:pt x="607171" y="36155"/>
                </a:lnTo>
                <a:lnTo>
                  <a:pt x="564311" y="16398"/>
                </a:lnTo>
                <a:lnTo>
                  <a:pt x="517686" y="4154"/>
                </a:lnTo>
                <a:lnTo>
                  <a:pt x="468134" y="0"/>
                </a:lnTo>
                <a:lnTo>
                  <a:pt x="419576" y="4422"/>
                </a:lnTo>
                <a:lnTo>
                  <a:pt x="373886" y="17037"/>
                </a:lnTo>
                <a:lnTo>
                  <a:pt x="331824" y="37080"/>
                </a:lnTo>
                <a:lnTo>
                  <a:pt x="294153" y="63787"/>
                </a:lnTo>
                <a:lnTo>
                  <a:pt x="261635" y="96395"/>
                </a:lnTo>
                <a:lnTo>
                  <a:pt x="235031" y="134141"/>
                </a:lnTo>
                <a:lnTo>
                  <a:pt x="215103" y="176259"/>
                </a:lnTo>
                <a:lnTo>
                  <a:pt x="202613" y="221987"/>
                </a:lnTo>
                <a:lnTo>
                  <a:pt x="198323" y="270560"/>
                </a:lnTo>
                <a:lnTo>
                  <a:pt x="151970" y="276903"/>
                </a:lnTo>
                <a:lnTo>
                  <a:pt x="109640" y="293058"/>
                </a:lnTo>
                <a:lnTo>
                  <a:pt x="72525" y="317782"/>
                </a:lnTo>
                <a:lnTo>
                  <a:pt x="41813" y="349834"/>
                </a:lnTo>
                <a:lnTo>
                  <a:pt x="18694" y="387971"/>
                </a:lnTo>
                <a:lnTo>
                  <a:pt x="4360" y="430951"/>
                </a:lnTo>
                <a:lnTo>
                  <a:pt x="0" y="477532"/>
                </a:lnTo>
                <a:lnTo>
                  <a:pt x="6044" y="522662"/>
                </a:lnTo>
                <a:lnTo>
                  <a:pt x="21424" y="564066"/>
                </a:lnTo>
                <a:lnTo>
                  <a:pt x="45012" y="600620"/>
                </a:lnTo>
                <a:lnTo>
                  <a:pt x="75679" y="631200"/>
                </a:lnTo>
                <a:lnTo>
                  <a:pt x="112298" y="654682"/>
                </a:lnTo>
                <a:lnTo>
                  <a:pt x="153741" y="669942"/>
                </a:lnTo>
                <a:lnTo>
                  <a:pt x="198881" y="675855"/>
                </a:lnTo>
                <a:lnTo>
                  <a:pt x="840651" y="674966"/>
                </a:lnTo>
                <a:close/>
              </a:path>
            </a:pathLst>
          </a:custGeom>
          <a:ln w="8140">
            <a:solidFill>
              <a:srgbClr val="53A246"/>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36" name="object 136"/>
          <p:cNvSpPr/>
          <p:nvPr/>
        </p:nvSpPr>
        <p:spPr>
          <a:xfrm>
            <a:off x="6954833" y="4594674"/>
            <a:ext cx="129127" cy="60893"/>
          </a:xfrm>
          <a:custGeom>
            <a:avLst/>
            <a:gdLst/>
            <a:ahLst/>
            <a:cxnLst/>
            <a:rect l="l" t="t" r="r" b="b"/>
            <a:pathLst>
              <a:path w="189865" h="89534">
                <a:moveTo>
                  <a:pt x="189687" y="0"/>
                </a:moveTo>
                <a:lnTo>
                  <a:pt x="0" y="0"/>
                </a:lnTo>
                <a:lnTo>
                  <a:pt x="8991" y="35209"/>
                </a:lnTo>
                <a:lnTo>
                  <a:pt x="29691" y="63633"/>
                </a:lnTo>
                <a:lnTo>
                  <a:pt x="59284" y="82617"/>
                </a:lnTo>
                <a:lnTo>
                  <a:pt x="94957" y="89509"/>
                </a:lnTo>
                <a:lnTo>
                  <a:pt x="130556" y="82546"/>
                </a:lnTo>
                <a:lnTo>
                  <a:pt x="160072" y="63547"/>
                </a:lnTo>
                <a:lnTo>
                  <a:pt x="180713" y="35152"/>
                </a:lnTo>
                <a:lnTo>
                  <a:pt x="189687" y="0"/>
                </a:lnTo>
                <a:close/>
              </a:path>
            </a:pathLst>
          </a:custGeom>
          <a:solidFill>
            <a:srgbClr val="DFEFD7">
              <a:alpha val="84999"/>
            </a:srgbClr>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37" name="object 137"/>
          <p:cNvSpPr/>
          <p:nvPr/>
        </p:nvSpPr>
        <p:spPr>
          <a:xfrm>
            <a:off x="6954829" y="4526275"/>
            <a:ext cx="129127" cy="60893"/>
          </a:xfrm>
          <a:custGeom>
            <a:avLst/>
            <a:gdLst/>
            <a:ahLst/>
            <a:cxnLst/>
            <a:rect l="l" t="t" r="r" b="b"/>
            <a:pathLst>
              <a:path w="189865" h="89534">
                <a:moveTo>
                  <a:pt x="94716" y="0"/>
                </a:moveTo>
                <a:lnTo>
                  <a:pt x="59118" y="6965"/>
                </a:lnTo>
                <a:lnTo>
                  <a:pt x="29603" y="25966"/>
                </a:lnTo>
                <a:lnTo>
                  <a:pt x="8966" y="54362"/>
                </a:lnTo>
                <a:lnTo>
                  <a:pt x="0" y="89509"/>
                </a:lnTo>
                <a:lnTo>
                  <a:pt x="189687" y="89509"/>
                </a:lnTo>
                <a:lnTo>
                  <a:pt x="180693" y="54301"/>
                </a:lnTo>
                <a:lnTo>
                  <a:pt x="159989" y="25881"/>
                </a:lnTo>
                <a:lnTo>
                  <a:pt x="130392" y="6897"/>
                </a:lnTo>
                <a:lnTo>
                  <a:pt x="94716" y="0"/>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38" name="object 138"/>
          <p:cNvSpPr/>
          <p:nvPr/>
        </p:nvSpPr>
        <p:spPr>
          <a:xfrm>
            <a:off x="6887758" y="4526387"/>
            <a:ext cx="60893" cy="129559"/>
          </a:xfrm>
          <a:custGeom>
            <a:avLst/>
            <a:gdLst/>
            <a:ahLst/>
            <a:cxnLst/>
            <a:rect l="l" t="t" r="r" b="b"/>
            <a:pathLst>
              <a:path w="89534" h="190500">
                <a:moveTo>
                  <a:pt x="89509" y="0"/>
                </a:moveTo>
                <a:lnTo>
                  <a:pt x="0" y="0"/>
                </a:lnTo>
                <a:lnTo>
                  <a:pt x="0" y="190004"/>
                </a:lnTo>
                <a:lnTo>
                  <a:pt x="89509" y="190004"/>
                </a:lnTo>
                <a:lnTo>
                  <a:pt x="89509" y="0"/>
                </a:lnTo>
                <a:close/>
              </a:path>
            </a:pathLst>
          </a:custGeom>
          <a:solidFill>
            <a:srgbClr val="DFEFD7">
              <a:alpha val="84999"/>
            </a:srgbClr>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39" name="object 139"/>
          <p:cNvSpPr/>
          <p:nvPr/>
        </p:nvSpPr>
        <p:spPr>
          <a:xfrm>
            <a:off x="6819416" y="4526553"/>
            <a:ext cx="60893" cy="129559"/>
          </a:xfrm>
          <a:custGeom>
            <a:avLst/>
            <a:gdLst/>
            <a:ahLst/>
            <a:cxnLst/>
            <a:rect l="l" t="t" r="r" b="b"/>
            <a:pathLst>
              <a:path w="89534" h="190500">
                <a:moveTo>
                  <a:pt x="0" y="0"/>
                </a:moveTo>
                <a:lnTo>
                  <a:pt x="0" y="95288"/>
                </a:lnTo>
                <a:lnTo>
                  <a:pt x="6965" y="130886"/>
                </a:lnTo>
                <a:lnTo>
                  <a:pt x="25966" y="160400"/>
                </a:lnTo>
                <a:lnTo>
                  <a:pt x="54362" y="181038"/>
                </a:lnTo>
                <a:lnTo>
                  <a:pt x="89509" y="190004"/>
                </a:lnTo>
                <a:lnTo>
                  <a:pt x="89509" y="165"/>
                </a:lnTo>
                <a:lnTo>
                  <a:pt x="0" y="0"/>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40" name="object 140"/>
          <p:cNvSpPr/>
          <p:nvPr/>
        </p:nvSpPr>
        <p:spPr>
          <a:xfrm>
            <a:off x="6684272" y="4595117"/>
            <a:ext cx="129559" cy="60893"/>
          </a:xfrm>
          <a:custGeom>
            <a:avLst/>
            <a:gdLst/>
            <a:ahLst/>
            <a:cxnLst/>
            <a:rect l="l" t="t" r="r" b="b"/>
            <a:pathLst>
              <a:path w="190500" h="89534">
                <a:moveTo>
                  <a:pt x="189915" y="0"/>
                </a:moveTo>
                <a:lnTo>
                  <a:pt x="0" y="0"/>
                </a:lnTo>
                <a:lnTo>
                  <a:pt x="165" y="89509"/>
                </a:lnTo>
                <a:lnTo>
                  <a:pt x="95211" y="89509"/>
                </a:lnTo>
                <a:lnTo>
                  <a:pt x="130804" y="82546"/>
                </a:lnTo>
                <a:lnTo>
                  <a:pt x="160318" y="63547"/>
                </a:lnTo>
                <a:lnTo>
                  <a:pt x="180954" y="35152"/>
                </a:lnTo>
                <a:lnTo>
                  <a:pt x="189915" y="0"/>
                </a:lnTo>
                <a:close/>
              </a:path>
            </a:pathLst>
          </a:custGeom>
          <a:solidFill>
            <a:srgbClr val="DFEFD7">
              <a:alpha val="84999"/>
            </a:srgbClr>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41" name="object 141"/>
          <p:cNvSpPr/>
          <p:nvPr/>
        </p:nvSpPr>
        <p:spPr>
          <a:xfrm>
            <a:off x="6684220" y="4526665"/>
            <a:ext cx="129559" cy="60893"/>
          </a:xfrm>
          <a:custGeom>
            <a:avLst/>
            <a:gdLst/>
            <a:ahLst/>
            <a:cxnLst/>
            <a:rect l="l" t="t" r="r" b="b"/>
            <a:pathLst>
              <a:path w="190500" h="89534">
                <a:moveTo>
                  <a:pt x="94957" y="0"/>
                </a:moveTo>
                <a:lnTo>
                  <a:pt x="0" y="0"/>
                </a:lnTo>
                <a:lnTo>
                  <a:pt x="0" y="89509"/>
                </a:lnTo>
                <a:lnTo>
                  <a:pt x="189915" y="89509"/>
                </a:lnTo>
                <a:lnTo>
                  <a:pt x="180924" y="54301"/>
                </a:lnTo>
                <a:lnTo>
                  <a:pt x="160224" y="25881"/>
                </a:lnTo>
                <a:lnTo>
                  <a:pt x="130631" y="6897"/>
                </a:lnTo>
                <a:lnTo>
                  <a:pt x="94957" y="0"/>
                </a:lnTo>
                <a:close/>
              </a:path>
            </a:pathLst>
          </a:custGeom>
          <a:solidFill>
            <a:srgbClr val="FFFFFF"/>
          </a:solid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42" name="object 142"/>
          <p:cNvSpPr/>
          <p:nvPr/>
        </p:nvSpPr>
        <p:spPr>
          <a:xfrm>
            <a:off x="5905881" y="2019903"/>
            <a:ext cx="388561" cy="183627"/>
          </a:xfrm>
          <a:prstGeom prst="rect">
            <a:avLst/>
          </a:prstGeom>
          <a:blipFill>
            <a:blip r:embed="rId39"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43" name="object 143"/>
          <p:cNvSpPr/>
          <p:nvPr/>
        </p:nvSpPr>
        <p:spPr>
          <a:xfrm>
            <a:off x="6492697" y="2775083"/>
            <a:ext cx="1163763" cy="673300"/>
          </a:xfrm>
          <a:prstGeom prst="rect">
            <a:avLst/>
          </a:prstGeom>
          <a:blipFill>
            <a:blip r:embed="rId40"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44" name="object 144"/>
          <p:cNvSpPr/>
          <p:nvPr/>
        </p:nvSpPr>
        <p:spPr>
          <a:xfrm>
            <a:off x="6632042" y="2815581"/>
            <a:ext cx="886012" cy="554573"/>
          </a:xfrm>
          <a:prstGeom prst="rect">
            <a:avLst/>
          </a:prstGeom>
          <a:blipFill>
            <a:blip r:embed="rId41"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45" name="object 145"/>
          <p:cNvSpPr/>
          <p:nvPr/>
        </p:nvSpPr>
        <p:spPr>
          <a:xfrm>
            <a:off x="7277152" y="3220180"/>
            <a:ext cx="221502" cy="130575"/>
          </a:xfrm>
          <a:prstGeom prst="rect">
            <a:avLst/>
          </a:prstGeom>
          <a:blipFill>
            <a:blip r:embed="rId42"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46" name="object 146"/>
          <p:cNvSpPr/>
          <p:nvPr/>
        </p:nvSpPr>
        <p:spPr>
          <a:xfrm>
            <a:off x="5905882" y="3305297"/>
            <a:ext cx="1265127" cy="183623"/>
          </a:xfrm>
          <a:prstGeom prst="rect">
            <a:avLst/>
          </a:prstGeom>
          <a:blipFill>
            <a:blip r:embed="rId43"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47" name="object 147"/>
          <p:cNvSpPr/>
          <p:nvPr/>
        </p:nvSpPr>
        <p:spPr>
          <a:xfrm>
            <a:off x="6169943" y="2939411"/>
            <a:ext cx="316988" cy="242276"/>
          </a:xfrm>
          <a:custGeom>
            <a:avLst/>
            <a:gdLst/>
            <a:ahLst/>
            <a:cxnLst/>
            <a:rect l="l" t="t" r="r" b="b"/>
            <a:pathLst>
              <a:path w="466090" h="356235">
                <a:moveTo>
                  <a:pt x="465670" y="0"/>
                </a:moveTo>
                <a:lnTo>
                  <a:pt x="0" y="0"/>
                </a:lnTo>
                <a:lnTo>
                  <a:pt x="0" y="355790"/>
                </a:lnTo>
              </a:path>
            </a:pathLst>
          </a:custGeom>
          <a:ln w="17995">
            <a:solidFill>
              <a:srgbClr val="3A3A3D"/>
            </a:solidFill>
          </a:ln>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48" name="object 148"/>
          <p:cNvSpPr/>
          <p:nvPr/>
        </p:nvSpPr>
        <p:spPr>
          <a:xfrm>
            <a:off x="6489554" y="2913553"/>
            <a:ext cx="96521" cy="45907"/>
          </a:xfrm>
          <a:prstGeom prst="rect">
            <a:avLst/>
          </a:prstGeom>
          <a:blipFill>
            <a:blip r:embed="rId44"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
        <p:nvSpPr>
          <p:cNvPr id="149" name="object 149"/>
          <p:cNvSpPr/>
          <p:nvPr/>
        </p:nvSpPr>
        <p:spPr>
          <a:xfrm>
            <a:off x="6150712" y="3184288"/>
            <a:ext cx="32641" cy="96521"/>
          </a:xfrm>
          <a:prstGeom prst="rect">
            <a:avLst/>
          </a:prstGeom>
          <a:blipFill>
            <a:blip r:embed="rId45" cstate="print"/>
            <a:stretch>
              <a:fillRect/>
            </a:stretch>
          </a:blipFill>
        </p:spPr>
        <p:txBody>
          <a:bodyPr wrap="square" lIns="0" tIns="0" rIns="0" bIns="0" rtlCol="0"/>
          <a:lstStyle/>
          <a:p>
            <a:pPr defTabSz="621883" fontAlgn="auto">
              <a:spcBef>
                <a:spcPts val="0"/>
              </a:spcBef>
              <a:spcAft>
                <a:spcPts val="0"/>
              </a:spcAft>
            </a:pPr>
            <a:endParaRPr sz="1224">
              <a:solidFill>
                <a:prstClr val="black"/>
              </a:solidFill>
              <a:latin typeface="Calibri"/>
              <a:ea typeface="+mn-ea"/>
              <a:cs typeface="+mn-cs"/>
            </a:endParaRPr>
          </a:p>
        </p:txBody>
      </p:sp>
    </p:spTree>
    <p:extLst>
      <p:ext uri="{BB962C8B-B14F-4D97-AF65-F5344CB8AC3E}">
        <p14:creationId xmlns:p14="http://schemas.microsoft.com/office/powerpoint/2010/main" val="1582796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389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241"/>
          <p:cNvSpPr/>
          <p:nvPr/>
        </p:nvSpPr>
        <p:spPr>
          <a:xfrm>
            <a:off x="330200" y="4563541"/>
            <a:ext cx="3205475" cy="49105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3" name="Group 242"/>
          <p:cNvGrpSpPr/>
          <p:nvPr/>
        </p:nvGrpSpPr>
        <p:grpSpPr>
          <a:xfrm>
            <a:off x="-934844" y="-863164"/>
            <a:ext cx="4234530" cy="4228664"/>
            <a:chOff x="-934844" y="-863164"/>
            <a:chExt cx="4234530" cy="4228664"/>
          </a:xfrm>
        </p:grpSpPr>
        <p:grpSp>
          <p:nvGrpSpPr>
            <p:cNvPr id="220" name="Group 219"/>
            <p:cNvGrpSpPr/>
            <p:nvPr/>
          </p:nvGrpSpPr>
          <p:grpSpPr>
            <a:xfrm>
              <a:off x="-934844" y="-863164"/>
              <a:ext cx="4234530" cy="4228664"/>
              <a:chOff x="-934844" y="-863164"/>
              <a:chExt cx="4234530" cy="4228664"/>
            </a:xfrm>
          </p:grpSpPr>
          <p:sp>
            <p:nvSpPr>
              <p:cNvPr id="93" name="Oval 92"/>
              <p:cNvSpPr>
                <a:spLocks noChangeAspect="1"/>
              </p:cNvSpPr>
              <p:nvPr/>
            </p:nvSpPr>
            <p:spPr>
              <a:xfrm>
                <a:off x="-934844" y="-863164"/>
                <a:ext cx="4234530" cy="4228664"/>
              </a:xfrm>
              <a:prstGeom prst="ellipse">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457200" tIns="1188720" rtlCol="0" anchor="ctr"/>
              <a:lstStyle/>
              <a:p>
                <a:pPr algn="ctr"/>
                <a:endParaRPr lang="en-US" sz="2400" dirty="0">
                  <a:solidFill>
                    <a:schemeClr val="bg2"/>
                  </a:solidFill>
                </a:endParaRPr>
              </a:p>
            </p:txBody>
          </p:sp>
          <p:sp>
            <p:nvSpPr>
              <p:cNvPr id="3" name="Oval 2"/>
              <p:cNvSpPr>
                <a:spLocks noChangeAspect="1"/>
              </p:cNvSpPr>
              <p:nvPr/>
            </p:nvSpPr>
            <p:spPr>
              <a:xfrm>
                <a:off x="-789856" y="-718377"/>
                <a:ext cx="3944554" cy="393909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tIns="1371600" rtlCol="0" anchor="ctr"/>
              <a:lstStyle/>
              <a:p>
                <a:pPr algn="ctr"/>
                <a:r>
                  <a:rPr lang="en-US" sz="2400" dirty="0">
                    <a:solidFill>
                      <a:schemeClr val="bg2"/>
                    </a:solidFill>
                  </a:rPr>
                  <a:t>Build small business resiliency with Cisco products </a:t>
                </a:r>
              </a:p>
            </p:txBody>
          </p:sp>
        </p:grpSp>
        <p:grpSp>
          <p:nvGrpSpPr>
            <p:cNvPr id="25" name="Group 24"/>
            <p:cNvGrpSpPr>
              <a:grpSpLocks noChangeAspect="1"/>
            </p:cNvGrpSpPr>
            <p:nvPr/>
          </p:nvGrpSpPr>
          <p:grpSpPr>
            <a:xfrm>
              <a:off x="982409" y="303778"/>
              <a:ext cx="752983" cy="752983"/>
              <a:chOff x="-1441450" y="977900"/>
              <a:chExt cx="3187700" cy="3187700"/>
            </a:xfrm>
          </p:grpSpPr>
          <p:sp>
            <p:nvSpPr>
              <p:cNvPr id="9" name="Freeform 5"/>
              <p:cNvSpPr>
                <a:spLocks/>
              </p:cNvSpPr>
              <p:nvPr/>
            </p:nvSpPr>
            <p:spPr bwMode="auto">
              <a:xfrm>
                <a:off x="15875" y="1463675"/>
                <a:ext cx="327025" cy="406400"/>
              </a:xfrm>
              <a:custGeom>
                <a:avLst/>
                <a:gdLst>
                  <a:gd name="T0" fmla="*/ 102 w 206"/>
                  <a:gd name="T1" fmla="*/ 256 h 256"/>
                  <a:gd name="T2" fmla="*/ 102 w 206"/>
                  <a:gd name="T3" fmla="*/ 256 h 256"/>
                  <a:gd name="T4" fmla="*/ 114 w 206"/>
                  <a:gd name="T5" fmla="*/ 254 h 256"/>
                  <a:gd name="T6" fmla="*/ 124 w 206"/>
                  <a:gd name="T7" fmla="*/ 252 h 256"/>
                  <a:gd name="T8" fmla="*/ 134 w 206"/>
                  <a:gd name="T9" fmla="*/ 250 h 256"/>
                  <a:gd name="T10" fmla="*/ 144 w 206"/>
                  <a:gd name="T11" fmla="*/ 246 h 256"/>
                  <a:gd name="T12" fmla="*/ 160 w 206"/>
                  <a:gd name="T13" fmla="*/ 234 h 256"/>
                  <a:gd name="T14" fmla="*/ 176 w 206"/>
                  <a:gd name="T15" fmla="*/ 218 h 256"/>
                  <a:gd name="T16" fmla="*/ 188 w 206"/>
                  <a:gd name="T17" fmla="*/ 198 h 256"/>
                  <a:gd name="T18" fmla="*/ 198 w 206"/>
                  <a:gd name="T19" fmla="*/ 178 h 256"/>
                  <a:gd name="T20" fmla="*/ 204 w 206"/>
                  <a:gd name="T21" fmla="*/ 152 h 256"/>
                  <a:gd name="T22" fmla="*/ 206 w 206"/>
                  <a:gd name="T23" fmla="*/ 128 h 256"/>
                  <a:gd name="T24" fmla="*/ 206 w 206"/>
                  <a:gd name="T25" fmla="*/ 128 h 256"/>
                  <a:gd name="T26" fmla="*/ 204 w 206"/>
                  <a:gd name="T27" fmla="*/ 102 h 256"/>
                  <a:gd name="T28" fmla="*/ 198 w 206"/>
                  <a:gd name="T29" fmla="*/ 78 h 256"/>
                  <a:gd name="T30" fmla="*/ 188 w 206"/>
                  <a:gd name="T31" fmla="*/ 56 h 256"/>
                  <a:gd name="T32" fmla="*/ 176 w 206"/>
                  <a:gd name="T33" fmla="*/ 36 h 256"/>
                  <a:gd name="T34" fmla="*/ 160 w 206"/>
                  <a:gd name="T35" fmla="*/ 20 h 256"/>
                  <a:gd name="T36" fmla="*/ 144 w 206"/>
                  <a:gd name="T37" fmla="*/ 10 h 256"/>
                  <a:gd name="T38" fmla="*/ 134 w 206"/>
                  <a:gd name="T39" fmla="*/ 4 h 256"/>
                  <a:gd name="T40" fmla="*/ 124 w 206"/>
                  <a:gd name="T41" fmla="*/ 2 h 256"/>
                  <a:gd name="T42" fmla="*/ 114 w 206"/>
                  <a:gd name="T43" fmla="*/ 0 h 256"/>
                  <a:gd name="T44" fmla="*/ 102 w 206"/>
                  <a:gd name="T45" fmla="*/ 0 h 256"/>
                  <a:gd name="T46" fmla="*/ 102 w 206"/>
                  <a:gd name="T47" fmla="*/ 0 h 256"/>
                  <a:gd name="T48" fmla="*/ 92 w 206"/>
                  <a:gd name="T49" fmla="*/ 0 h 256"/>
                  <a:gd name="T50" fmla="*/ 82 w 206"/>
                  <a:gd name="T51" fmla="*/ 2 h 256"/>
                  <a:gd name="T52" fmla="*/ 72 w 206"/>
                  <a:gd name="T53" fmla="*/ 4 h 256"/>
                  <a:gd name="T54" fmla="*/ 62 w 206"/>
                  <a:gd name="T55" fmla="*/ 10 h 256"/>
                  <a:gd name="T56" fmla="*/ 46 w 206"/>
                  <a:gd name="T57" fmla="*/ 20 h 256"/>
                  <a:gd name="T58" fmla="*/ 30 w 206"/>
                  <a:gd name="T59" fmla="*/ 36 h 256"/>
                  <a:gd name="T60" fmla="*/ 18 w 206"/>
                  <a:gd name="T61" fmla="*/ 56 h 256"/>
                  <a:gd name="T62" fmla="*/ 8 w 206"/>
                  <a:gd name="T63" fmla="*/ 78 h 256"/>
                  <a:gd name="T64" fmla="*/ 2 w 206"/>
                  <a:gd name="T65" fmla="*/ 102 h 256"/>
                  <a:gd name="T66" fmla="*/ 0 w 206"/>
                  <a:gd name="T67" fmla="*/ 128 h 256"/>
                  <a:gd name="T68" fmla="*/ 0 w 206"/>
                  <a:gd name="T69" fmla="*/ 128 h 256"/>
                  <a:gd name="T70" fmla="*/ 2 w 206"/>
                  <a:gd name="T71" fmla="*/ 152 h 256"/>
                  <a:gd name="T72" fmla="*/ 8 w 206"/>
                  <a:gd name="T73" fmla="*/ 176 h 256"/>
                  <a:gd name="T74" fmla="*/ 18 w 206"/>
                  <a:gd name="T75" fmla="*/ 198 h 256"/>
                  <a:gd name="T76" fmla="*/ 30 w 206"/>
                  <a:gd name="T77" fmla="*/ 218 h 256"/>
                  <a:gd name="T78" fmla="*/ 46 w 206"/>
                  <a:gd name="T79" fmla="*/ 234 h 256"/>
                  <a:gd name="T80" fmla="*/ 62 w 206"/>
                  <a:gd name="T81" fmla="*/ 246 h 256"/>
                  <a:gd name="T82" fmla="*/ 72 w 206"/>
                  <a:gd name="T83" fmla="*/ 250 h 256"/>
                  <a:gd name="T84" fmla="*/ 82 w 206"/>
                  <a:gd name="T85" fmla="*/ 252 h 256"/>
                  <a:gd name="T86" fmla="*/ 92 w 206"/>
                  <a:gd name="T87" fmla="*/ 254 h 256"/>
                  <a:gd name="T88" fmla="*/ 102 w 206"/>
                  <a:gd name="T89" fmla="*/ 256 h 256"/>
                  <a:gd name="T90" fmla="*/ 102 w 206"/>
                  <a:gd name="T91"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6" h="256">
                    <a:moveTo>
                      <a:pt x="102" y="256"/>
                    </a:moveTo>
                    <a:lnTo>
                      <a:pt x="102" y="256"/>
                    </a:lnTo>
                    <a:lnTo>
                      <a:pt x="114" y="254"/>
                    </a:lnTo>
                    <a:lnTo>
                      <a:pt x="124" y="252"/>
                    </a:lnTo>
                    <a:lnTo>
                      <a:pt x="134" y="250"/>
                    </a:lnTo>
                    <a:lnTo>
                      <a:pt x="144" y="246"/>
                    </a:lnTo>
                    <a:lnTo>
                      <a:pt x="160" y="234"/>
                    </a:lnTo>
                    <a:lnTo>
                      <a:pt x="176" y="218"/>
                    </a:lnTo>
                    <a:lnTo>
                      <a:pt x="188" y="198"/>
                    </a:lnTo>
                    <a:lnTo>
                      <a:pt x="198" y="178"/>
                    </a:lnTo>
                    <a:lnTo>
                      <a:pt x="204" y="152"/>
                    </a:lnTo>
                    <a:lnTo>
                      <a:pt x="206" y="128"/>
                    </a:lnTo>
                    <a:lnTo>
                      <a:pt x="206" y="128"/>
                    </a:lnTo>
                    <a:lnTo>
                      <a:pt x="204" y="102"/>
                    </a:lnTo>
                    <a:lnTo>
                      <a:pt x="198" y="78"/>
                    </a:lnTo>
                    <a:lnTo>
                      <a:pt x="188" y="56"/>
                    </a:lnTo>
                    <a:lnTo>
                      <a:pt x="176" y="36"/>
                    </a:lnTo>
                    <a:lnTo>
                      <a:pt x="160" y="20"/>
                    </a:lnTo>
                    <a:lnTo>
                      <a:pt x="144" y="10"/>
                    </a:lnTo>
                    <a:lnTo>
                      <a:pt x="134" y="4"/>
                    </a:lnTo>
                    <a:lnTo>
                      <a:pt x="124" y="2"/>
                    </a:lnTo>
                    <a:lnTo>
                      <a:pt x="114" y="0"/>
                    </a:lnTo>
                    <a:lnTo>
                      <a:pt x="102" y="0"/>
                    </a:lnTo>
                    <a:lnTo>
                      <a:pt x="102" y="0"/>
                    </a:lnTo>
                    <a:lnTo>
                      <a:pt x="92" y="0"/>
                    </a:lnTo>
                    <a:lnTo>
                      <a:pt x="82" y="2"/>
                    </a:lnTo>
                    <a:lnTo>
                      <a:pt x="72" y="4"/>
                    </a:lnTo>
                    <a:lnTo>
                      <a:pt x="62" y="10"/>
                    </a:lnTo>
                    <a:lnTo>
                      <a:pt x="46" y="20"/>
                    </a:lnTo>
                    <a:lnTo>
                      <a:pt x="30" y="36"/>
                    </a:lnTo>
                    <a:lnTo>
                      <a:pt x="18" y="56"/>
                    </a:lnTo>
                    <a:lnTo>
                      <a:pt x="8" y="78"/>
                    </a:lnTo>
                    <a:lnTo>
                      <a:pt x="2" y="102"/>
                    </a:lnTo>
                    <a:lnTo>
                      <a:pt x="0" y="128"/>
                    </a:lnTo>
                    <a:lnTo>
                      <a:pt x="0" y="128"/>
                    </a:lnTo>
                    <a:lnTo>
                      <a:pt x="2" y="152"/>
                    </a:lnTo>
                    <a:lnTo>
                      <a:pt x="8" y="176"/>
                    </a:lnTo>
                    <a:lnTo>
                      <a:pt x="18" y="198"/>
                    </a:lnTo>
                    <a:lnTo>
                      <a:pt x="30" y="218"/>
                    </a:lnTo>
                    <a:lnTo>
                      <a:pt x="46" y="234"/>
                    </a:lnTo>
                    <a:lnTo>
                      <a:pt x="62" y="246"/>
                    </a:lnTo>
                    <a:lnTo>
                      <a:pt x="72" y="250"/>
                    </a:lnTo>
                    <a:lnTo>
                      <a:pt x="82" y="252"/>
                    </a:lnTo>
                    <a:lnTo>
                      <a:pt x="92" y="254"/>
                    </a:lnTo>
                    <a:lnTo>
                      <a:pt x="102" y="256"/>
                    </a:lnTo>
                    <a:lnTo>
                      <a:pt x="102" y="25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noEditPoints="1"/>
              </p:cNvSpPr>
              <p:nvPr/>
            </p:nvSpPr>
            <p:spPr bwMode="auto">
              <a:xfrm>
                <a:off x="-527050" y="977900"/>
                <a:ext cx="2105025" cy="2019300"/>
              </a:xfrm>
              <a:custGeom>
                <a:avLst/>
                <a:gdLst>
                  <a:gd name="T0" fmla="*/ 90 w 1326"/>
                  <a:gd name="T1" fmla="*/ 954 h 1272"/>
                  <a:gd name="T2" fmla="*/ 176 w 1326"/>
                  <a:gd name="T3" fmla="*/ 1026 h 1272"/>
                  <a:gd name="T4" fmla="*/ 266 w 1326"/>
                  <a:gd name="T5" fmla="*/ 1118 h 1272"/>
                  <a:gd name="T6" fmla="*/ 354 w 1326"/>
                  <a:gd name="T7" fmla="*/ 1196 h 1272"/>
                  <a:gd name="T8" fmla="*/ 440 w 1326"/>
                  <a:gd name="T9" fmla="*/ 1208 h 1272"/>
                  <a:gd name="T10" fmla="*/ 556 w 1326"/>
                  <a:gd name="T11" fmla="*/ 1236 h 1272"/>
                  <a:gd name="T12" fmla="*/ 688 w 1326"/>
                  <a:gd name="T13" fmla="*/ 1270 h 1272"/>
                  <a:gd name="T14" fmla="*/ 808 w 1326"/>
                  <a:gd name="T15" fmla="*/ 1220 h 1272"/>
                  <a:gd name="T16" fmla="*/ 902 w 1326"/>
                  <a:gd name="T17" fmla="*/ 1208 h 1272"/>
                  <a:gd name="T18" fmla="*/ 1048 w 1326"/>
                  <a:gd name="T19" fmla="*/ 1140 h 1272"/>
                  <a:gd name="T20" fmla="*/ 1106 w 1326"/>
                  <a:gd name="T21" fmla="*/ 1060 h 1272"/>
                  <a:gd name="T22" fmla="*/ 1190 w 1326"/>
                  <a:gd name="T23" fmla="*/ 1004 h 1272"/>
                  <a:gd name="T24" fmla="*/ 1260 w 1326"/>
                  <a:gd name="T25" fmla="*/ 864 h 1272"/>
                  <a:gd name="T26" fmla="*/ 1274 w 1326"/>
                  <a:gd name="T27" fmla="*/ 772 h 1272"/>
                  <a:gd name="T28" fmla="*/ 1324 w 1326"/>
                  <a:gd name="T29" fmla="*/ 658 h 1272"/>
                  <a:gd name="T30" fmla="*/ 1290 w 1326"/>
                  <a:gd name="T31" fmla="*/ 532 h 1272"/>
                  <a:gd name="T32" fmla="*/ 1260 w 1326"/>
                  <a:gd name="T33" fmla="*/ 408 h 1272"/>
                  <a:gd name="T34" fmla="*/ 1224 w 1326"/>
                  <a:gd name="T35" fmla="*/ 298 h 1272"/>
                  <a:gd name="T36" fmla="*/ 1136 w 1326"/>
                  <a:gd name="T37" fmla="*/ 236 h 1272"/>
                  <a:gd name="T38" fmla="*/ 1062 w 1326"/>
                  <a:gd name="T39" fmla="*/ 152 h 1272"/>
                  <a:gd name="T40" fmla="*/ 950 w 1326"/>
                  <a:gd name="T41" fmla="*/ 68 h 1272"/>
                  <a:gd name="T42" fmla="*/ 844 w 1326"/>
                  <a:gd name="T43" fmla="*/ 60 h 1272"/>
                  <a:gd name="T44" fmla="*/ 734 w 1326"/>
                  <a:gd name="T45" fmla="*/ 14 h 1272"/>
                  <a:gd name="T46" fmla="*/ 570 w 1326"/>
                  <a:gd name="T47" fmla="*/ 26 h 1272"/>
                  <a:gd name="T48" fmla="*/ 464 w 1326"/>
                  <a:gd name="T49" fmla="*/ 62 h 1272"/>
                  <a:gd name="T50" fmla="*/ 354 w 1326"/>
                  <a:gd name="T51" fmla="*/ 74 h 1272"/>
                  <a:gd name="T52" fmla="*/ 266 w 1326"/>
                  <a:gd name="T53" fmla="*/ 152 h 1272"/>
                  <a:gd name="T54" fmla="*/ 176 w 1326"/>
                  <a:gd name="T55" fmla="*/ 246 h 1272"/>
                  <a:gd name="T56" fmla="*/ 90 w 1326"/>
                  <a:gd name="T57" fmla="*/ 316 h 1272"/>
                  <a:gd name="T58" fmla="*/ 68 w 1326"/>
                  <a:gd name="T59" fmla="*/ 426 h 1272"/>
                  <a:gd name="T60" fmla="*/ 28 w 1326"/>
                  <a:gd name="T61" fmla="*/ 548 h 1272"/>
                  <a:gd name="T62" fmla="*/ 8 w 1326"/>
                  <a:gd name="T63" fmla="*/ 680 h 1272"/>
                  <a:gd name="T64" fmla="*/ 60 w 1326"/>
                  <a:gd name="T65" fmla="*/ 790 h 1272"/>
                  <a:gd name="T66" fmla="*/ 1056 w 1326"/>
                  <a:gd name="T67" fmla="*/ 838 h 1272"/>
                  <a:gd name="T68" fmla="*/ 1016 w 1326"/>
                  <a:gd name="T69" fmla="*/ 964 h 1272"/>
                  <a:gd name="T70" fmla="*/ 918 w 1326"/>
                  <a:gd name="T71" fmla="*/ 1032 h 1272"/>
                  <a:gd name="T72" fmla="*/ 814 w 1326"/>
                  <a:gd name="T73" fmla="*/ 1020 h 1272"/>
                  <a:gd name="T74" fmla="*/ 730 w 1326"/>
                  <a:gd name="T75" fmla="*/ 932 h 1272"/>
                  <a:gd name="T76" fmla="*/ 708 w 1326"/>
                  <a:gd name="T77" fmla="*/ 818 h 1272"/>
                  <a:gd name="T78" fmla="*/ 760 w 1326"/>
                  <a:gd name="T79" fmla="*/ 696 h 1272"/>
                  <a:gd name="T80" fmla="*/ 864 w 1326"/>
                  <a:gd name="T81" fmla="*/ 640 h 1272"/>
                  <a:gd name="T82" fmla="*/ 964 w 1326"/>
                  <a:gd name="T83" fmla="*/ 662 h 1272"/>
                  <a:gd name="T84" fmla="*/ 1042 w 1326"/>
                  <a:gd name="T85" fmla="*/ 760 h 1272"/>
                  <a:gd name="T86" fmla="*/ 874 w 1326"/>
                  <a:gd name="T87" fmla="*/ 232 h 1272"/>
                  <a:gd name="T88" fmla="*/ 916 w 1326"/>
                  <a:gd name="T89" fmla="*/ 218 h 1272"/>
                  <a:gd name="T90" fmla="*/ 940 w 1326"/>
                  <a:gd name="T91" fmla="*/ 250 h 1272"/>
                  <a:gd name="T92" fmla="*/ 444 w 1326"/>
                  <a:gd name="T93" fmla="*/ 1050 h 1272"/>
                  <a:gd name="T94" fmla="*/ 404 w 1326"/>
                  <a:gd name="T95" fmla="*/ 1050 h 1272"/>
                  <a:gd name="T96" fmla="*/ 390 w 1326"/>
                  <a:gd name="T97" fmla="*/ 1008 h 1272"/>
                  <a:gd name="T98" fmla="*/ 480 w 1326"/>
                  <a:gd name="T99" fmla="*/ 238 h 1272"/>
                  <a:gd name="T100" fmla="*/ 580 w 1326"/>
                  <a:gd name="T101" fmla="*/ 306 h 1272"/>
                  <a:gd name="T102" fmla="*/ 618 w 1326"/>
                  <a:gd name="T103" fmla="*/ 434 h 1272"/>
                  <a:gd name="T104" fmla="*/ 590 w 1326"/>
                  <a:gd name="T105" fmla="*/ 544 h 1272"/>
                  <a:gd name="T106" fmla="*/ 496 w 1326"/>
                  <a:gd name="T107" fmla="*/ 624 h 1272"/>
                  <a:gd name="T108" fmla="*/ 394 w 1326"/>
                  <a:gd name="T109" fmla="*/ 624 h 1272"/>
                  <a:gd name="T110" fmla="*/ 300 w 1326"/>
                  <a:gd name="T111" fmla="*/ 544 h 1272"/>
                  <a:gd name="T112" fmla="*/ 272 w 1326"/>
                  <a:gd name="T113" fmla="*/ 434 h 1272"/>
                  <a:gd name="T114" fmla="*/ 310 w 1326"/>
                  <a:gd name="T115" fmla="*/ 306 h 1272"/>
                  <a:gd name="T116" fmla="*/ 410 w 1326"/>
                  <a:gd name="T117" fmla="*/ 238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26" h="1272">
                    <a:moveTo>
                      <a:pt x="68" y="864"/>
                    </a:moveTo>
                    <a:lnTo>
                      <a:pt x="68" y="864"/>
                    </a:lnTo>
                    <a:lnTo>
                      <a:pt x="68" y="864"/>
                    </a:lnTo>
                    <a:lnTo>
                      <a:pt x="68" y="888"/>
                    </a:lnTo>
                    <a:lnTo>
                      <a:pt x="72" y="912"/>
                    </a:lnTo>
                    <a:lnTo>
                      <a:pt x="80" y="934"/>
                    </a:lnTo>
                    <a:lnTo>
                      <a:pt x="90" y="954"/>
                    </a:lnTo>
                    <a:lnTo>
                      <a:pt x="102" y="972"/>
                    </a:lnTo>
                    <a:lnTo>
                      <a:pt x="120" y="990"/>
                    </a:lnTo>
                    <a:lnTo>
                      <a:pt x="138" y="1004"/>
                    </a:lnTo>
                    <a:lnTo>
                      <a:pt x="158" y="1016"/>
                    </a:lnTo>
                    <a:lnTo>
                      <a:pt x="160" y="1016"/>
                    </a:lnTo>
                    <a:lnTo>
                      <a:pt x="160" y="1016"/>
                    </a:lnTo>
                    <a:lnTo>
                      <a:pt x="176" y="1026"/>
                    </a:lnTo>
                    <a:lnTo>
                      <a:pt x="192" y="1036"/>
                    </a:lnTo>
                    <a:lnTo>
                      <a:pt x="206" y="1046"/>
                    </a:lnTo>
                    <a:lnTo>
                      <a:pt x="220" y="1060"/>
                    </a:lnTo>
                    <a:lnTo>
                      <a:pt x="234" y="1072"/>
                    </a:lnTo>
                    <a:lnTo>
                      <a:pt x="246" y="1086"/>
                    </a:lnTo>
                    <a:lnTo>
                      <a:pt x="256" y="1102"/>
                    </a:lnTo>
                    <a:lnTo>
                      <a:pt x="266" y="1118"/>
                    </a:lnTo>
                    <a:lnTo>
                      <a:pt x="266" y="1120"/>
                    </a:lnTo>
                    <a:lnTo>
                      <a:pt x="266" y="1120"/>
                    </a:lnTo>
                    <a:lnTo>
                      <a:pt x="278" y="1140"/>
                    </a:lnTo>
                    <a:lnTo>
                      <a:pt x="294" y="1158"/>
                    </a:lnTo>
                    <a:lnTo>
                      <a:pt x="312" y="1174"/>
                    </a:lnTo>
                    <a:lnTo>
                      <a:pt x="332" y="1186"/>
                    </a:lnTo>
                    <a:lnTo>
                      <a:pt x="354" y="1196"/>
                    </a:lnTo>
                    <a:lnTo>
                      <a:pt x="376" y="1204"/>
                    </a:lnTo>
                    <a:lnTo>
                      <a:pt x="400" y="1208"/>
                    </a:lnTo>
                    <a:lnTo>
                      <a:pt x="426" y="1208"/>
                    </a:lnTo>
                    <a:lnTo>
                      <a:pt x="426" y="1208"/>
                    </a:lnTo>
                    <a:lnTo>
                      <a:pt x="426" y="1208"/>
                    </a:lnTo>
                    <a:lnTo>
                      <a:pt x="440" y="1208"/>
                    </a:lnTo>
                    <a:lnTo>
                      <a:pt x="440" y="1208"/>
                    </a:lnTo>
                    <a:lnTo>
                      <a:pt x="458" y="1208"/>
                    </a:lnTo>
                    <a:lnTo>
                      <a:pt x="474" y="1210"/>
                    </a:lnTo>
                    <a:lnTo>
                      <a:pt x="492" y="1212"/>
                    </a:lnTo>
                    <a:lnTo>
                      <a:pt x="508" y="1216"/>
                    </a:lnTo>
                    <a:lnTo>
                      <a:pt x="524" y="1222"/>
                    </a:lnTo>
                    <a:lnTo>
                      <a:pt x="540" y="1228"/>
                    </a:lnTo>
                    <a:lnTo>
                      <a:pt x="556" y="1236"/>
                    </a:lnTo>
                    <a:lnTo>
                      <a:pt x="570" y="1244"/>
                    </a:lnTo>
                    <a:lnTo>
                      <a:pt x="570" y="1244"/>
                    </a:lnTo>
                    <a:lnTo>
                      <a:pt x="592" y="1256"/>
                    </a:lnTo>
                    <a:lnTo>
                      <a:pt x="616" y="1264"/>
                    </a:lnTo>
                    <a:lnTo>
                      <a:pt x="640" y="1270"/>
                    </a:lnTo>
                    <a:lnTo>
                      <a:pt x="664" y="1272"/>
                    </a:lnTo>
                    <a:lnTo>
                      <a:pt x="688" y="1270"/>
                    </a:lnTo>
                    <a:lnTo>
                      <a:pt x="712" y="1264"/>
                    </a:lnTo>
                    <a:lnTo>
                      <a:pt x="734" y="1256"/>
                    </a:lnTo>
                    <a:lnTo>
                      <a:pt x="756" y="1244"/>
                    </a:lnTo>
                    <a:lnTo>
                      <a:pt x="756" y="1244"/>
                    </a:lnTo>
                    <a:lnTo>
                      <a:pt x="772" y="1236"/>
                    </a:lnTo>
                    <a:lnTo>
                      <a:pt x="790" y="1228"/>
                    </a:lnTo>
                    <a:lnTo>
                      <a:pt x="808" y="1220"/>
                    </a:lnTo>
                    <a:lnTo>
                      <a:pt x="826" y="1214"/>
                    </a:lnTo>
                    <a:lnTo>
                      <a:pt x="844" y="1210"/>
                    </a:lnTo>
                    <a:lnTo>
                      <a:pt x="862" y="1208"/>
                    </a:lnTo>
                    <a:lnTo>
                      <a:pt x="882" y="1208"/>
                    </a:lnTo>
                    <a:lnTo>
                      <a:pt x="900" y="1208"/>
                    </a:lnTo>
                    <a:lnTo>
                      <a:pt x="902" y="1208"/>
                    </a:lnTo>
                    <a:lnTo>
                      <a:pt x="902" y="1208"/>
                    </a:lnTo>
                    <a:lnTo>
                      <a:pt x="926" y="1208"/>
                    </a:lnTo>
                    <a:lnTo>
                      <a:pt x="950" y="1204"/>
                    </a:lnTo>
                    <a:lnTo>
                      <a:pt x="972" y="1196"/>
                    </a:lnTo>
                    <a:lnTo>
                      <a:pt x="994" y="1186"/>
                    </a:lnTo>
                    <a:lnTo>
                      <a:pt x="1014" y="1174"/>
                    </a:lnTo>
                    <a:lnTo>
                      <a:pt x="1032" y="1158"/>
                    </a:lnTo>
                    <a:lnTo>
                      <a:pt x="1048" y="1140"/>
                    </a:lnTo>
                    <a:lnTo>
                      <a:pt x="1062" y="1120"/>
                    </a:lnTo>
                    <a:lnTo>
                      <a:pt x="1062" y="1118"/>
                    </a:lnTo>
                    <a:lnTo>
                      <a:pt x="1062" y="1118"/>
                    </a:lnTo>
                    <a:lnTo>
                      <a:pt x="1072" y="1102"/>
                    </a:lnTo>
                    <a:lnTo>
                      <a:pt x="1082" y="1088"/>
                    </a:lnTo>
                    <a:lnTo>
                      <a:pt x="1094" y="1072"/>
                    </a:lnTo>
                    <a:lnTo>
                      <a:pt x="1106" y="1060"/>
                    </a:lnTo>
                    <a:lnTo>
                      <a:pt x="1120" y="1046"/>
                    </a:lnTo>
                    <a:lnTo>
                      <a:pt x="1136" y="1036"/>
                    </a:lnTo>
                    <a:lnTo>
                      <a:pt x="1150" y="1026"/>
                    </a:lnTo>
                    <a:lnTo>
                      <a:pt x="1168" y="1016"/>
                    </a:lnTo>
                    <a:lnTo>
                      <a:pt x="1168" y="1016"/>
                    </a:lnTo>
                    <a:lnTo>
                      <a:pt x="1168" y="1016"/>
                    </a:lnTo>
                    <a:lnTo>
                      <a:pt x="1190" y="1004"/>
                    </a:lnTo>
                    <a:lnTo>
                      <a:pt x="1208" y="990"/>
                    </a:lnTo>
                    <a:lnTo>
                      <a:pt x="1224" y="972"/>
                    </a:lnTo>
                    <a:lnTo>
                      <a:pt x="1238" y="954"/>
                    </a:lnTo>
                    <a:lnTo>
                      <a:pt x="1248" y="934"/>
                    </a:lnTo>
                    <a:lnTo>
                      <a:pt x="1256" y="912"/>
                    </a:lnTo>
                    <a:lnTo>
                      <a:pt x="1260" y="888"/>
                    </a:lnTo>
                    <a:lnTo>
                      <a:pt x="1260" y="864"/>
                    </a:lnTo>
                    <a:lnTo>
                      <a:pt x="1260" y="864"/>
                    </a:lnTo>
                    <a:lnTo>
                      <a:pt x="1260" y="864"/>
                    </a:lnTo>
                    <a:lnTo>
                      <a:pt x="1260" y="844"/>
                    </a:lnTo>
                    <a:lnTo>
                      <a:pt x="1260" y="826"/>
                    </a:lnTo>
                    <a:lnTo>
                      <a:pt x="1264" y="808"/>
                    </a:lnTo>
                    <a:lnTo>
                      <a:pt x="1268" y="790"/>
                    </a:lnTo>
                    <a:lnTo>
                      <a:pt x="1274" y="772"/>
                    </a:lnTo>
                    <a:lnTo>
                      <a:pt x="1280" y="756"/>
                    </a:lnTo>
                    <a:lnTo>
                      <a:pt x="1290" y="738"/>
                    </a:lnTo>
                    <a:lnTo>
                      <a:pt x="1300" y="722"/>
                    </a:lnTo>
                    <a:lnTo>
                      <a:pt x="1300" y="722"/>
                    </a:lnTo>
                    <a:lnTo>
                      <a:pt x="1310" y="702"/>
                    </a:lnTo>
                    <a:lnTo>
                      <a:pt x="1320" y="680"/>
                    </a:lnTo>
                    <a:lnTo>
                      <a:pt x="1324" y="658"/>
                    </a:lnTo>
                    <a:lnTo>
                      <a:pt x="1326" y="636"/>
                    </a:lnTo>
                    <a:lnTo>
                      <a:pt x="1324" y="612"/>
                    </a:lnTo>
                    <a:lnTo>
                      <a:pt x="1320" y="590"/>
                    </a:lnTo>
                    <a:lnTo>
                      <a:pt x="1310" y="568"/>
                    </a:lnTo>
                    <a:lnTo>
                      <a:pt x="1300" y="548"/>
                    </a:lnTo>
                    <a:lnTo>
                      <a:pt x="1300" y="548"/>
                    </a:lnTo>
                    <a:lnTo>
                      <a:pt x="1290" y="532"/>
                    </a:lnTo>
                    <a:lnTo>
                      <a:pt x="1280" y="516"/>
                    </a:lnTo>
                    <a:lnTo>
                      <a:pt x="1274" y="498"/>
                    </a:lnTo>
                    <a:lnTo>
                      <a:pt x="1268" y="480"/>
                    </a:lnTo>
                    <a:lnTo>
                      <a:pt x="1264" y="462"/>
                    </a:lnTo>
                    <a:lnTo>
                      <a:pt x="1260" y="444"/>
                    </a:lnTo>
                    <a:lnTo>
                      <a:pt x="1260" y="426"/>
                    </a:lnTo>
                    <a:lnTo>
                      <a:pt x="1260" y="408"/>
                    </a:lnTo>
                    <a:lnTo>
                      <a:pt x="1260" y="406"/>
                    </a:lnTo>
                    <a:lnTo>
                      <a:pt x="1260" y="406"/>
                    </a:lnTo>
                    <a:lnTo>
                      <a:pt x="1260" y="382"/>
                    </a:lnTo>
                    <a:lnTo>
                      <a:pt x="1256" y="360"/>
                    </a:lnTo>
                    <a:lnTo>
                      <a:pt x="1248" y="338"/>
                    </a:lnTo>
                    <a:lnTo>
                      <a:pt x="1238" y="318"/>
                    </a:lnTo>
                    <a:lnTo>
                      <a:pt x="1224" y="298"/>
                    </a:lnTo>
                    <a:lnTo>
                      <a:pt x="1208" y="282"/>
                    </a:lnTo>
                    <a:lnTo>
                      <a:pt x="1190" y="266"/>
                    </a:lnTo>
                    <a:lnTo>
                      <a:pt x="1168" y="254"/>
                    </a:lnTo>
                    <a:lnTo>
                      <a:pt x="1168" y="254"/>
                    </a:lnTo>
                    <a:lnTo>
                      <a:pt x="1168" y="254"/>
                    </a:lnTo>
                    <a:lnTo>
                      <a:pt x="1150" y="246"/>
                    </a:lnTo>
                    <a:lnTo>
                      <a:pt x="1136" y="236"/>
                    </a:lnTo>
                    <a:lnTo>
                      <a:pt x="1120" y="224"/>
                    </a:lnTo>
                    <a:lnTo>
                      <a:pt x="1106" y="212"/>
                    </a:lnTo>
                    <a:lnTo>
                      <a:pt x="1094" y="198"/>
                    </a:lnTo>
                    <a:lnTo>
                      <a:pt x="1082" y="184"/>
                    </a:lnTo>
                    <a:lnTo>
                      <a:pt x="1072" y="168"/>
                    </a:lnTo>
                    <a:lnTo>
                      <a:pt x="1062" y="152"/>
                    </a:lnTo>
                    <a:lnTo>
                      <a:pt x="1062" y="152"/>
                    </a:lnTo>
                    <a:lnTo>
                      <a:pt x="1062" y="152"/>
                    </a:lnTo>
                    <a:lnTo>
                      <a:pt x="1048" y="130"/>
                    </a:lnTo>
                    <a:lnTo>
                      <a:pt x="1034" y="112"/>
                    </a:lnTo>
                    <a:lnTo>
                      <a:pt x="1016" y="98"/>
                    </a:lnTo>
                    <a:lnTo>
                      <a:pt x="996" y="84"/>
                    </a:lnTo>
                    <a:lnTo>
                      <a:pt x="974" y="74"/>
                    </a:lnTo>
                    <a:lnTo>
                      <a:pt x="950" y="68"/>
                    </a:lnTo>
                    <a:lnTo>
                      <a:pt x="926" y="64"/>
                    </a:lnTo>
                    <a:lnTo>
                      <a:pt x="902" y="64"/>
                    </a:lnTo>
                    <a:lnTo>
                      <a:pt x="900" y="64"/>
                    </a:lnTo>
                    <a:lnTo>
                      <a:pt x="900" y="64"/>
                    </a:lnTo>
                    <a:lnTo>
                      <a:pt x="882" y="64"/>
                    </a:lnTo>
                    <a:lnTo>
                      <a:pt x="862" y="62"/>
                    </a:lnTo>
                    <a:lnTo>
                      <a:pt x="844" y="60"/>
                    </a:lnTo>
                    <a:lnTo>
                      <a:pt x="826" y="56"/>
                    </a:lnTo>
                    <a:lnTo>
                      <a:pt x="808" y="50"/>
                    </a:lnTo>
                    <a:lnTo>
                      <a:pt x="790" y="44"/>
                    </a:lnTo>
                    <a:lnTo>
                      <a:pt x="772" y="36"/>
                    </a:lnTo>
                    <a:lnTo>
                      <a:pt x="756" y="26"/>
                    </a:lnTo>
                    <a:lnTo>
                      <a:pt x="756" y="26"/>
                    </a:lnTo>
                    <a:lnTo>
                      <a:pt x="734" y="14"/>
                    </a:lnTo>
                    <a:lnTo>
                      <a:pt x="712" y="6"/>
                    </a:lnTo>
                    <a:lnTo>
                      <a:pt x="688" y="0"/>
                    </a:lnTo>
                    <a:lnTo>
                      <a:pt x="664" y="0"/>
                    </a:lnTo>
                    <a:lnTo>
                      <a:pt x="640" y="0"/>
                    </a:lnTo>
                    <a:lnTo>
                      <a:pt x="616" y="6"/>
                    </a:lnTo>
                    <a:lnTo>
                      <a:pt x="592" y="14"/>
                    </a:lnTo>
                    <a:lnTo>
                      <a:pt x="570" y="26"/>
                    </a:lnTo>
                    <a:lnTo>
                      <a:pt x="570" y="26"/>
                    </a:lnTo>
                    <a:lnTo>
                      <a:pt x="554" y="36"/>
                    </a:lnTo>
                    <a:lnTo>
                      <a:pt x="536" y="44"/>
                    </a:lnTo>
                    <a:lnTo>
                      <a:pt x="520" y="50"/>
                    </a:lnTo>
                    <a:lnTo>
                      <a:pt x="502" y="56"/>
                    </a:lnTo>
                    <a:lnTo>
                      <a:pt x="482" y="60"/>
                    </a:lnTo>
                    <a:lnTo>
                      <a:pt x="464" y="62"/>
                    </a:lnTo>
                    <a:lnTo>
                      <a:pt x="446" y="64"/>
                    </a:lnTo>
                    <a:lnTo>
                      <a:pt x="426" y="64"/>
                    </a:lnTo>
                    <a:lnTo>
                      <a:pt x="426" y="64"/>
                    </a:lnTo>
                    <a:lnTo>
                      <a:pt x="426" y="64"/>
                    </a:lnTo>
                    <a:lnTo>
                      <a:pt x="400" y="64"/>
                    </a:lnTo>
                    <a:lnTo>
                      <a:pt x="376" y="68"/>
                    </a:lnTo>
                    <a:lnTo>
                      <a:pt x="354" y="74"/>
                    </a:lnTo>
                    <a:lnTo>
                      <a:pt x="332" y="84"/>
                    </a:lnTo>
                    <a:lnTo>
                      <a:pt x="312" y="98"/>
                    </a:lnTo>
                    <a:lnTo>
                      <a:pt x="294" y="112"/>
                    </a:lnTo>
                    <a:lnTo>
                      <a:pt x="278" y="132"/>
                    </a:lnTo>
                    <a:lnTo>
                      <a:pt x="266" y="152"/>
                    </a:lnTo>
                    <a:lnTo>
                      <a:pt x="266" y="152"/>
                    </a:lnTo>
                    <a:lnTo>
                      <a:pt x="266" y="152"/>
                    </a:lnTo>
                    <a:lnTo>
                      <a:pt x="256" y="168"/>
                    </a:lnTo>
                    <a:lnTo>
                      <a:pt x="246" y="184"/>
                    </a:lnTo>
                    <a:lnTo>
                      <a:pt x="234" y="198"/>
                    </a:lnTo>
                    <a:lnTo>
                      <a:pt x="220" y="212"/>
                    </a:lnTo>
                    <a:lnTo>
                      <a:pt x="206" y="224"/>
                    </a:lnTo>
                    <a:lnTo>
                      <a:pt x="192" y="236"/>
                    </a:lnTo>
                    <a:lnTo>
                      <a:pt x="176" y="246"/>
                    </a:lnTo>
                    <a:lnTo>
                      <a:pt x="160" y="254"/>
                    </a:lnTo>
                    <a:lnTo>
                      <a:pt x="158" y="254"/>
                    </a:lnTo>
                    <a:lnTo>
                      <a:pt x="158" y="254"/>
                    </a:lnTo>
                    <a:lnTo>
                      <a:pt x="138" y="266"/>
                    </a:lnTo>
                    <a:lnTo>
                      <a:pt x="120" y="280"/>
                    </a:lnTo>
                    <a:lnTo>
                      <a:pt x="104" y="298"/>
                    </a:lnTo>
                    <a:lnTo>
                      <a:pt x="90" y="316"/>
                    </a:lnTo>
                    <a:lnTo>
                      <a:pt x="80" y="336"/>
                    </a:lnTo>
                    <a:lnTo>
                      <a:pt x="72" y="358"/>
                    </a:lnTo>
                    <a:lnTo>
                      <a:pt x="68" y="382"/>
                    </a:lnTo>
                    <a:lnTo>
                      <a:pt x="68" y="406"/>
                    </a:lnTo>
                    <a:lnTo>
                      <a:pt x="68" y="408"/>
                    </a:lnTo>
                    <a:lnTo>
                      <a:pt x="68" y="408"/>
                    </a:lnTo>
                    <a:lnTo>
                      <a:pt x="68" y="426"/>
                    </a:lnTo>
                    <a:lnTo>
                      <a:pt x="66" y="444"/>
                    </a:lnTo>
                    <a:lnTo>
                      <a:pt x="64" y="462"/>
                    </a:lnTo>
                    <a:lnTo>
                      <a:pt x="60" y="480"/>
                    </a:lnTo>
                    <a:lnTo>
                      <a:pt x="54" y="498"/>
                    </a:lnTo>
                    <a:lnTo>
                      <a:pt x="46" y="516"/>
                    </a:lnTo>
                    <a:lnTo>
                      <a:pt x="38" y="532"/>
                    </a:lnTo>
                    <a:lnTo>
                      <a:pt x="28" y="548"/>
                    </a:lnTo>
                    <a:lnTo>
                      <a:pt x="28" y="548"/>
                    </a:lnTo>
                    <a:lnTo>
                      <a:pt x="16" y="568"/>
                    </a:lnTo>
                    <a:lnTo>
                      <a:pt x="8" y="590"/>
                    </a:lnTo>
                    <a:lnTo>
                      <a:pt x="2" y="612"/>
                    </a:lnTo>
                    <a:lnTo>
                      <a:pt x="0" y="636"/>
                    </a:lnTo>
                    <a:lnTo>
                      <a:pt x="2" y="658"/>
                    </a:lnTo>
                    <a:lnTo>
                      <a:pt x="8" y="680"/>
                    </a:lnTo>
                    <a:lnTo>
                      <a:pt x="16" y="702"/>
                    </a:lnTo>
                    <a:lnTo>
                      <a:pt x="28" y="722"/>
                    </a:lnTo>
                    <a:lnTo>
                      <a:pt x="28" y="722"/>
                    </a:lnTo>
                    <a:lnTo>
                      <a:pt x="38" y="738"/>
                    </a:lnTo>
                    <a:lnTo>
                      <a:pt x="46" y="756"/>
                    </a:lnTo>
                    <a:lnTo>
                      <a:pt x="54" y="772"/>
                    </a:lnTo>
                    <a:lnTo>
                      <a:pt x="60" y="790"/>
                    </a:lnTo>
                    <a:lnTo>
                      <a:pt x="64" y="808"/>
                    </a:lnTo>
                    <a:lnTo>
                      <a:pt x="66" y="826"/>
                    </a:lnTo>
                    <a:lnTo>
                      <a:pt x="68" y="844"/>
                    </a:lnTo>
                    <a:lnTo>
                      <a:pt x="68" y="864"/>
                    </a:lnTo>
                    <a:lnTo>
                      <a:pt x="68" y="864"/>
                    </a:lnTo>
                    <a:close/>
                    <a:moveTo>
                      <a:pt x="1056" y="838"/>
                    </a:moveTo>
                    <a:lnTo>
                      <a:pt x="1056" y="838"/>
                    </a:lnTo>
                    <a:lnTo>
                      <a:pt x="1056" y="858"/>
                    </a:lnTo>
                    <a:lnTo>
                      <a:pt x="1052" y="878"/>
                    </a:lnTo>
                    <a:lnTo>
                      <a:pt x="1048" y="896"/>
                    </a:lnTo>
                    <a:lnTo>
                      <a:pt x="1042" y="914"/>
                    </a:lnTo>
                    <a:lnTo>
                      <a:pt x="1034" y="932"/>
                    </a:lnTo>
                    <a:lnTo>
                      <a:pt x="1026" y="948"/>
                    </a:lnTo>
                    <a:lnTo>
                      <a:pt x="1016" y="964"/>
                    </a:lnTo>
                    <a:lnTo>
                      <a:pt x="1004" y="978"/>
                    </a:lnTo>
                    <a:lnTo>
                      <a:pt x="992" y="992"/>
                    </a:lnTo>
                    <a:lnTo>
                      <a:pt x="980" y="1002"/>
                    </a:lnTo>
                    <a:lnTo>
                      <a:pt x="964" y="1012"/>
                    </a:lnTo>
                    <a:lnTo>
                      <a:pt x="950" y="1020"/>
                    </a:lnTo>
                    <a:lnTo>
                      <a:pt x="934" y="1028"/>
                    </a:lnTo>
                    <a:lnTo>
                      <a:pt x="918" y="1032"/>
                    </a:lnTo>
                    <a:lnTo>
                      <a:pt x="900" y="1036"/>
                    </a:lnTo>
                    <a:lnTo>
                      <a:pt x="882" y="1036"/>
                    </a:lnTo>
                    <a:lnTo>
                      <a:pt x="882" y="1036"/>
                    </a:lnTo>
                    <a:lnTo>
                      <a:pt x="864" y="1036"/>
                    </a:lnTo>
                    <a:lnTo>
                      <a:pt x="846" y="1032"/>
                    </a:lnTo>
                    <a:lnTo>
                      <a:pt x="830" y="1028"/>
                    </a:lnTo>
                    <a:lnTo>
                      <a:pt x="814" y="1020"/>
                    </a:lnTo>
                    <a:lnTo>
                      <a:pt x="800" y="1012"/>
                    </a:lnTo>
                    <a:lnTo>
                      <a:pt x="784" y="1002"/>
                    </a:lnTo>
                    <a:lnTo>
                      <a:pt x="772" y="992"/>
                    </a:lnTo>
                    <a:lnTo>
                      <a:pt x="760" y="978"/>
                    </a:lnTo>
                    <a:lnTo>
                      <a:pt x="748" y="964"/>
                    </a:lnTo>
                    <a:lnTo>
                      <a:pt x="738" y="948"/>
                    </a:lnTo>
                    <a:lnTo>
                      <a:pt x="730" y="932"/>
                    </a:lnTo>
                    <a:lnTo>
                      <a:pt x="722" y="914"/>
                    </a:lnTo>
                    <a:lnTo>
                      <a:pt x="716" y="896"/>
                    </a:lnTo>
                    <a:lnTo>
                      <a:pt x="712" y="878"/>
                    </a:lnTo>
                    <a:lnTo>
                      <a:pt x="708" y="858"/>
                    </a:lnTo>
                    <a:lnTo>
                      <a:pt x="708" y="838"/>
                    </a:lnTo>
                    <a:lnTo>
                      <a:pt x="708" y="838"/>
                    </a:lnTo>
                    <a:lnTo>
                      <a:pt x="708" y="818"/>
                    </a:lnTo>
                    <a:lnTo>
                      <a:pt x="712" y="798"/>
                    </a:lnTo>
                    <a:lnTo>
                      <a:pt x="716" y="778"/>
                    </a:lnTo>
                    <a:lnTo>
                      <a:pt x="722" y="760"/>
                    </a:lnTo>
                    <a:lnTo>
                      <a:pt x="730" y="742"/>
                    </a:lnTo>
                    <a:lnTo>
                      <a:pt x="738" y="726"/>
                    </a:lnTo>
                    <a:lnTo>
                      <a:pt x="748" y="710"/>
                    </a:lnTo>
                    <a:lnTo>
                      <a:pt x="760" y="696"/>
                    </a:lnTo>
                    <a:lnTo>
                      <a:pt x="772" y="684"/>
                    </a:lnTo>
                    <a:lnTo>
                      <a:pt x="784" y="672"/>
                    </a:lnTo>
                    <a:lnTo>
                      <a:pt x="800" y="662"/>
                    </a:lnTo>
                    <a:lnTo>
                      <a:pt x="814" y="654"/>
                    </a:lnTo>
                    <a:lnTo>
                      <a:pt x="830" y="648"/>
                    </a:lnTo>
                    <a:lnTo>
                      <a:pt x="846" y="642"/>
                    </a:lnTo>
                    <a:lnTo>
                      <a:pt x="864" y="640"/>
                    </a:lnTo>
                    <a:lnTo>
                      <a:pt x="882" y="638"/>
                    </a:lnTo>
                    <a:lnTo>
                      <a:pt x="882" y="638"/>
                    </a:lnTo>
                    <a:lnTo>
                      <a:pt x="900" y="640"/>
                    </a:lnTo>
                    <a:lnTo>
                      <a:pt x="918" y="642"/>
                    </a:lnTo>
                    <a:lnTo>
                      <a:pt x="934" y="648"/>
                    </a:lnTo>
                    <a:lnTo>
                      <a:pt x="950" y="654"/>
                    </a:lnTo>
                    <a:lnTo>
                      <a:pt x="964" y="662"/>
                    </a:lnTo>
                    <a:lnTo>
                      <a:pt x="980" y="672"/>
                    </a:lnTo>
                    <a:lnTo>
                      <a:pt x="992" y="684"/>
                    </a:lnTo>
                    <a:lnTo>
                      <a:pt x="1004" y="696"/>
                    </a:lnTo>
                    <a:lnTo>
                      <a:pt x="1016" y="710"/>
                    </a:lnTo>
                    <a:lnTo>
                      <a:pt x="1026" y="726"/>
                    </a:lnTo>
                    <a:lnTo>
                      <a:pt x="1034" y="742"/>
                    </a:lnTo>
                    <a:lnTo>
                      <a:pt x="1042" y="760"/>
                    </a:lnTo>
                    <a:lnTo>
                      <a:pt x="1048" y="778"/>
                    </a:lnTo>
                    <a:lnTo>
                      <a:pt x="1052" y="798"/>
                    </a:lnTo>
                    <a:lnTo>
                      <a:pt x="1056" y="818"/>
                    </a:lnTo>
                    <a:lnTo>
                      <a:pt x="1056" y="838"/>
                    </a:lnTo>
                    <a:lnTo>
                      <a:pt x="1056" y="838"/>
                    </a:lnTo>
                    <a:close/>
                    <a:moveTo>
                      <a:pt x="874" y="232"/>
                    </a:moveTo>
                    <a:lnTo>
                      <a:pt x="874" y="232"/>
                    </a:lnTo>
                    <a:lnTo>
                      <a:pt x="878" y="226"/>
                    </a:lnTo>
                    <a:lnTo>
                      <a:pt x="884" y="222"/>
                    </a:lnTo>
                    <a:lnTo>
                      <a:pt x="890" y="218"/>
                    </a:lnTo>
                    <a:lnTo>
                      <a:pt x="896" y="216"/>
                    </a:lnTo>
                    <a:lnTo>
                      <a:pt x="902" y="216"/>
                    </a:lnTo>
                    <a:lnTo>
                      <a:pt x="910" y="216"/>
                    </a:lnTo>
                    <a:lnTo>
                      <a:pt x="916" y="218"/>
                    </a:lnTo>
                    <a:lnTo>
                      <a:pt x="922" y="220"/>
                    </a:lnTo>
                    <a:lnTo>
                      <a:pt x="922" y="220"/>
                    </a:lnTo>
                    <a:lnTo>
                      <a:pt x="928" y="226"/>
                    </a:lnTo>
                    <a:lnTo>
                      <a:pt x="932" y="230"/>
                    </a:lnTo>
                    <a:lnTo>
                      <a:pt x="936" y="236"/>
                    </a:lnTo>
                    <a:lnTo>
                      <a:pt x="938" y="242"/>
                    </a:lnTo>
                    <a:lnTo>
                      <a:pt x="940" y="250"/>
                    </a:lnTo>
                    <a:lnTo>
                      <a:pt x="938" y="256"/>
                    </a:lnTo>
                    <a:lnTo>
                      <a:pt x="936" y="264"/>
                    </a:lnTo>
                    <a:lnTo>
                      <a:pt x="934" y="270"/>
                    </a:lnTo>
                    <a:lnTo>
                      <a:pt x="454" y="1038"/>
                    </a:lnTo>
                    <a:lnTo>
                      <a:pt x="454" y="1038"/>
                    </a:lnTo>
                    <a:lnTo>
                      <a:pt x="450" y="1044"/>
                    </a:lnTo>
                    <a:lnTo>
                      <a:pt x="444" y="1050"/>
                    </a:lnTo>
                    <a:lnTo>
                      <a:pt x="438" y="1052"/>
                    </a:lnTo>
                    <a:lnTo>
                      <a:pt x="432" y="1054"/>
                    </a:lnTo>
                    <a:lnTo>
                      <a:pt x="424" y="1056"/>
                    </a:lnTo>
                    <a:lnTo>
                      <a:pt x="418" y="1056"/>
                    </a:lnTo>
                    <a:lnTo>
                      <a:pt x="412" y="1054"/>
                    </a:lnTo>
                    <a:lnTo>
                      <a:pt x="404" y="1050"/>
                    </a:lnTo>
                    <a:lnTo>
                      <a:pt x="404" y="1050"/>
                    </a:lnTo>
                    <a:lnTo>
                      <a:pt x="398" y="1046"/>
                    </a:lnTo>
                    <a:lnTo>
                      <a:pt x="394" y="1040"/>
                    </a:lnTo>
                    <a:lnTo>
                      <a:pt x="392" y="1034"/>
                    </a:lnTo>
                    <a:lnTo>
                      <a:pt x="388" y="1028"/>
                    </a:lnTo>
                    <a:lnTo>
                      <a:pt x="388" y="1022"/>
                    </a:lnTo>
                    <a:lnTo>
                      <a:pt x="388" y="1014"/>
                    </a:lnTo>
                    <a:lnTo>
                      <a:pt x="390" y="1008"/>
                    </a:lnTo>
                    <a:lnTo>
                      <a:pt x="394" y="1002"/>
                    </a:lnTo>
                    <a:lnTo>
                      <a:pt x="394" y="1002"/>
                    </a:lnTo>
                    <a:lnTo>
                      <a:pt x="874" y="232"/>
                    </a:lnTo>
                    <a:close/>
                    <a:moveTo>
                      <a:pt x="444" y="234"/>
                    </a:moveTo>
                    <a:lnTo>
                      <a:pt x="444" y="234"/>
                    </a:lnTo>
                    <a:lnTo>
                      <a:pt x="462" y="236"/>
                    </a:lnTo>
                    <a:lnTo>
                      <a:pt x="480" y="238"/>
                    </a:lnTo>
                    <a:lnTo>
                      <a:pt x="496" y="244"/>
                    </a:lnTo>
                    <a:lnTo>
                      <a:pt x="512" y="250"/>
                    </a:lnTo>
                    <a:lnTo>
                      <a:pt x="528" y="258"/>
                    </a:lnTo>
                    <a:lnTo>
                      <a:pt x="542" y="268"/>
                    </a:lnTo>
                    <a:lnTo>
                      <a:pt x="556" y="280"/>
                    </a:lnTo>
                    <a:lnTo>
                      <a:pt x="568" y="292"/>
                    </a:lnTo>
                    <a:lnTo>
                      <a:pt x="580" y="306"/>
                    </a:lnTo>
                    <a:lnTo>
                      <a:pt x="590" y="322"/>
                    </a:lnTo>
                    <a:lnTo>
                      <a:pt x="598" y="338"/>
                    </a:lnTo>
                    <a:lnTo>
                      <a:pt x="606" y="356"/>
                    </a:lnTo>
                    <a:lnTo>
                      <a:pt x="612" y="374"/>
                    </a:lnTo>
                    <a:lnTo>
                      <a:pt x="616" y="394"/>
                    </a:lnTo>
                    <a:lnTo>
                      <a:pt x="618" y="412"/>
                    </a:lnTo>
                    <a:lnTo>
                      <a:pt x="618" y="434"/>
                    </a:lnTo>
                    <a:lnTo>
                      <a:pt x="618" y="434"/>
                    </a:lnTo>
                    <a:lnTo>
                      <a:pt x="618" y="454"/>
                    </a:lnTo>
                    <a:lnTo>
                      <a:pt x="616" y="474"/>
                    </a:lnTo>
                    <a:lnTo>
                      <a:pt x="612" y="492"/>
                    </a:lnTo>
                    <a:lnTo>
                      <a:pt x="606" y="510"/>
                    </a:lnTo>
                    <a:lnTo>
                      <a:pt x="598" y="528"/>
                    </a:lnTo>
                    <a:lnTo>
                      <a:pt x="590" y="544"/>
                    </a:lnTo>
                    <a:lnTo>
                      <a:pt x="580" y="560"/>
                    </a:lnTo>
                    <a:lnTo>
                      <a:pt x="568" y="574"/>
                    </a:lnTo>
                    <a:lnTo>
                      <a:pt x="556" y="586"/>
                    </a:lnTo>
                    <a:lnTo>
                      <a:pt x="542" y="598"/>
                    </a:lnTo>
                    <a:lnTo>
                      <a:pt x="528" y="608"/>
                    </a:lnTo>
                    <a:lnTo>
                      <a:pt x="512" y="616"/>
                    </a:lnTo>
                    <a:lnTo>
                      <a:pt x="496" y="624"/>
                    </a:lnTo>
                    <a:lnTo>
                      <a:pt x="480" y="628"/>
                    </a:lnTo>
                    <a:lnTo>
                      <a:pt x="462" y="632"/>
                    </a:lnTo>
                    <a:lnTo>
                      <a:pt x="444" y="632"/>
                    </a:lnTo>
                    <a:lnTo>
                      <a:pt x="444" y="632"/>
                    </a:lnTo>
                    <a:lnTo>
                      <a:pt x="428" y="632"/>
                    </a:lnTo>
                    <a:lnTo>
                      <a:pt x="410" y="628"/>
                    </a:lnTo>
                    <a:lnTo>
                      <a:pt x="394" y="624"/>
                    </a:lnTo>
                    <a:lnTo>
                      <a:pt x="378" y="616"/>
                    </a:lnTo>
                    <a:lnTo>
                      <a:pt x="362" y="608"/>
                    </a:lnTo>
                    <a:lnTo>
                      <a:pt x="348" y="598"/>
                    </a:lnTo>
                    <a:lnTo>
                      <a:pt x="334" y="586"/>
                    </a:lnTo>
                    <a:lnTo>
                      <a:pt x="322" y="574"/>
                    </a:lnTo>
                    <a:lnTo>
                      <a:pt x="310" y="560"/>
                    </a:lnTo>
                    <a:lnTo>
                      <a:pt x="300" y="544"/>
                    </a:lnTo>
                    <a:lnTo>
                      <a:pt x="292" y="528"/>
                    </a:lnTo>
                    <a:lnTo>
                      <a:pt x="284" y="510"/>
                    </a:lnTo>
                    <a:lnTo>
                      <a:pt x="278" y="492"/>
                    </a:lnTo>
                    <a:lnTo>
                      <a:pt x="274" y="474"/>
                    </a:lnTo>
                    <a:lnTo>
                      <a:pt x="272" y="454"/>
                    </a:lnTo>
                    <a:lnTo>
                      <a:pt x="272" y="434"/>
                    </a:lnTo>
                    <a:lnTo>
                      <a:pt x="272" y="434"/>
                    </a:lnTo>
                    <a:lnTo>
                      <a:pt x="272" y="412"/>
                    </a:lnTo>
                    <a:lnTo>
                      <a:pt x="274" y="394"/>
                    </a:lnTo>
                    <a:lnTo>
                      <a:pt x="278" y="374"/>
                    </a:lnTo>
                    <a:lnTo>
                      <a:pt x="284" y="356"/>
                    </a:lnTo>
                    <a:lnTo>
                      <a:pt x="292" y="338"/>
                    </a:lnTo>
                    <a:lnTo>
                      <a:pt x="300" y="322"/>
                    </a:lnTo>
                    <a:lnTo>
                      <a:pt x="310" y="306"/>
                    </a:lnTo>
                    <a:lnTo>
                      <a:pt x="322" y="292"/>
                    </a:lnTo>
                    <a:lnTo>
                      <a:pt x="334" y="280"/>
                    </a:lnTo>
                    <a:lnTo>
                      <a:pt x="348" y="268"/>
                    </a:lnTo>
                    <a:lnTo>
                      <a:pt x="362" y="258"/>
                    </a:lnTo>
                    <a:lnTo>
                      <a:pt x="378" y="250"/>
                    </a:lnTo>
                    <a:lnTo>
                      <a:pt x="394" y="244"/>
                    </a:lnTo>
                    <a:lnTo>
                      <a:pt x="410" y="238"/>
                    </a:lnTo>
                    <a:lnTo>
                      <a:pt x="428" y="236"/>
                    </a:lnTo>
                    <a:lnTo>
                      <a:pt x="444" y="234"/>
                    </a:lnTo>
                    <a:lnTo>
                      <a:pt x="444" y="23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708025" y="2105025"/>
                <a:ext cx="330200" cy="406400"/>
              </a:xfrm>
              <a:custGeom>
                <a:avLst/>
                <a:gdLst>
                  <a:gd name="T0" fmla="*/ 0 w 208"/>
                  <a:gd name="T1" fmla="*/ 128 h 256"/>
                  <a:gd name="T2" fmla="*/ 0 w 208"/>
                  <a:gd name="T3" fmla="*/ 128 h 256"/>
                  <a:gd name="T4" fmla="*/ 4 w 208"/>
                  <a:gd name="T5" fmla="*/ 154 h 256"/>
                  <a:gd name="T6" fmla="*/ 10 w 208"/>
                  <a:gd name="T7" fmla="*/ 178 h 256"/>
                  <a:gd name="T8" fmla="*/ 18 w 208"/>
                  <a:gd name="T9" fmla="*/ 200 h 256"/>
                  <a:gd name="T10" fmla="*/ 32 w 208"/>
                  <a:gd name="T11" fmla="*/ 218 h 256"/>
                  <a:gd name="T12" fmla="*/ 46 w 208"/>
                  <a:gd name="T13" fmla="*/ 234 h 256"/>
                  <a:gd name="T14" fmla="*/ 64 w 208"/>
                  <a:gd name="T15" fmla="*/ 246 h 256"/>
                  <a:gd name="T16" fmla="*/ 74 w 208"/>
                  <a:gd name="T17" fmla="*/ 250 h 256"/>
                  <a:gd name="T18" fmla="*/ 84 w 208"/>
                  <a:gd name="T19" fmla="*/ 254 h 256"/>
                  <a:gd name="T20" fmla="*/ 94 w 208"/>
                  <a:gd name="T21" fmla="*/ 254 h 256"/>
                  <a:gd name="T22" fmla="*/ 104 w 208"/>
                  <a:gd name="T23" fmla="*/ 256 h 256"/>
                  <a:gd name="T24" fmla="*/ 104 w 208"/>
                  <a:gd name="T25" fmla="*/ 256 h 256"/>
                  <a:gd name="T26" fmla="*/ 114 w 208"/>
                  <a:gd name="T27" fmla="*/ 254 h 256"/>
                  <a:gd name="T28" fmla="*/ 124 w 208"/>
                  <a:gd name="T29" fmla="*/ 254 h 256"/>
                  <a:gd name="T30" fmla="*/ 134 w 208"/>
                  <a:gd name="T31" fmla="*/ 250 h 256"/>
                  <a:gd name="T32" fmla="*/ 144 w 208"/>
                  <a:gd name="T33" fmla="*/ 246 h 256"/>
                  <a:gd name="T34" fmla="*/ 162 w 208"/>
                  <a:gd name="T35" fmla="*/ 234 h 256"/>
                  <a:gd name="T36" fmla="*/ 176 w 208"/>
                  <a:gd name="T37" fmla="*/ 218 h 256"/>
                  <a:gd name="T38" fmla="*/ 190 w 208"/>
                  <a:gd name="T39" fmla="*/ 200 h 256"/>
                  <a:gd name="T40" fmla="*/ 198 w 208"/>
                  <a:gd name="T41" fmla="*/ 178 h 256"/>
                  <a:gd name="T42" fmla="*/ 204 w 208"/>
                  <a:gd name="T43" fmla="*/ 154 h 256"/>
                  <a:gd name="T44" fmla="*/ 208 w 208"/>
                  <a:gd name="T45" fmla="*/ 128 h 256"/>
                  <a:gd name="T46" fmla="*/ 208 w 208"/>
                  <a:gd name="T47" fmla="*/ 128 h 256"/>
                  <a:gd name="T48" fmla="*/ 204 w 208"/>
                  <a:gd name="T49" fmla="*/ 102 h 256"/>
                  <a:gd name="T50" fmla="*/ 198 w 208"/>
                  <a:gd name="T51" fmla="*/ 78 h 256"/>
                  <a:gd name="T52" fmla="*/ 190 w 208"/>
                  <a:gd name="T53" fmla="*/ 56 h 256"/>
                  <a:gd name="T54" fmla="*/ 176 w 208"/>
                  <a:gd name="T55" fmla="*/ 36 h 256"/>
                  <a:gd name="T56" fmla="*/ 162 w 208"/>
                  <a:gd name="T57" fmla="*/ 22 h 256"/>
                  <a:gd name="T58" fmla="*/ 144 w 208"/>
                  <a:gd name="T59" fmla="*/ 10 h 256"/>
                  <a:gd name="T60" fmla="*/ 134 w 208"/>
                  <a:gd name="T61" fmla="*/ 6 h 256"/>
                  <a:gd name="T62" fmla="*/ 124 w 208"/>
                  <a:gd name="T63" fmla="*/ 2 h 256"/>
                  <a:gd name="T64" fmla="*/ 114 w 208"/>
                  <a:gd name="T65" fmla="*/ 0 h 256"/>
                  <a:gd name="T66" fmla="*/ 104 w 208"/>
                  <a:gd name="T67" fmla="*/ 0 h 256"/>
                  <a:gd name="T68" fmla="*/ 104 w 208"/>
                  <a:gd name="T69" fmla="*/ 0 h 256"/>
                  <a:gd name="T70" fmla="*/ 94 w 208"/>
                  <a:gd name="T71" fmla="*/ 0 h 256"/>
                  <a:gd name="T72" fmla="*/ 84 w 208"/>
                  <a:gd name="T73" fmla="*/ 2 h 256"/>
                  <a:gd name="T74" fmla="*/ 74 w 208"/>
                  <a:gd name="T75" fmla="*/ 6 h 256"/>
                  <a:gd name="T76" fmla="*/ 64 w 208"/>
                  <a:gd name="T77" fmla="*/ 10 h 256"/>
                  <a:gd name="T78" fmla="*/ 46 w 208"/>
                  <a:gd name="T79" fmla="*/ 22 h 256"/>
                  <a:gd name="T80" fmla="*/ 32 w 208"/>
                  <a:gd name="T81" fmla="*/ 36 h 256"/>
                  <a:gd name="T82" fmla="*/ 18 w 208"/>
                  <a:gd name="T83" fmla="*/ 56 h 256"/>
                  <a:gd name="T84" fmla="*/ 10 w 208"/>
                  <a:gd name="T85" fmla="*/ 78 h 256"/>
                  <a:gd name="T86" fmla="*/ 4 w 208"/>
                  <a:gd name="T87" fmla="*/ 102 h 256"/>
                  <a:gd name="T88" fmla="*/ 0 w 208"/>
                  <a:gd name="T89" fmla="*/ 128 h 256"/>
                  <a:gd name="T90" fmla="*/ 0 w 208"/>
                  <a:gd name="T91"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8" h="256">
                    <a:moveTo>
                      <a:pt x="0" y="128"/>
                    </a:moveTo>
                    <a:lnTo>
                      <a:pt x="0" y="128"/>
                    </a:lnTo>
                    <a:lnTo>
                      <a:pt x="4" y="154"/>
                    </a:lnTo>
                    <a:lnTo>
                      <a:pt x="10" y="178"/>
                    </a:lnTo>
                    <a:lnTo>
                      <a:pt x="18" y="200"/>
                    </a:lnTo>
                    <a:lnTo>
                      <a:pt x="32" y="218"/>
                    </a:lnTo>
                    <a:lnTo>
                      <a:pt x="46" y="234"/>
                    </a:lnTo>
                    <a:lnTo>
                      <a:pt x="64" y="246"/>
                    </a:lnTo>
                    <a:lnTo>
                      <a:pt x="74" y="250"/>
                    </a:lnTo>
                    <a:lnTo>
                      <a:pt x="84" y="254"/>
                    </a:lnTo>
                    <a:lnTo>
                      <a:pt x="94" y="254"/>
                    </a:lnTo>
                    <a:lnTo>
                      <a:pt x="104" y="256"/>
                    </a:lnTo>
                    <a:lnTo>
                      <a:pt x="104" y="256"/>
                    </a:lnTo>
                    <a:lnTo>
                      <a:pt x="114" y="254"/>
                    </a:lnTo>
                    <a:lnTo>
                      <a:pt x="124" y="254"/>
                    </a:lnTo>
                    <a:lnTo>
                      <a:pt x="134" y="250"/>
                    </a:lnTo>
                    <a:lnTo>
                      <a:pt x="144" y="246"/>
                    </a:lnTo>
                    <a:lnTo>
                      <a:pt x="162" y="234"/>
                    </a:lnTo>
                    <a:lnTo>
                      <a:pt x="176" y="218"/>
                    </a:lnTo>
                    <a:lnTo>
                      <a:pt x="190" y="200"/>
                    </a:lnTo>
                    <a:lnTo>
                      <a:pt x="198" y="178"/>
                    </a:lnTo>
                    <a:lnTo>
                      <a:pt x="204" y="154"/>
                    </a:lnTo>
                    <a:lnTo>
                      <a:pt x="208" y="128"/>
                    </a:lnTo>
                    <a:lnTo>
                      <a:pt x="208" y="128"/>
                    </a:lnTo>
                    <a:lnTo>
                      <a:pt x="204" y="102"/>
                    </a:lnTo>
                    <a:lnTo>
                      <a:pt x="198" y="78"/>
                    </a:lnTo>
                    <a:lnTo>
                      <a:pt x="190" y="56"/>
                    </a:lnTo>
                    <a:lnTo>
                      <a:pt x="176" y="36"/>
                    </a:lnTo>
                    <a:lnTo>
                      <a:pt x="162" y="22"/>
                    </a:lnTo>
                    <a:lnTo>
                      <a:pt x="144" y="10"/>
                    </a:lnTo>
                    <a:lnTo>
                      <a:pt x="134" y="6"/>
                    </a:lnTo>
                    <a:lnTo>
                      <a:pt x="124" y="2"/>
                    </a:lnTo>
                    <a:lnTo>
                      <a:pt x="114" y="0"/>
                    </a:lnTo>
                    <a:lnTo>
                      <a:pt x="104" y="0"/>
                    </a:lnTo>
                    <a:lnTo>
                      <a:pt x="104" y="0"/>
                    </a:lnTo>
                    <a:lnTo>
                      <a:pt x="94" y="0"/>
                    </a:lnTo>
                    <a:lnTo>
                      <a:pt x="84" y="2"/>
                    </a:lnTo>
                    <a:lnTo>
                      <a:pt x="74" y="6"/>
                    </a:lnTo>
                    <a:lnTo>
                      <a:pt x="64" y="10"/>
                    </a:lnTo>
                    <a:lnTo>
                      <a:pt x="46" y="22"/>
                    </a:lnTo>
                    <a:lnTo>
                      <a:pt x="32" y="36"/>
                    </a:lnTo>
                    <a:lnTo>
                      <a:pt x="18" y="56"/>
                    </a:lnTo>
                    <a:lnTo>
                      <a:pt x="10" y="78"/>
                    </a:lnTo>
                    <a:lnTo>
                      <a:pt x="4" y="102"/>
                    </a:lnTo>
                    <a:lnTo>
                      <a:pt x="0" y="128"/>
                    </a:lnTo>
                    <a:lnTo>
                      <a:pt x="0" y="12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927100" y="3200400"/>
                <a:ext cx="2673350" cy="965200"/>
              </a:xfrm>
              <a:custGeom>
                <a:avLst/>
                <a:gdLst>
                  <a:gd name="T0" fmla="*/ 1534 w 1684"/>
                  <a:gd name="T1" fmla="*/ 96 h 608"/>
                  <a:gd name="T2" fmla="*/ 1204 w 1684"/>
                  <a:gd name="T3" fmla="*/ 252 h 608"/>
                  <a:gd name="T4" fmla="*/ 1208 w 1684"/>
                  <a:gd name="T5" fmla="*/ 280 h 608"/>
                  <a:gd name="T6" fmla="*/ 1208 w 1684"/>
                  <a:gd name="T7" fmla="*/ 308 h 608"/>
                  <a:gd name="T8" fmla="*/ 1206 w 1684"/>
                  <a:gd name="T9" fmla="*/ 322 h 608"/>
                  <a:gd name="T10" fmla="*/ 1198 w 1684"/>
                  <a:gd name="T11" fmla="*/ 332 h 608"/>
                  <a:gd name="T12" fmla="*/ 1186 w 1684"/>
                  <a:gd name="T13" fmla="*/ 340 h 608"/>
                  <a:gd name="T14" fmla="*/ 1174 w 1684"/>
                  <a:gd name="T15" fmla="*/ 342 h 608"/>
                  <a:gd name="T16" fmla="*/ 690 w 1684"/>
                  <a:gd name="T17" fmla="*/ 328 h 608"/>
                  <a:gd name="T18" fmla="*/ 684 w 1684"/>
                  <a:gd name="T19" fmla="*/ 328 h 608"/>
                  <a:gd name="T20" fmla="*/ 670 w 1684"/>
                  <a:gd name="T21" fmla="*/ 322 h 608"/>
                  <a:gd name="T22" fmla="*/ 662 w 1684"/>
                  <a:gd name="T23" fmla="*/ 312 h 608"/>
                  <a:gd name="T24" fmla="*/ 656 w 1684"/>
                  <a:gd name="T25" fmla="*/ 300 h 608"/>
                  <a:gd name="T26" fmla="*/ 656 w 1684"/>
                  <a:gd name="T27" fmla="*/ 292 h 608"/>
                  <a:gd name="T28" fmla="*/ 658 w 1684"/>
                  <a:gd name="T29" fmla="*/ 278 h 608"/>
                  <a:gd name="T30" fmla="*/ 666 w 1684"/>
                  <a:gd name="T31" fmla="*/ 268 h 608"/>
                  <a:gd name="T32" fmla="*/ 678 w 1684"/>
                  <a:gd name="T33" fmla="*/ 260 h 608"/>
                  <a:gd name="T34" fmla="*/ 692 w 1684"/>
                  <a:gd name="T35" fmla="*/ 258 h 608"/>
                  <a:gd name="T36" fmla="*/ 1136 w 1684"/>
                  <a:gd name="T37" fmla="*/ 270 h 608"/>
                  <a:gd name="T38" fmla="*/ 1126 w 1684"/>
                  <a:gd name="T39" fmla="*/ 240 h 608"/>
                  <a:gd name="T40" fmla="*/ 1114 w 1684"/>
                  <a:gd name="T41" fmla="*/ 210 h 608"/>
                  <a:gd name="T42" fmla="*/ 1096 w 1684"/>
                  <a:gd name="T43" fmla="*/ 184 h 608"/>
                  <a:gd name="T44" fmla="*/ 1074 w 1684"/>
                  <a:gd name="T45" fmla="*/ 162 h 608"/>
                  <a:gd name="T46" fmla="*/ 1050 w 1684"/>
                  <a:gd name="T47" fmla="*/ 144 h 608"/>
                  <a:gd name="T48" fmla="*/ 1022 w 1684"/>
                  <a:gd name="T49" fmla="*/ 130 h 608"/>
                  <a:gd name="T50" fmla="*/ 992 w 1684"/>
                  <a:gd name="T51" fmla="*/ 122 h 608"/>
                  <a:gd name="T52" fmla="*/ 960 w 1684"/>
                  <a:gd name="T53" fmla="*/ 118 h 608"/>
                  <a:gd name="T54" fmla="*/ 666 w 1684"/>
                  <a:gd name="T55" fmla="*/ 110 h 608"/>
                  <a:gd name="T56" fmla="*/ 624 w 1684"/>
                  <a:gd name="T57" fmla="*/ 106 h 608"/>
                  <a:gd name="T58" fmla="*/ 582 w 1684"/>
                  <a:gd name="T59" fmla="*/ 98 h 608"/>
                  <a:gd name="T60" fmla="*/ 540 w 1684"/>
                  <a:gd name="T61" fmla="*/ 84 h 608"/>
                  <a:gd name="T62" fmla="*/ 500 w 1684"/>
                  <a:gd name="T63" fmla="*/ 68 h 608"/>
                  <a:gd name="T64" fmla="*/ 472 w 1684"/>
                  <a:gd name="T65" fmla="*/ 52 h 608"/>
                  <a:gd name="T66" fmla="*/ 414 w 1684"/>
                  <a:gd name="T67" fmla="*/ 28 h 608"/>
                  <a:gd name="T68" fmla="*/ 356 w 1684"/>
                  <a:gd name="T69" fmla="*/ 10 h 608"/>
                  <a:gd name="T70" fmla="*/ 298 w 1684"/>
                  <a:gd name="T71" fmla="*/ 2 h 608"/>
                  <a:gd name="T72" fmla="*/ 238 w 1684"/>
                  <a:gd name="T73" fmla="*/ 2 h 608"/>
                  <a:gd name="T74" fmla="*/ 178 w 1684"/>
                  <a:gd name="T75" fmla="*/ 8 h 608"/>
                  <a:gd name="T76" fmla="*/ 120 w 1684"/>
                  <a:gd name="T77" fmla="*/ 24 h 608"/>
                  <a:gd name="T78" fmla="*/ 64 w 1684"/>
                  <a:gd name="T79" fmla="*/ 46 h 608"/>
                  <a:gd name="T80" fmla="*/ 12 w 1684"/>
                  <a:gd name="T81" fmla="*/ 78 h 608"/>
                  <a:gd name="T82" fmla="*/ 50 w 1684"/>
                  <a:gd name="T83" fmla="*/ 478 h 608"/>
                  <a:gd name="T84" fmla="*/ 68 w 1684"/>
                  <a:gd name="T85" fmla="*/ 468 h 608"/>
                  <a:gd name="T86" fmla="*/ 108 w 1684"/>
                  <a:gd name="T87" fmla="*/ 456 h 608"/>
                  <a:gd name="T88" fmla="*/ 150 w 1684"/>
                  <a:gd name="T89" fmla="*/ 452 h 608"/>
                  <a:gd name="T90" fmla="*/ 192 w 1684"/>
                  <a:gd name="T91" fmla="*/ 454 h 608"/>
                  <a:gd name="T92" fmla="*/ 710 w 1684"/>
                  <a:gd name="T93" fmla="*/ 598 h 608"/>
                  <a:gd name="T94" fmla="*/ 746 w 1684"/>
                  <a:gd name="T95" fmla="*/ 604 h 608"/>
                  <a:gd name="T96" fmla="*/ 820 w 1684"/>
                  <a:gd name="T97" fmla="*/ 608 h 608"/>
                  <a:gd name="T98" fmla="*/ 892 w 1684"/>
                  <a:gd name="T99" fmla="*/ 600 h 608"/>
                  <a:gd name="T100" fmla="*/ 962 w 1684"/>
                  <a:gd name="T101" fmla="*/ 580 h 608"/>
                  <a:gd name="T102" fmla="*/ 1684 w 1684"/>
                  <a:gd name="T103" fmla="*/ 122 h 608"/>
                  <a:gd name="T104" fmla="*/ 1668 w 1684"/>
                  <a:gd name="T105" fmla="*/ 108 h 608"/>
                  <a:gd name="T106" fmla="*/ 1632 w 1684"/>
                  <a:gd name="T107" fmla="*/ 88 h 608"/>
                  <a:gd name="T108" fmla="*/ 1594 w 1684"/>
                  <a:gd name="T109" fmla="*/ 82 h 608"/>
                  <a:gd name="T110" fmla="*/ 1554 w 1684"/>
                  <a:gd name="T111" fmla="*/ 88 h 608"/>
                  <a:gd name="T112" fmla="*/ 1534 w 1684"/>
                  <a:gd name="T113" fmla="*/ 9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4" h="608">
                    <a:moveTo>
                      <a:pt x="1534" y="96"/>
                    </a:moveTo>
                    <a:lnTo>
                      <a:pt x="1534" y="96"/>
                    </a:lnTo>
                    <a:lnTo>
                      <a:pt x="1534" y="96"/>
                    </a:lnTo>
                    <a:lnTo>
                      <a:pt x="1204" y="252"/>
                    </a:lnTo>
                    <a:lnTo>
                      <a:pt x="1204" y="252"/>
                    </a:lnTo>
                    <a:lnTo>
                      <a:pt x="1208" y="280"/>
                    </a:lnTo>
                    <a:lnTo>
                      <a:pt x="1208" y="308"/>
                    </a:lnTo>
                    <a:lnTo>
                      <a:pt x="1208" y="308"/>
                    </a:lnTo>
                    <a:lnTo>
                      <a:pt x="1208" y="314"/>
                    </a:lnTo>
                    <a:lnTo>
                      <a:pt x="1206" y="322"/>
                    </a:lnTo>
                    <a:lnTo>
                      <a:pt x="1202" y="328"/>
                    </a:lnTo>
                    <a:lnTo>
                      <a:pt x="1198" y="332"/>
                    </a:lnTo>
                    <a:lnTo>
                      <a:pt x="1192" y="336"/>
                    </a:lnTo>
                    <a:lnTo>
                      <a:pt x="1186" y="340"/>
                    </a:lnTo>
                    <a:lnTo>
                      <a:pt x="1180" y="342"/>
                    </a:lnTo>
                    <a:lnTo>
                      <a:pt x="1174" y="342"/>
                    </a:lnTo>
                    <a:lnTo>
                      <a:pt x="1172" y="342"/>
                    </a:lnTo>
                    <a:lnTo>
                      <a:pt x="690" y="328"/>
                    </a:lnTo>
                    <a:lnTo>
                      <a:pt x="690" y="328"/>
                    </a:lnTo>
                    <a:lnTo>
                      <a:pt x="684" y="328"/>
                    </a:lnTo>
                    <a:lnTo>
                      <a:pt x="676" y="326"/>
                    </a:lnTo>
                    <a:lnTo>
                      <a:pt x="670" y="322"/>
                    </a:lnTo>
                    <a:lnTo>
                      <a:pt x="666" y="318"/>
                    </a:lnTo>
                    <a:lnTo>
                      <a:pt x="662" y="312"/>
                    </a:lnTo>
                    <a:lnTo>
                      <a:pt x="658" y="306"/>
                    </a:lnTo>
                    <a:lnTo>
                      <a:pt x="656" y="300"/>
                    </a:lnTo>
                    <a:lnTo>
                      <a:pt x="656" y="292"/>
                    </a:lnTo>
                    <a:lnTo>
                      <a:pt x="656" y="292"/>
                    </a:lnTo>
                    <a:lnTo>
                      <a:pt x="656" y="286"/>
                    </a:lnTo>
                    <a:lnTo>
                      <a:pt x="658" y="278"/>
                    </a:lnTo>
                    <a:lnTo>
                      <a:pt x="662" y="272"/>
                    </a:lnTo>
                    <a:lnTo>
                      <a:pt x="666" y="268"/>
                    </a:lnTo>
                    <a:lnTo>
                      <a:pt x="672" y="264"/>
                    </a:lnTo>
                    <a:lnTo>
                      <a:pt x="678" y="260"/>
                    </a:lnTo>
                    <a:lnTo>
                      <a:pt x="684" y="258"/>
                    </a:lnTo>
                    <a:lnTo>
                      <a:pt x="692" y="258"/>
                    </a:lnTo>
                    <a:lnTo>
                      <a:pt x="1136" y="270"/>
                    </a:lnTo>
                    <a:lnTo>
                      <a:pt x="1136" y="270"/>
                    </a:lnTo>
                    <a:lnTo>
                      <a:pt x="1132" y="254"/>
                    </a:lnTo>
                    <a:lnTo>
                      <a:pt x="1126" y="240"/>
                    </a:lnTo>
                    <a:lnTo>
                      <a:pt x="1120" y="224"/>
                    </a:lnTo>
                    <a:lnTo>
                      <a:pt x="1114" y="210"/>
                    </a:lnTo>
                    <a:lnTo>
                      <a:pt x="1106" y="198"/>
                    </a:lnTo>
                    <a:lnTo>
                      <a:pt x="1096" y="184"/>
                    </a:lnTo>
                    <a:lnTo>
                      <a:pt x="1086" y="174"/>
                    </a:lnTo>
                    <a:lnTo>
                      <a:pt x="1074" y="162"/>
                    </a:lnTo>
                    <a:lnTo>
                      <a:pt x="1062" y="154"/>
                    </a:lnTo>
                    <a:lnTo>
                      <a:pt x="1050" y="144"/>
                    </a:lnTo>
                    <a:lnTo>
                      <a:pt x="1036" y="138"/>
                    </a:lnTo>
                    <a:lnTo>
                      <a:pt x="1022" y="130"/>
                    </a:lnTo>
                    <a:lnTo>
                      <a:pt x="1008" y="126"/>
                    </a:lnTo>
                    <a:lnTo>
                      <a:pt x="992" y="122"/>
                    </a:lnTo>
                    <a:lnTo>
                      <a:pt x="976" y="120"/>
                    </a:lnTo>
                    <a:lnTo>
                      <a:pt x="960" y="118"/>
                    </a:lnTo>
                    <a:lnTo>
                      <a:pt x="666" y="110"/>
                    </a:lnTo>
                    <a:lnTo>
                      <a:pt x="666" y="110"/>
                    </a:lnTo>
                    <a:lnTo>
                      <a:pt x="646" y="108"/>
                    </a:lnTo>
                    <a:lnTo>
                      <a:pt x="624" y="106"/>
                    </a:lnTo>
                    <a:lnTo>
                      <a:pt x="602" y="102"/>
                    </a:lnTo>
                    <a:lnTo>
                      <a:pt x="582" y="98"/>
                    </a:lnTo>
                    <a:lnTo>
                      <a:pt x="560" y="92"/>
                    </a:lnTo>
                    <a:lnTo>
                      <a:pt x="540" y="84"/>
                    </a:lnTo>
                    <a:lnTo>
                      <a:pt x="520" y="76"/>
                    </a:lnTo>
                    <a:lnTo>
                      <a:pt x="500" y="68"/>
                    </a:lnTo>
                    <a:lnTo>
                      <a:pt x="472" y="52"/>
                    </a:lnTo>
                    <a:lnTo>
                      <a:pt x="472" y="52"/>
                    </a:lnTo>
                    <a:lnTo>
                      <a:pt x="444" y="38"/>
                    </a:lnTo>
                    <a:lnTo>
                      <a:pt x="414" y="28"/>
                    </a:lnTo>
                    <a:lnTo>
                      <a:pt x="386" y="18"/>
                    </a:lnTo>
                    <a:lnTo>
                      <a:pt x="356" y="10"/>
                    </a:lnTo>
                    <a:lnTo>
                      <a:pt x="328" y="6"/>
                    </a:lnTo>
                    <a:lnTo>
                      <a:pt x="298" y="2"/>
                    </a:lnTo>
                    <a:lnTo>
                      <a:pt x="268" y="0"/>
                    </a:lnTo>
                    <a:lnTo>
                      <a:pt x="238" y="2"/>
                    </a:lnTo>
                    <a:lnTo>
                      <a:pt x="208" y="4"/>
                    </a:lnTo>
                    <a:lnTo>
                      <a:pt x="178" y="8"/>
                    </a:lnTo>
                    <a:lnTo>
                      <a:pt x="148" y="16"/>
                    </a:lnTo>
                    <a:lnTo>
                      <a:pt x="120" y="24"/>
                    </a:lnTo>
                    <a:lnTo>
                      <a:pt x="92" y="34"/>
                    </a:lnTo>
                    <a:lnTo>
                      <a:pt x="64" y="46"/>
                    </a:lnTo>
                    <a:lnTo>
                      <a:pt x="38" y="62"/>
                    </a:lnTo>
                    <a:lnTo>
                      <a:pt x="12" y="78"/>
                    </a:lnTo>
                    <a:lnTo>
                      <a:pt x="0" y="504"/>
                    </a:lnTo>
                    <a:lnTo>
                      <a:pt x="50" y="478"/>
                    </a:lnTo>
                    <a:lnTo>
                      <a:pt x="50" y="478"/>
                    </a:lnTo>
                    <a:lnTo>
                      <a:pt x="68" y="468"/>
                    </a:lnTo>
                    <a:lnTo>
                      <a:pt x="88" y="460"/>
                    </a:lnTo>
                    <a:lnTo>
                      <a:pt x="108" y="456"/>
                    </a:lnTo>
                    <a:lnTo>
                      <a:pt x="130" y="452"/>
                    </a:lnTo>
                    <a:lnTo>
                      <a:pt x="150" y="452"/>
                    </a:lnTo>
                    <a:lnTo>
                      <a:pt x="172" y="452"/>
                    </a:lnTo>
                    <a:lnTo>
                      <a:pt x="192" y="454"/>
                    </a:lnTo>
                    <a:lnTo>
                      <a:pt x="214" y="460"/>
                    </a:lnTo>
                    <a:lnTo>
                      <a:pt x="710" y="598"/>
                    </a:lnTo>
                    <a:lnTo>
                      <a:pt x="710" y="598"/>
                    </a:lnTo>
                    <a:lnTo>
                      <a:pt x="746" y="604"/>
                    </a:lnTo>
                    <a:lnTo>
                      <a:pt x="782" y="608"/>
                    </a:lnTo>
                    <a:lnTo>
                      <a:pt x="820" y="608"/>
                    </a:lnTo>
                    <a:lnTo>
                      <a:pt x="856" y="606"/>
                    </a:lnTo>
                    <a:lnTo>
                      <a:pt x="892" y="600"/>
                    </a:lnTo>
                    <a:lnTo>
                      <a:pt x="926" y="592"/>
                    </a:lnTo>
                    <a:lnTo>
                      <a:pt x="962" y="580"/>
                    </a:lnTo>
                    <a:lnTo>
                      <a:pt x="996" y="568"/>
                    </a:lnTo>
                    <a:lnTo>
                      <a:pt x="1684" y="122"/>
                    </a:lnTo>
                    <a:lnTo>
                      <a:pt x="1684" y="122"/>
                    </a:lnTo>
                    <a:lnTo>
                      <a:pt x="1668" y="108"/>
                    </a:lnTo>
                    <a:lnTo>
                      <a:pt x="1652" y="96"/>
                    </a:lnTo>
                    <a:lnTo>
                      <a:pt x="1632" y="88"/>
                    </a:lnTo>
                    <a:lnTo>
                      <a:pt x="1614" y="84"/>
                    </a:lnTo>
                    <a:lnTo>
                      <a:pt x="1594" y="82"/>
                    </a:lnTo>
                    <a:lnTo>
                      <a:pt x="1574" y="84"/>
                    </a:lnTo>
                    <a:lnTo>
                      <a:pt x="1554" y="88"/>
                    </a:lnTo>
                    <a:lnTo>
                      <a:pt x="1534" y="96"/>
                    </a:lnTo>
                    <a:lnTo>
                      <a:pt x="1534" y="9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p:nvSpPr>
            <p:spPr bwMode="auto">
              <a:xfrm>
                <a:off x="-1441450" y="3111500"/>
                <a:ext cx="425450" cy="1019175"/>
              </a:xfrm>
              <a:custGeom>
                <a:avLst/>
                <a:gdLst>
                  <a:gd name="T0" fmla="*/ 0 w 268"/>
                  <a:gd name="T1" fmla="*/ 634 h 642"/>
                  <a:gd name="T2" fmla="*/ 18 w 268"/>
                  <a:gd name="T3" fmla="*/ 0 h 642"/>
                  <a:gd name="T4" fmla="*/ 268 w 268"/>
                  <a:gd name="T5" fmla="*/ 6 h 642"/>
                  <a:gd name="T6" fmla="*/ 250 w 268"/>
                  <a:gd name="T7" fmla="*/ 642 h 642"/>
                  <a:gd name="T8" fmla="*/ 0 w 268"/>
                  <a:gd name="T9" fmla="*/ 634 h 642"/>
                </a:gdLst>
                <a:ahLst/>
                <a:cxnLst>
                  <a:cxn ang="0">
                    <a:pos x="T0" y="T1"/>
                  </a:cxn>
                  <a:cxn ang="0">
                    <a:pos x="T2" y="T3"/>
                  </a:cxn>
                  <a:cxn ang="0">
                    <a:pos x="T4" y="T5"/>
                  </a:cxn>
                  <a:cxn ang="0">
                    <a:pos x="T6" y="T7"/>
                  </a:cxn>
                  <a:cxn ang="0">
                    <a:pos x="T8" y="T9"/>
                  </a:cxn>
                </a:cxnLst>
                <a:rect l="0" t="0" r="r" b="b"/>
                <a:pathLst>
                  <a:path w="268" h="642">
                    <a:moveTo>
                      <a:pt x="0" y="634"/>
                    </a:moveTo>
                    <a:lnTo>
                      <a:pt x="18" y="0"/>
                    </a:lnTo>
                    <a:lnTo>
                      <a:pt x="268" y="6"/>
                    </a:lnTo>
                    <a:lnTo>
                      <a:pt x="250" y="642"/>
                    </a:lnTo>
                    <a:lnTo>
                      <a:pt x="0" y="63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5" name="Group 164"/>
          <p:cNvGrpSpPr>
            <a:grpSpLocks noChangeAspect="1"/>
          </p:cNvGrpSpPr>
          <p:nvPr/>
        </p:nvGrpSpPr>
        <p:grpSpPr>
          <a:xfrm>
            <a:off x="3991351" y="295713"/>
            <a:ext cx="1572768" cy="1572768"/>
            <a:chOff x="867721" y="1822508"/>
            <a:chExt cx="1148858" cy="1148858"/>
          </a:xfrm>
        </p:grpSpPr>
        <p:grpSp>
          <p:nvGrpSpPr>
            <p:cNvPr id="166" name="Group 165"/>
            <p:cNvGrpSpPr/>
            <p:nvPr/>
          </p:nvGrpSpPr>
          <p:grpSpPr>
            <a:xfrm>
              <a:off x="867721" y="1822508"/>
              <a:ext cx="1148858" cy="1148858"/>
              <a:chOff x="957528" y="1912315"/>
              <a:chExt cx="969244" cy="969244"/>
            </a:xfrm>
          </p:grpSpPr>
          <p:sp>
            <p:nvSpPr>
              <p:cNvPr id="168" name="Oval 236">
                <a:extLst>
                  <a:ext uri="{FF2B5EF4-FFF2-40B4-BE49-F238E27FC236}">
                    <a16:creationId xmlns:a16="http://schemas.microsoft.com/office/drawing/2014/main" id="{5848094A-F5F0-4366-B1CA-10BE6CDFDA8B}"/>
                  </a:ext>
                </a:extLst>
              </p:cNvPr>
              <p:cNvSpPr>
                <a:spLocks noChangeArrowheads="1"/>
              </p:cNvSpPr>
              <p:nvPr/>
            </p:nvSpPr>
            <p:spPr bwMode="auto">
              <a:xfrm>
                <a:off x="957528" y="1912315"/>
                <a:ext cx="969244" cy="969244"/>
              </a:xfrm>
              <a:prstGeom prst="ellipse">
                <a:avLst/>
              </a:prstGeom>
              <a:noFill/>
              <a:ln w="76200">
                <a:solidFill>
                  <a:srgbClr val="FFFFFF">
                    <a:lumMod val="85000"/>
                  </a:srgbClr>
                </a:solidFill>
                <a:round/>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sp>
            <p:nvSpPr>
              <p:cNvPr id="169" name="Freeform 237">
                <a:extLst>
                  <a:ext uri="{FF2B5EF4-FFF2-40B4-BE49-F238E27FC236}">
                    <a16:creationId xmlns:a16="http://schemas.microsoft.com/office/drawing/2014/main" id="{C9044F45-C393-4869-ACD6-250E581DF464}"/>
                  </a:ext>
                </a:extLst>
              </p:cNvPr>
              <p:cNvSpPr>
                <a:spLocks/>
              </p:cNvSpPr>
              <p:nvPr/>
            </p:nvSpPr>
            <p:spPr bwMode="auto">
              <a:xfrm>
                <a:off x="1442151" y="1916547"/>
                <a:ext cx="480390" cy="965012"/>
              </a:xfrm>
              <a:custGeom>
                <a:avLst/>
                <a:gdLst>
                  <a:gd name="T0" fmla="*/ 0 w 132"/>
                  <a:gd name="T1" fmla="*/ 0 h 265"/>
                  <a:gd name="T2" fmla="*/ 132 w 132"/>
                  <a:gd name="T3" fmla="*/ 133 h 265"/>
                  <a:gd name="T4" fmla="*/ 0 w 132"/>
                  <a:gd name="T5" fmla="*/ 265 h 265"/>
                  <a:gd name="T6" fmla="*/ 0 w 132"/>
                  <a:gd name="T7" fmla="*/ 265 h 265"/>
                </a:gdLst>
                <a:ahLst/>
                <a:cxnLst>
                  <a:cxn ang="0">
                    <a:pos x="T0" y="T1"/>
                  </a:cxn>
                  <a:cxn ang="0">
                    <a:pos x="T2" y="T3"/>
                  </a:cxn>
                  <a:cxn ang="0">
                    <a:pos x="T4" y="T5"/>
                  </a:cxn>
                  <a:cxn ang="0">
                    <a:pos x="T6" y="T7"/>
                  </a:cxn>
                </a:cxnLst>
                <a:rect l="0" t="0" r="r" b="b"/>
                <a:pathLst>
                  <a:path w="132" h="265">
                    <a:moveTo>
                      <a:pt x="0" y="0"/>
                    </a:moveTo>
                    <a:cubicBezTo>
                      <a:pt x="73" y="0"/>
                      <a:pt x="132" y="60"/>
                      <a:pt x="132" y="133"/>
                    </a:cubicBezTo>
                    <a:cubicBezTo>
                      <a:pt x="132" y="206"/>
                      <a:pt x="73" y="265"/>
                      <a:pt x="0" y="265"/>
                    </a:cubicBezTo>
                    <a:cubicBezTo>
                      <a:pt x="0" y="265"/>
                      <a:pt x="0" y="265"/>
                      <a:pt x="0" y="265"/>
                    </a:cubicBezTo>
                  </a:path>
                </a:pathLst>
              </a:custGeom>
              <a:noFill/>
              <a:ln w="76200" cap="rnd">
                <a:solidFill>
                  <a:schemeClr val="accent2"/>
                </a:solidFill>
                <a:prstDash val="solid"/>
                <a:miter lim="800000"/>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grpSp>
        <p:sp>
          <p:nvSpPr>
            <p:cNvPr id="167" name="TextBox 166">
              <a:extLst>
                <a:ext uri="{FF2B5EF4-FFF2-40B4-BE49-F238E27FC236}">
                  <a16:creationId xmlns:a16="http://schemas.microsoft.com/office/drawing/2014/main" id="{7F2EB2CF-5341-45BB-918D-11379F8F8A51}"/>
                </a:ext>
              </a:extLst>
            </p:cNvPr>
            <p:cNvSpPr txBox="1"/>
            <p:nvPr/>
          </p:nvSpPr>
          <p:spPr>
            <a:xfrm>
              <a:off x="1092647" y="2259533"/>
              <a:ext cx="699008" cy="333046"/>
            </a:xfrm>
            <a:prstGeom prst="rect">
              <a:avLst/>
            </a:prstGeom>
            <a:noFill/>
          </p:spPr>
          <p:txBody>
            <a:bodyPr wrap="square" lIns="0" rIns="0" rtlCol="0">
              <a:spAutoFit/>
            </a:bodyPr>
            <a:lstStyle/>
            <a:p>
              <a:pPr algn="ctr"/>
              <a:r>
                <a:rPr lang="en-US" sz="2000" dirty="0">
                  <a:solidFill>
                    <a:schemeClr val="accent2"/>
                  </a:solidFill>
                  <a:latin typeface="CiscoSansTT ExtraLight"/>
                </a:rPr>
                <a:t>Meraki</a:t>
              </a:r>
            </a:p>
          </p:txBody>
        </p:sp>
      </p:grpSp>
      <p:grpSp>
        <p:nvGrpSpPr>
          <p:cNvPr id="171" name="Group 170"/>
          <p:cNvGrpSpPr>
            <a:grpSpLocks noChangeAspect="1"/>
          </p:cNvGrpSpPr>
          <p:nvPr/>
        </p:nvGrpSpPr>
        <p:grpSpPr>
          <a:xfrm>
            <a:off x="6484733" y="295713"/>
            <a:ext cx="1572768" cy="1572768"/>
            <a:chOff x="867721" y="1822508"/>
            <a:chExt cx="1148858" cy="1148858"/>
          </a:xfrm>
        </p:grpSpPr>
        <p:grpSp>
          <p:nvGrpSpPr>
            <p:cNvPr id="172" name="Group 171"/>
            <p:cNvGrpSpPr/>
            <p:nvPr/>
          </p:nvGrpSpPr>
          <p:grpSpPr>
            <a:xfrm>
              <a:off x="867721" y="1822508"/>
              <a:ext cx="1148858" cy="1148858"/>
              <a:chOff x="957528" y="1912315"/>
              <a:chExt cx="969244" cy="969244"/>
            </a:xfrm>
          </p:grpSpPr>
          <p:sp>
            <p:nvSpPr>
              <p:cNvPr id="174" name="Oval 236">
                <a:extLst>
                  <a:ext uri="{FF2B5EF4-FFF2-40B4-BE49-F238E27FC236}">
                    <a16:creationId xmlns:a16="http://schemas.microsoft.com/office/drawing/2014/main" id="{5848094A-F5F0-4366-B1CA-10BE6CDFDA8B}"/>
                  </a:ext>
                </a:extLst>
              </p:cNvPr>
              <p:cNvSpPr>
                <a:spLocks noChangeArrowheads="1"/>
              </p:cNvSpPr>
              <p:nvPr/>
            </p:nvSpPr>
            <p:spPr bwMode="auto">
              <a:xfrm>
                <a:off x="957528" y="1912315"/>
                <a:ext cx="969244" cy="969244"/>
              </a:xfrm>
              <a:prstGeom prst="ellipse">
                <a:avLst/>
              </a:prstGeom>
              <a:noFill/>
              <a:ln w="76200">
                <a:solidFill>
                  <a:srgbClr val="FFFFFF">
                    <a:lumMod val="85000"/>
                  </a:srgbClr>
                </a:solidFill>
                <a:round/>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sp>
            <p:nvSpPr>
              <p:cNvPr id="175" name="Freeform 237">
                <a:extLst>
                  <a:ext uri="{FF2B5EF4-FFF2-40B4-BE49-F238E27FC236}">
                    <a16:creationId xmlns:a16="http://schemas.microsoft.com/office/drawing/2014/main" id="{C9044F45-C393-4869-ACD6-250E581DF464}"/>
                  </a:ext>
                </a:extLst>
              </p:cNvPr>
              <p:cNvSpPr>
                <a:spLocks/>
              </p:cNvSpPr>
              <p:nvPr/>
            </p:nvSpPr>
            <p:spPr bwMode="auto">
              <a:xfrm>
                <a:off x="1442151" y="1916547"/>
                <a:ext cx="480390" cy="965012"/>
              </a:xfrm>
              <a:custGeom>
                <a:avLst/>
                <a:gdLst>
                  <a:gd name="T0" fmla="*/ 0 w 132"/>
                  <a:gd name="T1" fmla="*/ 0 h 265"/>
                  <a:gd name="T2" fmla="*/ 132 w 132"/>
                  <a:gd name="T3" fmla="*/ 133 h 265"/>
                  <a:gd name="T4" fmla="*/ 0 w 132"/>
                  <a:gd name="T5" fmla="*/ 265 h 265"/>
                  <a:gd name="T6" fmla="*/ 0 w 132"/>
                  <a:gd name="T7" fmla="*/ 265 h 265"/>
                </a:gdLst>
                <a:ahLst/>
                <a:cxnLst>
                  <a:cxn ang="0">
                    <a:pos x="T0" y="T1"/>
                  </a:cxn>
                  <a:cxn ang="0">
                    <a:pos x="T2" y="T3"/>
                  </a:cxn>
                  <a:cxn ang="0">
                    <a:pos x="T4" y="T5"/>
                  </a:cxn>
                  <a:cxn ang="0">
                    <a:pos x="T6" y="T7"/>
                  </a:cxn>
                </a:cxnLst>
                <a:rect l="0" t="0" r="r" b="b"/>
                <a:pathLst>
                  <a:path w="132" h="265">
                    <a:moveTo>
                      <a:pt x="0" y="0"/>
                    </a:moveTo>
                    <a:cubicBezTo>
                      <a:pt x="73" y="0"/>
                      <a:pt x="132" y="60"/>
                      <a:pt x="132" y="133"/>
                    </a:cubicBezTo>
                    <a:cubicBezTo>
                      <a:pt x="132" y="206"/>
                      <a:pt x="73" y="265"/>
                      <a:pt x="0" y="265"/>
                    </a:cubicBezTo>
                    <a:cubicBezTo>
                      <a:pt x="0" y="265"/>
                      <a:pt x="0" y="265"/>
                      <a:pt x="0" y="265"/>
                    </a:cubicBezTo>
                  </a:path>
                </a:pathLst>
              </a:custGeom>
              <a:noFill/>
              <a:ln w="76200" cap="rnd">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grpSp>
        <p:sp>
          <p:nvSpPr>
            <p:cNvPr id="173" name="TextBox 172">
              <a:extLst>
                <a:ext uri="{FF2B5EF4-FFF2-40B4-BE49-F238E27FC236}">
                  <a16:creationId xmlns:a16="http://schemas.microsoft.com/office/drawing/2014/main" id="{7F2EB2CF-5341-45BB-918D-11379F8F8A51}"/>
                </a:ext>
              </a:extLst>
            </p:cNvPr>
            <p:cNvSpPr txBox="1"/>
            <p:nvPr/>
          </p:nvSpPr>
          <p:spPr>
            <a:xfrm>
              <a:off x="1102033" y="2291283"/>
              <a:ext cx="680234" cy="256088"/>
            </a:xfrm>
            <a:prstGeom prst="rect">
              <a:avLst/>
            </a:prstGeom>
            <a:noFill/>
          </p:spPr>
          <p:txBody>
            <a:bodyPr wrap="none" lIns="0" tIns="0" rIns="0" bIns="0" rtlCol="0">
              <a:spAutoFit/>
            </a:bodyPr>
            <a:lstStyle/>
            <a:p>
              <a:pPr algn="ctr"/>
              <a:r>
                <a:rPr lang="en-US" sz="2000" dirty="0">
                  <a:solidFill>
                    <a:schemeClr val="accent1"/>
                  </a:solidFill>
                  <a:latin typeface="CiscoSansTT ExtraLight"/>
                </a:rPr>
                <a:t>Webex</a:t>
              </a:r>
            </a:p>
          </p:txBody>
        </p:sp>
      </p:grpSp>
      <p:grpSp>
        <p:nvGrpSpPr>
          <p:cNvPr id="177" name="Group 176"/>
          <p:cNvGrpSpPr>
            <a:grpSpLocks noChangeAspect="1"/>
          </p:cNvGrpSpPr>
          <p:nvPr/>
        </p:nvGrpSpPr>
        <p:grpSpPr>
          <a:xfrm>
            <a:off x="3693227" y="2286925"/>
            <a:ext cx="923544" cy="923544"/>
            <a:chOff x="867721" y="1822508"/>
            <a:chExt cx="1148858" cy="1148858"/>
          </a:xfrm>
        </p:grpSpPr>
        <p:grpSp>
          <p:nvGrpSpPr>
            <p:cNvPr id="178" name="Group 177"/>
            <p:cNvGrpSpPr/>
            <p:nvPr/>
          </p:nvGrpSpPr>
          <p:grpSpPr>
            <a:xfrm>
              <a:off x="867721" y="1822508"/>
              <a:ext cx="1148858" cy="1148858"/>
              <a:chOff x="957528" y="1912315"/>
              <a:chExt cx="969244" cy="969244"/>
            </a:xfrm>
          </p:grpSpPr>
          <p:sp>
            <p:nvSpPr>
              <p:cNvPr id="180" name="Oval 236">
                <a:extLst>
                  <a:ext uri="{FF2B5EF4-FFF2-40B4-BE49-F238E27FC236}">
                    <a16:creationId xmlns:a16="http://schemas.microsoft.com/office/drawing/2014/main" id="{5848094A-F5F0-4366-B1CA-10BE6CDFDA8B}"/>
                  </a:ext>
                </a:extLst>
              </p:cNvPr>
              <p:cNvSpPr>
                <a:spLocks noChangeArrowheads="1"/>
              </p:cNvSpPr>
              <p:nvPr/>
            </p:nvSpPr>
            <p:spPr bwMode="auto">
              <a:xfrm>
                <a:off x="957528" y="1912315"/>
                <a:ext cx="969244" cy="969244"/>
              </a:xfrm>
              <a:prstGeom prst="ellipse">
                <a:avLst/>
              </a:prstGeom>
              <a:noFill/>
              <a:ln w="76200">
                <a:solidFill>
                  <a:srgbClr val="FFFFFF">
                    <a:lumMod val="85000"/>
                  </a:srgbClr>
                </a:solidFill>
                <a:round/>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sp>
            <p:nvSpPr>
              <p:cNvPr id="181" name="Freeform 237">
                <a:extLst>
                  <a:ext uri="{FF2B5EF4-FFF2-40B4-BE49-F238E27FC236}">
                    <a16:creationId xmlns:a16="http://schemas.microsoft.com/office/drawing/2014/main" id="{C9044F45-C393-4869-ACD6-250E581DF464}"/>
                  </a:ext>
                </a:extLst>
              </p:cNvPr>
              <p:cNvSpPr>
                <a:spLocks/>
              </p:cNvSpPr>
              <p:nvPr/>
            </p:nvSpPr>
            <p:spPr bwMode="auto">
              <a:xfrm>
                <a:off x="1442151" y="1916547"/>
                <a:ext cx="480390" cy="965012"/>
              </a:xfrm>
              <a:custGeom>
                <a:avLst/>
                <a:gdLst>
                  <a:gd name="T0" fmla="*/ 0 w 132"/>
                  <a:gd name="T1" fmla="*/ 0 h 265"/>
                  <a:gd name="T2" fmla="*/ 132 w 132"/>
                  <a:gd name="T3" fmla="*/ 133 h 265"/>
                  <a:gd name="T4" fmla="*/ 0 w 132"/>
                  <a:gd name="T5" fmla="*/ 265 h 265"/>
                  <a:gd name="T6" fmla="*/ 0 w 132"/>
                  <a:gd name="T7" fmla="*/ 265 h 265"/>
                </a:gdLst>
                <a:ahLst/>
                <a:cxnLst>
                  <a:cxn ang="0">
                    <a:pos x="T0" y="T1"/>
                  </a:cxn>
                  <a:cxn ang="0">
                    <a:pos x="T2" y="T3"/>
                  </a:cxn>
                  <a:cxn ang="0">
                    <a:pos x="T4" y="T5"/>
                  </a:cxn>
                  <a:cxn ang="0">
                    <a:pos x="T6" y="T7"/>
                  </a:cxn>
                </a:cxnLst>
                <a:rect l="0" t="0" r="r" b="b"/>
                <a:pathLst>
                  <a:path w="132" h="265">
                    <a:moveTo>
                      <a:pt x="0" y="0"/>
                    </a:moveTo>
                    <a:cubicBezTo>
                      <a:pt x="73" y="0"/>
                      <a:pt x="132" y="60"/>
                      <a:pt x="132" y="133"/>
                    </a:cubicBezTo>
                    <a:cubicBezTo>
                      <a:pt x="132" y="206"/>
                      <a:pt x="73" y="265"/>
                      <a:pt x="0" y="265"/>
                    </a:cubicBezTo>
                    <a:cubicBezTo>
                      <a:pt x="0" y="265"/>
                      <a:pt x="0" y="265"/>
                      <a:pt x="0" y="265"/>
                    </a:cubicBezTo>
                  </a:path>
                </a:pathLst>
              </a:custGeom>
              <a:noFill/>
              <a:ln w="76200" cap="rnd">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grpSp>
        <p:sp>
          <p:nvSpPr>
            <p:cNvPr id="179" name="TextBox 178">
              <a:extLst>
                <a:ext uri="{FF2B5EF4-FFF2-40B4-BE49-F238E27FC236}">
                  <a16:creationId xmlns:a16="http://schemas.microsoft.com/office/drawing/2014/main" id="{7F2EB2CF-5341-45BB-918D-11379F8F8A51}"/>
                </a:ext>
              </a:extLst>
            </p:cNvPr>
            <p:cNvSpPr txBox="1"/>
            <p:nvPr/>
          </p:nvSpPr>
          <p:spPr>
            <a:xfrm>
              <a:off x="1007789" y="2128933"/>
              <a:ext cx="868723" cy="536009"/>
            </a:xfrm>
            <a:prstGeom prst="rect">
              <a:avLst/>
            </a:prstGeom>
            <a:noFill/>
          </p:spPr>
          <p:txBody>
            <a:bodyPr wrap="square" lIns="0" tIns="0" rIns="0" bIns="0" rtlCol="0">
              <a:spAutoFit/>
            </a:bodyPr>
            <a:lstStyle/>
            <a:p>
              <a:pPr algn="ctr"/>
              <a:r>
                <a:rPr lang="en-US" sz="1400" spc="-20" dirty="0">
                  <a:solidFill>
                    <a:schemeClr val="bg1"/>
                  </a:solidFill>
                  <a:latin typeface="CiscoSansTT ExtraLight"/>
                </a:rPr>
                <a:t>Any</a:t>
              </a:r>
              <a:br>
                <a:rPr lang="en-US" sz="1400" spc="-20" dirty="0">
                  <a:solidFill>
                    <a:schemeClr val="bg1"/>
                  </a:solidFill>
                  <a:latin typeface="CiscoSansTT ExtraLight"/>
                </a:rPr>
              </a:br>
              <a:r>
                <a:rPr lang="en-US" sz="1400" spc="-20" dirty="0">
                  <a:solidFill>
                    <a:schemeClr val="bg1"/>
                  </a:solidFill>
                  <a:latin typeface="CiscoSansTT ExtraLight"/>
                </a:rPr>
                <a:t>Connect</a:t>
              </a:r>
            </a:p>
          </p:txBody>
        </p:sp>
      </p:grpSp>
      <p:grpSp>
        <p:nvGrpSpPr>
          <p:cNvPr id="183" name="Group 182"/>
          <p:cNvGrpSpPr>
            <a:grpSpLocks noChangeAspect="1"/>
          </p:cNvGrpSpPr>
          <p:nvPr/>
        </p:nvGrpSpPr>
        <p:grpSpPr>
          <a:xfrm>
            <a:off x="5665893" y="2300641"/>
            <a:ext cx="896112" cy="896112"/>
            <a:chOff x="867721" y="1822508"/>
            <a:chExt cx="1148858" cy="1148858"/>
          </a:xfrm>
        </p:grpSpPr>
        <p:grpSp>
          <p:nvGrpSpPr>
            <p:cNvPr id="184" name="Group 183"/>
            <p:cNvGrpSpPr/>
            <p:nvPr/>
          </p:nvGrpSpPr>
          <p:grpSpPr>
            <a:xfrm>
              <a:off x="867721" y="1822508"/>
              <a:ext cx="1148858" cy="1148858"/>
              <a:chOff x="957528" y="1912315"/>
              <a:chExt cx="969244" cy="969244"/>
            </a:xfrm>
          </p:grpSpPr>
          <p:sp>
            <p:nvSpPr>
              <p:cNvPr id="186" name="Oval 236">
                <a:extLst>
                  <a:ext uri="{FF2B5EF4-FFF2-40B4-BE49-F238E27FC236}">
                    <a16:creationId xmlns:a16="http://schemas.microsoft.com/office/drawing/2014/main" id="{5848094A-F5F0-4366-B1CA-10BE6CDFDA8B}"/>
                  </a:ext>
                </a:extLst>
              </p:cNvPr>
              <p:cNvSpPr>
                <a:spLocks noChangeArrowheads="1"/>
              </p:cNvSpPr>
              <p:nvPr/>
            </p:nvSpPr>
            <p:spPr bwMode="auto">
              <a:xfrm>
                <a:off x="957528" y="1912315"/>
                <a:ext cx="969244" cy="969244"/>
              </a:xfrm>
              <a:prstGeom prst="ellipse">
                <a:avLst/>
              </a:prstGeom>
              <a:noFill/>
              <a:ln w="76200">
                <a:solidFill>
                  <a:srgbClr val="FFFFFF">
                    <a:lumMod val="85000"/>
                  </a:srgbClr>
                </a:solidFill>
                <a:round/>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sp>
            <p:nvSpPr>
              <p:cNvPr id="187" name="Freeform 237">
                <a:extLst>
                  <a:ext uri="{FF2B5EF4-FFF2-40B4-BE49-F238E27FC236}">
                    <a16:creationId xmlns:a16="http://schemas.microsoft.com/office/drawing/2014/main" id="{C9044F45-C393-4869-ACD6-250E581DF464}"/>
                  </a:ext>
                </a:extLst>
              </p:cNvPr>
              <p:cNvSpPr>
                <a:spLocks/>
              </p:cNvSpPr>
              <p:nvPr/>
            </p:nvSpPr>
            <p:spPr bwMode="auto">
              <a:xfrm>
                <a:off x="1442151" y="1916547"/>
                <a:ext cx="480390" cy="965012"/>
              </a:xfrm>
              <a:custGeom>
                <a:avLst/>
                <a:gdLst>
                  <a:gd name="T0" fmla="*/ 0 w 132"/>
                  <a:gd name="T1" fmla="*/ 0 h 265"/>
                  <a:gd name="T2" fmla="*/ 132 w 132"/>
                  <a:gd name="T3" fmla="*/ 133 h 265"/>
                  <a:gd name="T4" fmla="*/ 0 w 132"/>
                  <a:gd name="T5" fmla="*/ 265 h 265"/>
                  <a:gd name="T6" fmla="*/ 0 w 132"/>
                  <a:gd name="T7" fmla="*/ 265 h 265"/>
                </a:gdLst>
                <a:ahLst/>
                <a:cxnLst>
                  <a:cxn ang="0">
                    <a:pos x="T0" y="T1"/>
                  </a:cxn>
                  <a:cxn ang="0">
                    <a:pos x="T2" y="T3"/>
                  </a:cxn>
                  <a:cxn ang="0">
                    <a:pos x="T4" y="T5"/>
                  </a:cxn>
                  <a:cxn ang="0">
                    <a:pos x="T6" y="T7"/>
                  </a:cxn>
                </a:cxnLst>
                <a:rect l="0" t="0" r="r" b="b"/>
                <a:pathLst>
                  <a:path w="132" h="265">
                    <a:moveTo>
                      <a:pt x="0" y="0"/>
                    </a:moveTo>
                    <a:cubicBezTo>
                      <a:pt x="73" y="0"/>
                      <a:pt x="132" y="60"/>
                      <a:pt x="132" y="133"/>
                    </a:cubicBezTo>
                    <a:cubicBezTo>
                      <a:pt x="132" y="206"/>
                      <a:pt x="73" y="265"/>
                      <a:pt x="0" y="265"/>
                    </a:cubicBezTo>
                    <a:cubicBezTo>
                      <a:pt x="0" y="265"/>
                      <a:pt x="0" y="265"/>
                      <a:pt x="0" y="265"/>
                    </a:cubicBezTo>
                  </a:path>
                </a:pathLst>
              </a:custGeom>
              <a:noFill/>
              <a:ln w="76200" cap="rnd">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grpSp>
        <p:sp>
          <p:nvSpPr>
            <p:cNvPr id="185" name="TextBox 184">
              <a:extLst>
                <a:ext uri="{FF2B5EF4-FFF2-40B4-BE49-F238E27FC236}">
                  <a16:creationId xmlns:a16="http://schemas.microsoft.com/office/drawing/2014/main" id="{7F2EB2CF-5341-45BB-918D-11379F8F8A51}"/>
                </a:ext>
              </a:extLst>
            </p:cNvPr>
            <p:cNvSpPr txBox="1"/>
            <p:nvPr/>
          </p:nvSpPr>
          <p:spPr>
            <a:xfrm>
              <a:off x="961807" y="2303429"/>
              <a:ext cx="960687" cy="187015"/>
            </a:xfrm>
            <a:prstGeom prst="rect">
              <a:avLst/>
            </a:prstGeom>
            <a:noFill/>
          </p:spPr>
          <p:txBody>
            <a:bodyPr wrap="square" lIns="0" tIns="0" rIns="0" bIns="0" rtlCol="0">
              <a:spAutoFit/>
            </a:bodyPr>
            <a:lstStyle/>
            <a:p>
              <a:pPr algn="ctr"/>
              <a:r>
                <a:rPr lang="en-US" sz="1200" spc="-20" dirty="0">
                  <a:solidFill>
                    <a:schemeClr val="bg1"/>
                  </a:solidFill>
                  <a:latin typeface="CiscoSansTT ExtraLight"/>
                </a:rPr>
                <a:t>DUO</a:t>
              </a:r>
            </a:p>
          </p:txBody>
        </p:sp>
      </p:grpSp>
      <p:grpSp>
        <p:nvGrpSpPr>
          <p:cNvPr id="206" name="Group 205"/>
          <p:cNvGrpSpPr>
            <a:grpSpLocks noChangeAspect="1"/>
          </p:cNvGrpSpPr>
          <p:nvPr/>
        </p:nvGrpSpPr>
        <p:grpSpPr>
          <a:xfrm>
            <a:off x="7611128" y="2318929"/>
            <a:ext cx="859536" cy="859536"/>
            <a:chOff x="867721" y="1822508"/>
            <a:chExt cx="1148858" cy="1148858"/>
          </a:xfrm>
        </p:grpSpPr>
        <p:grpSp>
          <p:nvGrpSpPr>
            <p:cNvPr id="207" name="Group 206"/>
            <p:cNvGrpSpPr/>
            <p:nvPr/>
          </p:nvGrpSpPr>
          <p:grpSpPr>
            <a:xfrm>
              <a:off x="867721" y="1822508"/>
              <a:ext cx="1148858" cy="1148858"/>
              <a:chOff x="957528" y="1912315"/>
              <a:chExt cx="969244" cy="969244"/>
            </a:xfrm>
          </p:grpSpPr>
          <p:sp>
            <p:nvSpPr>
              <p:cNvPr id="209" name="Oval 236">
                <a:extLst>
                  <a:ext uri="{FF2B5EF4-FFF2-40B4-BE49-F238E27FC236}">
                    <a16:creationId xmlns:a16="http://schemas.microsoft.com/office/drawing/2014/main" id="{5848094A-F5F0-4366-B1CA-10BE6CDFDA8B}"/>
                  </a:ext>
                </a:extLst>
              </p:cNvPr>
              <p:cNvSpPr>
                <a:spLocks noChangeArrowheads="1"/>
              </p:cNvSpPr>
              <p:nvPr/>
            </p:nvSpPr>
            <p:spPr bwMode="auto">
              <a:xfrm>
                <a:off x="957528" y="1912315"/>
                <a:ext cx="969244" cy="969244"/>
              </a:xfrm>
              <a:prstGeom prst="ellipse">
                <a:avLst/>
              </a:prstGeom>
              <a:noFill/>
              <a:ln w="76200">
                <a:solidFill>
                  <a:srgbClr val="FFFFFF">
                    <a:lumMod val="85000"/>
                  </a:srgbClr>
                </a:solidFill>
                <a:round/>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sp>
            <p:nvSpPr>
              <p:cNvPr id="210" name="Freeform 237">
                <a:extLst>
                  <a:ext uri="{FF2B5EF4-FFF2-40B4-BE49-F238E27FC236}">
                    <a16:creationId xmlns:a16="http://schemas.microsoft.com/office/drawing/2014/main" id="{C9044F45-C393-4869-ACD6-250E581DF464}"/>
                  </a:ext>
                </a:extLst>
              </p:cNvPr>
              <p:cNvSpPr>
                <a:spLocks/>
              </p:cNvSpPr>
              <p:nvPr/>
            </p:nvSpPr>
            <p:spPr bwMode="auto">
              <a:xfrm>
                <a:off x="1442151" y="1916547"/>
                <a:ext cx="480390" cy="965012"/>
              </a:xfrm>
              <a:custGeom>
                <a:avLst/>
                <a:gdLst>
                  <a:gd name="T0" fmla="*/ 0 w 132"/>
                  <a:gd name="T1" fmla="*/ 0 h 265"/>
                  <a:gd name="T2" fmla="*/ 132 w 132"/>
                  <a:gd name="T3" fmla="*/ 133 h 265"/>
                  <a:gd name="T4" fmla="*/ 0 w 132"/>
                  <a:gd name="T5" fmla="*/ 265 h 265"/>
                  <a:gd name="T6" fmla="*/ 0 w 132"/>
                  <a:gd name="T7" fmla="*/ 265 h 265"/>
                </a:gdLst>
                <a:ahLst/>
                <a:cxnLst>
                  <a:cxn ang="0">
                    <a:pos x="T0" y="T1"/>
                  </a:cxn>
                  <a:cxn ang="0">
                    <a:pos x="T2" y="T3"/>
                  </a:cxn>
                  <a:cxn ang="0">
                    <a:pos x="T4" y="T5"/>
                  </a:cxn>
                  <a:cxn ang="0">
                    <a:pos x="T6" y="T7"/>
                  </a:cxn>
                </a:cxnLst>
                <a:rect l="0" t="0" r="r" b="b"/>
                <a:pathLst>
                  <a:path w="132" h="265">
                    <a:moveTo>
                      <a:pt x="0" y="0"/>
                    </a:moveTo>
                    <a:cubicBezTo>
                      <a:pt x="73" y="0"/>
                      <a:pt x="132" y="60"/>
                      <a:pt x="132" y="133"/>
                    </a:cubicBezTo>
                    <a:cubicBezTo>
                      <a:pt x="132" y="206"/>
                      <a:pt x="73" y="265"/>
                      <a:pt x="0" y="265"/>
                    </a:cubicBezTo>
                    <a:cubicBezTo>
                      <a:pt x="0" y="265"/>
                      <a:pt x="0" y="265"/>
                      <a:pt x="0" y="265"/>
                    </a:cubicBezTo>
                  </a:path>
                </a:pathLst>
              </a:custGeom>
              <a:noFill/>
              <a:ln w="76200" cap="rnd">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grpSp>
        <p:sp>
          <p:nvSpPr>
            <p:cNvPr id="208" name="TextBox 207">
              <a:extLst>
                <a:ext uri="{FF2B5EF4-FFF2-40B4-BE49-F238E27FC236}">
                  <a16:creationId xmlns:a16="http://schemas.microsoft.com/office/drawing/2014/main" id="{7F2EB2CF-5341-45BB-918D-11379F8F8A51}"/>
                </a:ext>
              </a:extLst>
            </p:cNvPr>
            <p:cNvSpPr txBox="1"/>
            <p:nvPr/>
          </p:nvSpPr>
          <p:spPr>
            <a:xfrm>
              <a:off x="961806" y="2302943"/>
              <a:ext cx="960686" cy="225586"/>
            </a:xfrm>
            <a:prstGeom prst="rect">
              <a:avLst/>
            </a:prstGeom>
            <a:noFill/>
          </p:spPr>
          <p:txBody>
            <a:bodyPr wrap="square" lIns="0" tIns="0" rIns="0" bIns="0" rtlCol="0">
              <a:spAutoFit/>
            </a:bodyPr>
            <a:lstStyle/>
            <a:p>
              <a:pPr algn="ctr"/>
              <a:r>
                <a:rPr lang="en-US" sz="1200" spc="-20" dirty="0">
                  <a:solidFill>
                    <a:schemeClr val="bg1"/>
                  </a:solidFill>
                  <a:latin typeface="CiscoSansTT ExtraLight"/>
                </a:rPr>
                <a:t>Umbrella</a:t>
              </a:r>
            </a:p>
          </p:txBody>
        </p:sp>
      </p:grpSp>
      <p:grpSp>
        <p:nvGrpSpPr>
          <p:cNvPr id="188" name="Group 187"/>
          <p:cNvGrpSpPr>
            <a:grpSpLocks noChangeAspect="1"/>
          </p:cNvGrpSpPr>
          <p:nvPr/>
        </p:nvGrpSpPr>
        <p:grpSpPr>
          <a:xfrm>
            <a:off x="7677073" y="3734191"/>
            <a:ext cx="886968" cy="886968"/>
            <a:chOff x="867721" y="1822508"/>
            <a:chExt cx="1148858" cy="1148858"/>
          </a:xfrm>
        </p:grpSpPr>
        <p:grpSp>
          <p:nvGrpSpPr>
            <p:cNvPr id="189" name="Group 188"/>
            <p:cNvGrpSpPr/>
            <p:nvPr/>
          </p:nvGrpSpPr>
          <p:grpSpPr>
            <a:xfrm>
              <a:off x="867721" y="1822508"/>
              <a:ext cx="1148858" cy="1148858"/>
              <a:chOff x="957528" y="1912315"/>
              <a:chExt cx="969244" cy="969244"/>
            </a:xfrm>
          </p:grpSpPr>
          <p:sp>
            <p:nvSpPr>
              <p:cNvPr id="191" name="Oval 236">
                <a:extLst>
                  <a:ext uri="{FF2B5EF4-FFF2-40B4-BE49-F238E27FC236}">
                    <a16:creationId xmlns:a16="http://schemas.microsoft.com/office/drawing/2014/main" id="{5848094A-F5F0-4366-B1CA-10BE6CDFDA8B}"/>
                  </a:ext>
                </a:extLst>
              </p:cNvPr>
              <p:cNvSpPr>
                <a:spLocks noChangeArrowheads="1"/>
              </p:cNvSpPr>
              <p:nvPr/>
            </p:nvSpPr>
            <p:spPr bwMode="auto">
              <a:xfrm>
                <a:off x="957528" y="1912315"/>
                <a:ext cx="969244" cy="969244"/>
              </a:xfrm>
              <a:prstGeom prst="ellipse">
                <a:avLst/>
              </a:prstGeom>
              <a:noFill/>
              <a:ln w="76200">
                <a:solidFill>
                  <a:srgbClr val="FFFFFF">
                    <a:lumMod val="85000"/>
                  </a:srgbClr>
                </a:solidFill>
                <a:round/>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sp>
            <p:nvSpPr>
              <p:cNvPr id="192" name="Freeform 237">
                <a:extLst>
                  <a:ext uri="{FF2B5EF4-FFF2-40B4-BE49-F238E27FC236}">
                    <a16:creationId xmlns:a16="http://schemas.microsoft.com/office/drawing/2014/main" id="{C9044F45-C393-4869-ACD6-250E581DF464}"/>
                  </a:ext>
                </a:extLst>
              </p:cNvPr>
              <p:cNvSpPr>
                <a:spLocks/>
              </p:cNvSpPr>
              <p:nvPr/>
            </p:nvSpPr>
            <p:spPr bwMode="auto">
              <a:xfrm>
                <a:off x="1442151" y="1916547"/>
                <a:ext cx="480390" cy="965012"/>
              </a:xfrm>
              <a:custGeom>
                <a:avLst/>
                <a:gdLst>
                  <a:gd name="T0" fmla="*/ 0 w 132"/>
                  <a:gd name="T1" fmla="*/ 0 h 265"/>
                  <a:gd name="T2" fmla="*/ 132 w 132"/>
                  <a:gd name="T3" fmla="*/ 133 h 265"/>
                  <a:gd name="T4" fmla="*/ 0 w 132"/>
                  <a:gd name="T5" fmla="*/ 265 h 265"/>
                  <a:gd name="T6" fmla="*/ 0 w 132"/>
                  <a:gd name="T7" fmla="*/ 265 h 265"/>
                </a:gdLst>
                <a:ahLst/>
                <a:cxnLst>
                  <a:cxn ang="0">
                    <a:pos x="T0" y="T1"/>
                  </a:cxn>
                  <a:cxn ang="0">
                    <a:pos x="T2" y="T3"/>
                  </a:cxn>
                  <a:cxn ang="0">
                    <a:pos x="T4" y="T5"/>
                  </a:cxn>
                  <a:cxn ang="0">
                    <a:pos x="T6" y="T7"/>
                  </a:cxn>
                </a:cxnLst>
                <a:rect l="0" t="0" r="r" b="b"/>
                <a:pathLst>
                  <a:path w="132" h="265">
                    <a:moveTo>
                      <a:pt x="0" y="0"/>
                    </a:moveTo>
                    <a:cubicBezTo>
                      <a:pt x="73" y="0"/>
                      <a:pt x="132" y="60"/>
                      <a:pt x="132" y="133"/>
                    </a:cubicBezTo>
                    <a:cubicBezTo>
                      <a:pt x="132" y="206"/>
                      <a:pt x="73" y="265"/>
                      <a:pt x="0" y="265"/>
                    </a:cubicBezTo>
                    <a:cubicBezTo>
                      <a:pt x="0" y="265"/>
                      <a:pt x="0" y="265"/>
                      <a:pt x="0" y="265"/>
                    </a:cubicBezTo>
                  </a:path>
                </a:pathLst>
              </a:custGeom>
              <a:noFill/>
              <a:ln w="76200" cap="rnd">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grpSp>
        <p:sp>
          <p:nvSpPr>
            <p:cNvPr id="190" name="TextBox 189">
              <a:extLst>
                <a:ext uri="{FF2B5EF4-FFF2-40B4-BE49-F238E27FC236}">
                  <a16:creationId xmlns:a16="http://schemas.microsoft.com/office/drawing/2014/main" id="{7F2EB2CF-5341-45BB-918D-11379F8F8A51}"/>
                </a:ext>
              </a:extLst>
            </p:cNvPr>
            <p:cNvSpPr txBox="1"/>
            <p:nvPr/>
          </p:nvSpPr>
          <p:spPr>
            <a:xfrm>
              <a:off x="961806" y="2068050"/>
              <a:ext cx="960687" cy="657775"/>
            </a:xfrm>
            <a:prstGeom prst="rect">
              <a:avLst/>
            </a:prstGeom>
            <a:noFill/>
          </p:spPr>
          <p:txBody>
            <a:bodyPr wrap="square" lIns="0" tIns="0" rIns="0" bIns="0" rtlCol="0">
              <a:spAutoFit/>
            </a:bodyPr>
            <a:lstStyle/>
            <a:p>
              <a:pPr algn="ctr"/>
              <a:r>
                <a:rPr lang="en-US" sz="1100" spc="-20" dirty="0">
                  <a:solidFill>
                    <a:schemeClr val="bg1"/>
                  </a:solidFill>
                  <a:latin typeface="CiscoSansTT ExtraLight"/>
                </a:rPr>
                <a:t>On-prem VPN</a:t>
              </a:r>
            </a:p>
            <a:p>
              <a:pPr algn="ctr"/>
              <a:r>
                <a:rPr lang="en-US" sz="1100" spc="-20" dirty="0">
                  <a:solidFill>
                    <a:schemeClr val="bg1"/>
                  </a:solidFill>
                  <a:latin typeface="CiscoSansTT ExtraLight"/>
                </a:rPr>
                <a:t>Routing</a:t>
              </a:r>
            </a:p>
          </p:txBody>
        </p:sp>
      </p:grpSp>
      <p:grpSp>
        <p:nvGrpSpPr>
          <p:cNvPr id="194" name="Group 193"/>
          <p:cNvGrpSpPr>
            <a:grpSpLocks noChangeAspect="1"/>
          </p:cNvGrpSpPr>
          <p:nvPr/>
        </p:nvGrpSpPr>
        <p:grpSpPr>
          <a:xfrm>
            <a:off x="5729578" y="3734191"/>
            <a:ext cx="886968" cy="886968"/>
            <a:chOff x="867721" y="1822508"/>
            <a:chExt cx="1148858" cy="1148858"/>
          </a:xfrm>
        </p:grpSpPr>
        <p:grpSp>
          <p:nvGrpSpPr>
            <p:cNvPr id="195" name="Group 194"/>
            <p:cNvGrpSpPr/>
            <p:nvPr/>
          </p:nvGrpSpPr>
          <p:grpSpPr>
            <a:xfrm>
              <a:off x="867721" y="1822508"/>
              <a:ext cx="1148858" cy="1148858"/>
              <a:chOff x="957528" y="1912315"/>
              <a:chExt cx="969244" cy="969244"/>
            </a:xfrm>
          </p:grpSpPr>
          <p:sp>
            <p:nvSpPr>
              <p:cNvPr id="197" name="Oval 236">
                <a:extLst>
                  <a:ext uri="{FF2B5EF4-FFF2-40B4-BE49-F238E27FC236}">
                    <a16:creationId xmlns:a16="http://schemas.microsoft.com/office/drawing/2014/main" id="{5848094A-F5F0-4366-B1CA-10BE6CDFDA8B}"/>
                  </a:ext>
                </a:extLst>
              </p:cNvPr>
              <p:cNvSpPr>
                <a:spLocks noChangeArrowheads="1"/>
              </p:cNvSpPr>
              <p:nvPr/>
            </p:nvSpPr>
            <p:spPr bwMode="auto">
              <a:xfrm>
                <a:off x="957528" y="1912315"/>
                <a:ext cx="969244" cy="969244"/>
              </a:xfrm>
              <a:prstGeom prst="ellipse">
                <a:avLst/>
              </a:prstGeom>
              <a:noFill/>
              <a:ln w="76200">
                <a:solidFill>
                  <a:srgbClr val="FFFFFF">
                    <a:lumMod val="85000"/>
                  </a:srgbClr>
                </a:solidFill>
                <a:round/>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sp>
            <p:nvSpPr>
              <p:cNvPr id="198" name="Freeform 237">
                <a:extLst>
                  <a:ext uri="{FF2B5EF4-FFF2-40B4-BE49-F238E27FC236}">
                    <a16:creationId xmlns:a16="http://schemas.microsoft.com/office/drawing/2014/main" id="{C9044F45-C393-4869-ACD6-250E581DF464}"/>
                  </a:ext>
                </a:extLst>
              </p:cNvPr>
              <p:cNvSpPr>
                <a:spLocks/>
              </p:cNvSpPr>
              <p:nvPr/>
            </p:nvSpPr>
            <p:spPr bwMode="auto">
              <a:xfrm>
                <a:off x="1442151" y="1916547"/>
                <a:ext cx="480390" cy="965012"/>
              </a:xfrm>
              <a:custGeom>
                <a:avLst/>
                <a:gdLst>
                  <a:gd name="T0" fmla="*/ 0 w 132"/>
                  <a:gd name="T1" fmla="*/ 0 h 265"/>
                  <a:gd name="T2" fmla="*/ 132 w 132"/>
                  <a:gd name="T3" fmla="*/ 133 h 265"/>
                  <a:gd name="T4" fmla="*/ 0 w 132"/>
                  <a:gd name="T5" fmla="*/ 265 h 265"/>
                  <a:gd name="T6" fmla="*/ 0 w 132"/>
                  <a:gd name="T7" fmla="*/ 265 h 265"/>
                </a:gdLst>
                <a:ahLst/>
                <a:cxnLst>
                  <a:cxn ang="0">
                    <a:pos x="T0" y="T1"/>
                  </a:cxn>
                  <a:cxn ang="0">
                    <a:pos x="T2" y="T3"/>
                  </a:cxn>
                  <a:cxn ang="0">
                    <a:pos x="T4" y="T5"/>
                  </a:cxn>
                  <a:cxn ang="0">
                    <a:pos x="T6" y="T7"/>
                  </a:cxn>
                </a:cxnLst>
                <a:rect l="0" t="0" r="r" b="b"/>
                <a:pathLst>
                  <a:path w="132" h="265">
                    <a:moveTo>
                      <a:pt x="0" y="0"/>
                    </a:moveTo>
                    <a:cubicBezTo>
                      <a:pt x="73" y="0"/>
                      <a:pt x="132" y="60"/>
                      <a:pt x="132" y="133"/>
                    </a:cubicBezTo>
                    <a:cubicBezTo>
                      <a:pt x="132" y="206"/>
                      <a:pt x="73" y="265"/>
                      <a:pt x="0" y="265"/>
                    </a:cubicBezTo>
                    <a:cubicBezTo>
                      <a:pt x="0" y="265"/>
                      <a:pt x="0" y="265"/>
                      <a:pt x="0" y="265"/>
                    </a:cubicBezTo>
                  </a:path>
                </a:pathLst>
              </a:custGeom>
              <a:noFill/>
              <a:ln w="76200" cap="rnd">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grpSp>
        <p:sp>
          <p:nvSpPr>
            <p:cNvPr id="196" name="TextBox 195">
              <a:extLst>
                <a:ext uri="{FF2B5EF4-FFF2-40B4-BE49-F238E27FC236}">
                  <a16:creationId xmlns:a16="http://schemas.microsoft.com/office/drawing/2014/main" id="{7F2EB2CF-5341-45BB-918D-11379F8F8A51}"/>
                </a:ext>
              </a:extLst>
            </p:cNvPr>
            <p:cNvSpPr txBox="1"/>
            <p:nvPr/>
          </p:nvSpPr>
          <p:spPr>
            <a:xfrm>
              <a:off x="961806" y="2177679"/>
              <a:ext cx="960687" cy="438517"/>
            </a:xfrm>
            <a:prstGeom prst="rect">
              <a:avLst/>
            </a:prstGeom>
            <a:noFill/>
          </p:spPr>
          <p:txBody>
            <a:bodyPr wrap="square" lIns="0" tIns="0" rIns="0" bIns="0" rtlCol="0">
              <a:spAutoFit/>
            </a:bodyPr>
            <a:lstStyle/>
            <a:p>
              <a:pPr algn="ctr"/>
              <a:r>
                <a:rPr lang="en-US" sz="1100" spc="-20" dirty="0">
                  <a:solidFill>
                    <a:schemeClr val="bg1"/>
                  </a:solidFill>
                  <a:latin typeface="CiscoSansTT ExtraLight"/>
                </a:rPr>
                <a:t>On-</a:t>
              </a:r>
              <a:r>
                <a:rPr lang="en-US" sz="1100" spc="-20" dirty="0" err="1">
                  <a:solidFill>
                    <a:schemeClr val="bg1"/>
                  </a:solidFill>
                  <a:latin typeface="CiscoSansTT ExtraLight"/>
                </a:rPr>
                <a:t>prem</a:t>
              </a:r>
              <a:endParaRPr lang="en-US" sz="1100" spc="-20" dirty="0">
                <a:solidFill>
                  <a:schemeClr val="bg1"/>
                </a:solidFill>
                <a:latin typeface="CiscoSansTT ExtraLight"/>
              </a:endParaRPr>
            </a:p>
            <a:p>
              <a:pPr algn="ctr"/>
              <a:r>
                <a:rPr lang="en-US" sz="1100" spc="-20" dirty="0">
                  <a:solidFill>
                    <a:schemeClr val="bg1"/>
                  </a:solidFill>
                  <a:latin typeface="CiscoSansTT ExtraLight"/>
                </a:rPr>
                <a:t>switching</a:t>
              </a:r>
            </a:p>
          </p:txBody>
        </p:sp>
      </p:grpSp>
      <p:grpSp>
        <p:nvGrpSpPr>
          <p:cNvPr id="200" name="Group 199"/>
          <p:cNvGrpSpPr>
            <a:grpSpLocks noChangeAspect="1"/>
          </p:cNvGrpSpPr>
          <p:nvPr/>
        </p:nvGrpSpPr>
        <p:grpSpPr>
          <a:xfrm>
            <a:off x="3782082" y="3734191"/>
            <a:ext cx="886968" cy="886968"/>
            <a:chOff x="867721" y="1822508"/>
            <a:chExt cx="1148858" cy="1148858"/>
          </a:xfrm>
        </p:grpSpPr>
        <p:grpSp>
          <p:nvGrpSpPr>
            <p:cNvPr id="201" name="Group 200"/>
            <p:cNvGrpSpPr/>
            <p:nvPr/>
          </p:nvGrpSpPr>
          <p:grpSpPr>
            <a:xfrm>
              <a:off x="867721" y="1822508"/>
              <a:ext cx="1148858" cy="1148858"/>
              <a:chOff x="957528" y="1912315"/>
              <a:chExt cx="969244" cy="969244"/>
            </a:xfrm>
          </p:grpSpPr>
          <p:sp>
            <p:nvSpPr>
              <p:cNvPr id="203" name="Oval 236">
                <a:extLst>
                  <a:ext uri="{FF2B5EF4-FFF2-40B4-BE49-F238E27FC236}">
                    <a16:creationId xmlns:a16="http://schemas.microsoft.com/office/drawing/2014/main" id="{5848094A-F5F0-4366-B1CA-10BE6CDFDA8B}"/>
                  </a:ext>
                </a:extLst>
              </p:cNvPr>
              <p:cNvSpPr>
                <a:spLocks noChangeArrowheads="1"/>
              </p:cNvSpPr>
              <p:nvPr/>
            </p:nvSpPr>
            <p:spPr bwMode="auto">
              <a:xfrm>
                <a:off x="957528" y="1912315"/>
                <a:ext cx="969244" cy="969244"/>
              </a:xfrm>
              <a:prstGeom prst="ellipse">
                <a:avLst/>
              </a:prstGeom>
              <a:noFill/>
              <a:ln w="76200">
                <a:solidFill>
                  <a:srgbClr val="FFFFFF">
                    <a:lumMod val="85000"/>
                  </a:srgbClr>
                </a:solidFill>
                <a:round/>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sp>
            <p:nvSpPr>
              <p:cNvPr id="204" name="Freeform 237">
                <a:extLst>
                  <a:ext uri="{FF2B5EF4-FFF2-40B4-BE49-F238E27FC236}">
                    <a16:creationId xmlns:a16="http://schemas.microsoft.com/office/drawing/2014/main" id="{C9044F45-C393-4869-ACD6-250E581DF464}"/>
                  </a:ext>
                </a:extLst>
              </p:cNvPr>
              <p:cNvSpPr>
                <a:spLocks/>
              </p:cNvSpPr>
              <p:nvPr/>
            </p:nvSpPr>
            <p:spPr bwMode="auto">
              <a:xfrm>
                <a:off x="1442151" y="1916547"/>
                <a:ext cx="480390" cy="965012"/>
              </a:xfrm>
              <a:custGeom>
                <a:avLst/>
                <a:gdLst>
                  <a:gd name="T0" fmla="*/ 0 w 132"/>
                  <a:gd name="T1" fmla="*/ 0 h 265"/>
                  <a:gd name="T2" fmla="*/ 132 w 132"/>
                  <a:gd name="T3" fmla="*/ 133 h 265"/>
                  <a:gd name="T4" fmla="*/ 0 w 132"/>
                  <a:gd name="T5" fmla="*/ 265 h 265"/>
                  <a:gd name="T6" fmla="*/ 0 w 132"/>
                  <a:gd name="T7" fmla="*/ 265 h 265"/>
                </a:gdLst>
                <a:ahLst/>
                <a:cxnLst>
                  <a:cxn ang="0">
                    <a:pos x="T0" y="T1"/>
                  </a:cxn>
                  <a:cxn ang="0">
                    <a:pos x="T2" y="T3"/>
                  </a:cxn>
                  <a:cxn ang="0">
                    <a:pos x="T4" y="T5"/>
                  </a:cxn>
                  <a:cxn ang="0">
                    <a:pos x="T6" y="T7"/>
                  </a:cxn>
                </a:cxnLst>
                <a:rect l="0" t="0" r="r" b="b"/>
                <a:pathLst>
                  <a:path w="132" h="265">
                    <a:moveTo>
                      <a:pt x="0" y="0"/>
                    </a:moveTo>
                    <a:cubicBezTo>
                      <a:pt x="73" y="0"/>
                      <a:pt x="132" y="60"/>
                      <a:pt x="132" y="133"/>
                    </a:cubicBezTo>
                    <a:cubicBezTo>
                      <a:pt x="132" y="206"/>
                      <a:pt x="73" y="265"/>
                      <a:pt x="0" y="265"/>
                    </a:cubicBezTo>
                    <a:cubicBezTo>
                      <a:pt x="0" y="265"/>
                      <a:pt x="0" y="265"/>
                      <a:pt x="0" y="265"/>
                    </a:cubicBezTo>
                  </a:path>
                </a:pathLst>
              </a:custGeom>
              <a:noFill/>
              <a:ln w="76200" cap="rnd">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grpSp>
        <p:sp>
          <p:nvSpPr>
            <p:cNvPr id="202" name="TextBox 201">
              <a:extLst>
                <a:ext uri="{FF2B5EF4-FFF2-40B4-BE49-F238E27FC236}">
                  <a16:creationId xmlns:a16="http://schemas.microsoft.com/office/drawing/2014/main" id="{7F2EB2CF-5341-45BB-918D-11379F8F8A51}"/>
                </a:ext>
              </a:extLst>
            </p:cNvPr>
            <p:cNvSpPr txBox="1"/>
            <p:nvPr/>
          </p:nvSpPr>
          <p:spPr>
            <a:xfrm>
              <a:off x="961806" y="2177679"/>
              <a:ext cx="960687" cy="438517"/>
            </a:xfrm>
            <a:prstGeom prst="rect">
              <a:avLst/>
            </a:prstGeom>
            <a:noFill/>
          </p:spPr>
          <p:txBody>
            <a:bodyPr wrap="square" lIns="0" tIns="0" rIns="0" bIns="0" rtlCol="0">
              <a:spAutoFit/>
            </a:bodyPr>
            <a:lstStyle/>
            <a:p>
              <a:pPr algn="ctr"/>
              <a:r>
                <a:rPr lang="en-US" sz="1100" spc="-20" dirty="0">
                  <a:solidFill>
                    <a:schemeClr val="bg1"/>
                  </a:solidFill>
                  <a:latin typeface="CiscoSansTT ExtraLight"/>
                </a:rPr>
                <a:t>On-prem</a:t>
              </a:r>
            </a:p>
            <a:p>
              <a:pPr algn="ctr"/>
              <a:r>
                <a:rPr lang="en-US" sz="1100" spc="-20" dirty="0">
                  <a:solidFill>
                    <a:schemeClr val="bg1"/>
                  </a:solidFill>
                  <a:latin typeface="CiscoSansTT ExtraLight"/>
                </a:rPr>
                <a:t>NGFW</a:t>
              </a:r>
            </a:p>
          </p:txBody>
        </p:sp>
      </p:grpSp>
      <p:grpSp>
        <p:nvGrpSpPr>
          <p:cNvPr id="212" name="Group 211"/>
          <p:cNvGrpSpPr>
            <a:grpSpLocks noChangeAspect="1"/>
          </p:cNvGrpSpPr>
          <p:nvPr/>
        </p:nvGrpSpPr>
        <p:grpSpPr>
          <a:xfrm>
            <a:off x="1862018" y="3747907"/>
            <a:ext cx="859536" cy="859536"/>
            <a:chOff x="867721" y="1822508"/>
            <a:chExt cx="1148858" cy="1148858"/>
          </a:xfrm>
        </p:grpSpPr>
        <p:grpSp>
          <p:nvGrpSpPr>
            <p:cNvPr id="213" name="Group 212"/>
            <p:cNvGrpSpPr/>
            <p:nvPr/>
          </p:nvGrpSpPr>
          <p:grpSpPr>
            <a:xfrm>
              <a:off x="867721" y="1822508"/>
              <a:ext cx="1148858" cy="1148858"/>
              <a:chOff x="957528" y="1912315"/>
              <a:chExt cx="969244" cy="969244"/>
            </a:xfrm>
          </p:grpSpPr>
          <p:sp>
            <p:nvSpPr>
              <p:cNvPr id="215" name="Oval 236">
                <a:extLst>
                  <a:ext uri="{FF2B5EF4-FFF2-40B4-BE49-F238E27FC236}">
                    <a16:creationId xmlns:a16="http://schemas.microsoft.com/office/drawing/2014/main" id="{5848094A-F5F0-4366-B1CA-10BE6CDFDA8B}"/>
                  </a:ext>
                </a:extLst>
              </p:cNvPr>
              <p:cNvSpPr>
                <a:spLocks noChangeArrowheads="1"/>
              </p:cNvSpPr>
              <p:nvPr/>
            </p:nvSpPr>
            <p:spPr bwMode="auto">
              <a:xfrm>
                <a:off x="957528" y="1912315"/>
                <a:ext cx="969244" cy="969244"/>
              </a:xfrm>
              <a:prstGeom prst="ellipse">
                <a:avLst/>
              </a:prstGeom>
              <a:noFill/>
              <a:ln w="76200">
                <a:solidFill>
                  <a:srgbClr val="FFFFFF">
                    <a:lumMod val="85000"/>
                  </a:srgbClr>
                </a:solidFill>
                <a:round/>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sp>
            <p:nvSpPr>
              <p:cNvPr id="216" name="Freeform 237">
                <a:extLst>
                  <a:ext uri="{FF2B5EF4-FFF2-40B4-BE49-F238E27FC236}">
                    <a16:creationId xmlns:a16="http://schemas.microsoft.com/office/drawing/2014/main" id="{C9044F45-C393-4869-ACD6-250E581DF464}"/>
                  </a:ext>
                </a:extLst>
              </p:cNvPr>
              <p:cNvSpPr>
                <a:spLocks/>
              </p:cNvSpPr>
              <p:nvPr/>
            </p:nvSpPr>
            <p:spPr bwMode="auto">
              <a:xfrm>
                <a:off x="1442151" y="1916547"/>
                <a:ext cx="480390" cy="965012"/>
              </a:xfrm>
              <a:custGeom>
                <a:avLst/>
                <a:gdLst>
                  <a:gd name="T0" fmla="*/ 0 w 132"/>
                  <a:gd name="T1" fmla="*/ 0 h 265"/>
                  <a:gd name="T2" fmla="*/ 132 w 132"/>
                  <a:gd name="T3" fmla="*/ 133 h 265"/>
                  <a:gd name="T4" fmla="*/ 0 w 132"/>
                  <a:gd name="T5" fmla="*/ 265 h 265"/>
                  <a:gd name="T6" fmla="*/ 0 w 132"/>
                  <a:gd name="T7" fmla="*/ 265 h 265"/>
                </a:gdLst>
                <a:ahLst/>
                <a:cxnLst>
                  <a:cxn ang="0">
                    <a:pos x="T0" y="T1"/>
                  </a:cxn>
                  <a:cxn ang="0">
                    <a:pos x="T2" y="T3"/>
                  </a:cxn>
                  <a:cxn ang="0">
                    <a:pos x="T4" y="T5"/>
                  </a:cxn>
                  <a:cxn ang="0">
                    <a:pos x="T6" y="T7"/>
                  </a:cxn>
                </a:cxnLst>
                <a:rect l="0" t="0" r="r" b="b"/>
                <a:pathLst>
                  <a:path w="132" h="265">
                    <a:moveTo>
                      <a:pt x="0" y="0"/>
                    </a:moveTo>
                    <a:cubicBezTo>
                      <a:pt x="73" y="0"/>
                      <a:pt x="132" y="60"/>
                      <a:pt x="132" y="133"/>
                    </a:cubicBezTo>
                    <a:cubicBezTo>
                      <a:pt x="132" y="206"/>
                      <a:pt x="73" y="265"/>
                      <a:pt x="0" y="265"/>
                    </a:cubicBezTo>
                    <a:cubicBezTo>
                      <a:pt x="0" y="265"/>
                      <a:pt x="0" y="265"/>
                      <a:pt x="0" y="265"/>
                    </a:cubicBezTo>
                  </a:path>
                </a:pathLst>
              </a:custGeom>
              <a:noFill/>
              <a:ln w="76200" cap="rnd">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defTabSz="1219140">
                  <a:defRPr/>
                </a:pPr>
                <a:endParaRPr lang="en-US" sz="2400" kern="0">
                  <a:solidFill>
                    <a:srgbClr val="282828"/>
                  </a:solidFill>
                </a:endParaRPr>
              </a:p>
            </p:txBody>
          </p:sp>
        </p:grpSp>
        <p:sp>
          <p:nvSpPr>
            <p:cNvPr id="214" name="TextBox 213">
              <a:extLst>
                <a:ext uri="{FF2B5EF4-FFF2-40B4-BE49-F238E27FC236}">
                  <a16:creationId xmlns:a16="http://schemas.microsoft.com/office/drawing/2014/main" id="{7F2EB2CF-5341-45BB-918D-11379F8F8A51}"/>
                </a:ext>
              </a:extLst>
            </p:cNvPr>
            <p:cNvSpPr txBox="1"/>
            <p:nvPr/>
          </p:nvSpPr>
          <p:spPr>
            <a:xfrm>
              <a:off x="961807" y="2283810"/>
              <a:ext cx="960686" cy="226256"/>
            </a:xfrm>
            <a:prstGeom prst="rect">
              <a:avLst/>
            </a:prstGeom>
            <a:noFill/>
          </p:spPr>
          <p:txBody>
            <a:bodyPr wrap="square" lIns="0" tIns="0" rIns="0" bIns="0" rtlCol="0">
              <a:spAutoFit/>
            </a:bodyPr>
            <a:lstStyle/>
            <a:p>
              <a:pPr algn="ctr"/>
              <a:r>
                <a:rPr lang="en-US" sz="1100" spc="-20" dirty="0">
                  <a:solidFill>
                    <a:schemeClr val="bg1"/>
                  </a:solidFill>
                  <a:latin typeface="CiscoSansTT ExtraLight"/>
                </a:rPr>
                <a:t>AMP4EP</a:t>
              </a:r>
            </a:p>
          </p:txBody>
        </p:sp>
      </p:grpSp>
      <p:pic>
        <p:nvPicPr>
          <p:cNvPr id="236" name="Picture 2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990" y="930957"/>
            <a:ext cx="302872" cy="302281"/>
          </a:xfrm>
          <a:prstGeom prst="rect">
            <a:avLst/>
          </a:prstGeom>
        </p:spPr>
      </p:pic>
      <p:pic>
        <p:nvPicPr>
          <p:cNvPr id="237" name="Picture 2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896" y="2597557"/>
            <a:ext cx="302872" cy="302281"/>
          </a:xfrm>
          <a:prstGeom prst="rect">
            <a:avLst/>
          </a:prstGeom>
        </p:spPr>
      </p:pic>
      <p:pic>
        <p:nvPicPr>
          <p:cNvPr id="238" name="Picture 2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130" y="2597557"/>
            <a:ext cx="302872" cy="302281"/>
          </a:xfrm>
          <a:prstGeom prst="rect">
            <a:avLst/>
          </a:prstGeom>
        </p:spPr>
      </p:pic>
      <p:pic>
        <p:nvPicPr>
          <p:cNvPr id="239" name="Picture 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382" y="4026535"/>
            <a:ext cx="302872" cy="302281"/>
          </a:xfrm>
          <a:prstGeom prst="rect">
            <a:avLst/>
          </a:prstGeom>
        </p:spPr>
      </p:pic>
      <p:pic>
        <p:nvPicPr>
          <p:cNvPr id="240" name="Picture 2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878" y="4026535"/>
            <a:ext cx="302872" cy="302281"/>
          </a:xfrm>
          <a:prstGeom prst="rect">
            <a:avLst/>
          </a:prstGeom>
        </p:spPr>
      </p:pic>
      <p:pic>
        <p:nvPicPr>
          <p:cNvPr id="241" name="Picture 2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374" y="4026535"/>
            <a:ext cx="302872" cy="302281"/>
          </a:xfrm>
          <a:prstGeom prst="rect">
            <a:avLst/>
          </a:prstGeom>
        </p:spPr>
      </p:pic>
    </p:spTree>
    <p:extLst>
      <p:ext uri="{BB962C8B-B14F-4D97-AF65-F5344CB8AC3E}">
        <p14:creationId xmlns:p14="http://schemas.microsoft.com/office/powerpoint/2010/main" val="314518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43"/>
                                        </p:tgtEl>
                                        <p:attrNameLst>
                                          <p:attrName>style.visibility</p:attrName>
                                        </p:attrNameLst>
                                      </p:cBhvr>
                                      <p:to>
                                        <p:strVal val="visible"/>
                                      </p:to>
                                    </p:set>
                                    <p:anim calcmode="lin" valueType="num">
                                      <p:cBhvr additive="base">
                                        <p:cTn id="7" dur="500" fill="hold"/>
                                        <p:tgtEl>
                                          <p:spTgt spid="243"/>
                                        </p:tgtEl>
                                        <p:attrNameLst>
                                          <p:attrName>ppt_x</p:attrName>
                                        </p:attrNameLst>
                                      </p:cBhvr>
                                      <p:tavLst>
                                        <p:tav tm="0">
                                          <p:val>
                                            <p:strVal val="0-#ppt_w/2"/>
                                          </p:val>
                                        </p:tav>
                                        <p:tav tm="100000">
                                          <p:val>
                                            <p:strVal val="#ppt_x"/>
                                          </p:val>
                                        </p:tav>
                                      </p:tavLst>
                                    </p:anim>
                                    <p:anim calcmode="lin" valueType="num">
                                      <p:cBhvr additive="base">
                                        <p:cTn id="8" dur="500" fill="hold"/>
                                        <p:tgtEl>
                                          <p:spTgt spid="24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fade">
                                      <p:cBhvr>
                                        <p:cTn id="12" dur="250"/>
                                        <p:tgtEl>
                                          <p:spTgt spid="165"/>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236"/>
                                        </p:tgtEl>
                                        <p:attrNameLst>
                                          <p:attrName>style.visibility</p:attrName>
                                        </p:attrNameLst>
                                      </p:cBhvr>
                                      <p:to>
                                        <p:strVal val="visible"/>
                                      </p:to>
                                    </p:set>
                                    <p:animEffect transition="in" filter="fade">
                                      <p:cBhvr>
                                        <p:cTn id="16" dur="250"/>
                                        <p:tgtEl>
                                          <p:spTgt spid="23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71"/>
                                        </p:tgtEl>
                                        <p:attrNameLst>
                                          <p:attrName>style.visibility</p:attrName>
                                        </p:attrNameLst>
                                      </p:cBhvr>
                                      <p:to>
                                        <p:strVal val="visible"/>
                                      </p:to>
                                    </p:set>
                                    <p:animEffect transition="in" filter="fade">
                                      <p:cBhvr>
                                        <p:cTn id="20" dur="250"/>
                                        <p:tgtEl>
                                          <p:spTgt spid="171"/>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177"/>
                                        </p:tgtEl>
                                        <p:attrNameLst>
                                          <p:attrName>style.visibility</p:attrName>
                                        </p:attrNameLst>
                                      </p:cBhvr>
                                      <p:to>
                                        <p:strVal val="visible"/>
                                      </p:to>
                                    </p:set>
                                    <p:animEffect transition="in" filter="fade">
                                      <p:cBhvr>
                                        <p:cTn id="24" dur="250"/>
                                        <p:tgtEl>
                                          <p:spTgt spid="17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37"/>
                                        </p:tgtEl>
                                        <p:attrNameLst>
                                          <p:attrName>style.visibility</p:attrName>
                                        </p:attrNameLst>
                                      </p:cBhvr>
                                      <p:to>
                                        <p:strVal val="visible"/>
                                      </p:to>
                                    </p:set>
                                    <p:animEffect transition="in" filter="fade">
                                      <p:cBhvr>
                                        <p:cTn id="28" dur="250"/>
                                        <p:tgtEl>
                                          <p:spTgt spid="237"/>
                                        </p:tgtEl>
                                      </p:cBhvr>
                                    </p:animEffect>
                                  </p:childTnLst>
                                </p:cTn>
                              </p:par>
                            </p:childTnLst>
                          </p:cTn>
                        </p:par>
                        <p:par>
                          <p:cTn id="29" fill="hold">
                            <p:stCondLst>
                              <p:cond delay="1750"/>
                            </p:stCondLst>
                            <p:childTnLst>
                              <p:par>
                                <p:cTn id="30" presetID="10" presetClass="entr" presetSubtype="0" fill="hold" nodeType="afterEffect">
                                  <p:stCondLst>
                                    <p:cond delay="0"/>
                                  </p:stCondLst>
                                  <p:childTnLst>
                                    <p:set>
                                      <p:cBhvr>
                                        <p:cTn id="31" dur="1" fill="hold">
                                          <p:stCondLst>
                                            <p:cond delay="0"/>
                                          </p:stCondLst>
                                        </p:cTn>
                                        <p:tgtEl>
                                          <p:spTgt spid="183"/>
                                        </p:tgtEl>
                                        <p:attrNameLst>
                                          <p:attrName>style.visibility</p:attrName>
                                        </p:attrNameLst>
                                      </p:cBhvr>
                                      <p:to>
                                        <p:strVal val="visible"/>
                                      </p:to>
                                    </p:set>
                                    <p:animEffect transition="in" filter="fade">
                                      <p:cBhvr>
                                        <p:cTn id="32" dur="250"/>
                                        <p:tgtEl>
                                          <p:spTgt spid="183"/>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238"/>
                                        </p:tgtEl>
                                        <p:attrNameLst>
                                          <p:attrName>style.visibility</p:attrName>
                                        </p:attrNameLst>
                                      </p:cBhvr>
                                      <p:to>
                                        <p:strVal val="visible"/>
                                      </p:to>
                                    </p:set>
                                    <p:animEffect transition="in" filter="fade">
                                      <p:cBhvr>
                                        <p:cTn id="36" dur="250"/>
                                        <p:tgtEl>
                                          <p:spTgt spid="238"/>
                                        </p:tgtEl>
                                      </p:cBhvr>
                                    </p:animEffect>
                                  </p:childTnLst>
                                </p:cTn>
                              </p:par>
                            </p:childTnLst>
                          </p:cTn>
                        </p:par>
                        <p:par>
                          <p:cTn id="37" fill="hold">
                            <p:stCondLst>
                              <p:cond delay="2250"/>
                            </p:stCondLst>
                            <p:childTnLst>
                              <p:par>
                                <p:cTn id="38" presetID="10" presetClass="entr" presetSubtype="0" fill="hold" nodeType="afterEffect">
                                  <p:stCondLst>
                                    <p:cond delay="0"/>
                                  </p:stCondLst>
                                  <p:childTnLst>
                                    <p:set>
                                      <p:cBhvr>
                                        <p:cTn id="39" dur="1" fill="hold">
                                          <p:stCondLst>
                                            <p:cond delay="0"/>
                                          </p:stCondLst>
                                        </p:cTn>
                                        <p:tgtEl>
                                          <p:spTgt spid="206"/>
                                        </p:tgtEl>
                                        <p:attrNameLst>
                                          <p:attrName>style.visibility</p:attrName>
                                        </p:attrNameLst>
                                      </p:cBhvr>
                                      <p:to>
                                        <p:strVal val="visible"/>
                                      </p:to>
                                    </p:set>
                                    <p:animEffect transition="in" filter="fade">
                                      <p:cBhvr>
                                        <p:cTn id="40" dur="250"/>
                                        <p:tgtEl>
                                          <p:spTgt spid="206"/>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212"/>
                                        </p:tgtEl>
                                        <p:attrNameLst>
                                          <p:attrName>style.visibility</p:attrName>
                                        </p:attrNameLst>
                                      </p:cBhvr>
                                      <p:to>
                                        <p:strVal val="visible"/>
                                      </p:to>
                                    </p:set>
                                    <p:animEffect transition="in" filter="fade">
                                      <p:cBhvr>
                                        <p:cTn id="44" dur="250"/>
                                        <p:tgtEl>
                                          <p:spTgt spid="212"/>
                                        </p:tgtEl>
                                      </p:cBhvr>
                                    </p:animEffect>
                                  </p:childTnLst>
                                </p:cTn>
                              </p:par>
                            </p:childTnLst>
                          </p:cTn>
                        </p:par>
                        <p:par>
                          <p:cTn id="45" fill="hold">
                            <p:stCondLst>
                              <p:cond delay="2750"/>
                            </p:stCondLst>
                            <p:childTnLst>
                              <p:par>
                                <p:cTn id="46" presetID="10" presetClass="entr" presetSubtype="0" fill="hold" nodeType="afterEffect">
                                  <p:stCondLst>
                                    <p:cond delay="0"/>
                                  </p:stCondLst>
                                  <p:childTnLst>
                                    <p:set>
                                      <p:cBhvr>
                                        <p:cTn id="47" dur="1" fill="hold">
                                          <p:stCondLst>
                                            <p:cond delay="0"/>
                                          </p:stCondLst>
                                        </p:cTn>
                                        <p:tgtEl>
                                          <p:spTgt spid="239"/>
                                        </p:tgtEl>
                                        <p:attrNameLst>
                                          <p:attrName>style.visibility</p:attrName>
                                        </p:attrNameLst>
                                      </p:cBhvr>
                                      <p:to>
                                        <p:strVal val="visible"/>
                                      </p:to>
                                    </p:set>
                                    <p:animEffect transition="in" filter="fade">
                                      <p:cBhvr>
                                        <p:cTn id="48" dur="250"/>
                                        <p:tgtEl>
                                          <p:spTgt spid="239"/>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200"/>
                                        </p:tgtEl>
                                        <p:attrNameLst>
                                          <p:attrName>style.visibility</p:attrName>
                                        </p:attrNameLst>
                                      </p:cBhvr>
                                      <p:to>
                                        <p:strVal val="visible"/>
                                      </p:to>
                                    </p:set>
                                    <p:animEffect transition="in" filter="fade">
                                      <p:cBhvr>
                                        <p:cTn id="52" dur="250"/>
                                        <p:tgtEl>
                                          <p:spTgt spid="200"/>
                                        </p:tgtEl>
                                      </p:cBhvr>
                                    </p:animEffect>
                                  </p:childTnLst>
                                </p:cTn>
                              </p:par>
                            </p:childTnLst>
                          </p:cTn>
                        </p:par>
                        <p:par>
                          <p:cTn id="53" fill="hold">
                            <p:stCondLst>
                              <p:cond delay="3250"/>
                            </p:stCondLst>
                            <p:childTnLst>
                              <p:par>
                                <p:cTn id="54" presetID="10" presetClass="entr" presetSubtype="0" fill="hold" nodeType="afterEffect">
                                  <p:stCondLst>
                                    <p:cond delay="0"/>
                                  </p:stCondLst>
                                  <p:childTnLst>
                                    <p:set>
                                      <p:cBhvr>
                                        <p:cTn id="55" dur="1" fill="hold">
                                          <p:stCondLst>
                                            <p:cond delay="0"/>
                                          </p:stCondLst>
                                        </p:cTn>
                                        <p:tgtEl>
                                          <p:spTgt spid="240"/>
                                        </p:tgtEl>
                                        <p:attrNameLst>
                                          <p:attrName>style.visibility</p:attrName>
                                        </p:attrNameLst>
                                      </p:cBhvr>
                                      <p:to>
                                        <p:strVal val="visible"/>
                                      </p:to>
                                    </p:set>
                                    <p:animEffect transition="in" filter="fade">
                                      <p:cBhvr>
                                        <p:cTn id="56" dur="250"/>
                                        <p:tgtEl>
                                          <p:spTgt spid="240"/>
                                        </p:tgtEl>
                                      </p:cBhvr>
                                    </p:animEffect>
                                  </p:childTnLst>
                                </p:cTn>
                              </p:par>
                            </p:childTnLst>
                          </p:cTn>
                        </p:par>
                        <p:par>
                          <p:cTn id="57" fill="hold">
                            <p:stCondLst>
                              <p:cond delay="3500"/>
                            </p:stCondLst>
                            <p:childTnLst>
                              <p:par>
                                <p:cTn id="58" presetID="10" presetClass="entr" presetSubtype="0" fill="hold" nodeType="afterEffect">
                                  <p:stCondLst>
                                    <p:cond delay="0"/>
                                  </p:stCondLst>
                                  <p:childTnLst>
                                    <p:set>
                                      <p:cBhvr>
                                        <p:cTn id="59" dur="1" fill="hold">
                                          <p:stCondLst>
                                            <p:cond delay="0"/>
                                          </p:stCondLst>
                                        </p:cTn>
                                        <p:tgtEl>
                                          <p:spTgt spid="194"/>
                                        </p:tgtEl>
                                        <p:attrNameLst>
                                          <p:attrName>style.visibility</p:attrName>
                                        </p:attrNameLst>
                                      </p:cBhvr>
                                      <p:to>
                                        <p:strVal val="visible"/>
                                      </p:to>
                                    </p:set>
                                    <p:animEffect transition="in" filter="fade">
                                      <p:cBhvr>
                                        <p:cTn id="60" dur="250"/>
                                        <p:tgtEl>
                                          <p:spTgt spid="194"/>
                                        </p:tgtEl>
                                      </p:cBhvr>
                                    </p:animEffect>
                                  </p:childTnLst>
                                </p:cTn>
                              </p:par>
                            </p:childTnLst>
                          </p:cTn>
                        </p:par>
                        <p:par>
                          <p:cTn id="61" fill="hold">
                            <p:stCondLst>
                              <p:cond delay="3750"/>
                            </p:stCondLst>
                            <p:childTnLst>
                              <p:par>
                                <p:cTn id="62" presetID="10" presetClass="entr" presetSubtype="0" fill="hold" nodeType="afterEffect">
                                  <p:stCondLst>
                                    <p:cond delay="0"/>
                                  </p:stCondLst>
                                  <p:childTnLst>
                                    <p:set>
                                      <p:cBhvr>
                                        <p:cTn id="63" dur="1" fill="hold">
                                          <p:stCondLst>
                                            <p:cond delay="0"/>
                                          </p:stCondLst>
                                        </p:cTn>
                                        <p:tgtEl>
                                          <p:spTgt spid="241"/>
                                        </p:tgtEl>
                                        <p:attrNameLst>
                                          <p:attrName>style.visibility</p:attrName>
                                        </p:attrNameLst>
                                      </p:cBhvr>
                                      <p:to>
                                        <p:strVal val="visible"/>
                                      </p:to>
                                    </p:set>
                                    <p:animEffect transition="in" filter="fade">
                                      <p:cBhvr>
                                        <p:cTn id="64" dur="250"/>
                                        <p:tgtEl>
                                          <p:spTgt spid="241"/>
                                        </p:tgtEl>
                                      </p:cBhvr>
                                    </p:animEffect>
                                  </p:childTnLst>
                                </p:cTn>
                              </p:par>
                            </p:childTnLst>
                          </p:cTn>
                        </p:par>
                        <p:par>
                          <p:cTn id="65" fill="hold">
                            <p:stCondLst>
                              <p:cond delay="4000"/>
                            </p:stCondLst>
                            <p:childTnLst>
                              <p:par>
                                <p:cTn id="66" presetID="10" presetClass="entr" presetSubtype="0" fill="hold" nodeType="afterEffect">
                                  <p:stCondLst>
                                    <p:cond delay="0"/>
                                  </p:stCondLst>
                                  <p:childTnLst>
                                    <p:set>
                                      <p:cBhvr>
                                        <p:cTn id="67" dur="1" fill="hold">
                                          <p:stCondLst>
                                            <p:cond delay="0"/>
                                          </p:stCondLst>
                                        </p:cTn>
                                        <p:tgtEl>
                                          <p:spTgt spid="188"/>
                                        </p:tgtEl>
                                        <p:attrNameLst>
                                          <p:attrName>style.visibility</p:attrName>
                                        </p:attrNameLst>
                                      </p:cBhvr>
                                      <p:to>
                                        <p:strVal val="visible"/>
                                      </p:to>
                                    </p:set>
                                    <p:animEffect transition="in" filter="fade">
                                      <p:cBhvr>
                                        <p:cTn id="68" dur="25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rotWithShape="1">
          <a:blip r:embed="rId2" cstate="print">
            <a:extLst>
              <a:ext uri="{28A0092B-C50C-407E-A947-70E740481C1C}">
                <a14:useLocalDpi xmlns:a14="http://schemas.microsoft.com/office/drawing/2010/main"/>
              </a:ext>
            </a:extLst>
          </a:blip>
          <a:srcRect l="15660" t="1" b="854"/>
          <a:stretch/>
        </p:blipFill>
        <p:spPr>
          <a:xfrm>
            <a:off x="6629400" y="1768444"/>
            <a:ext cx="1965960" cy="1920240"/>
          </a:xfrm>
          <a:prstGeom prst="rect">
            <a:avLst/>
          </a:prstGeom>
        </p:spPr>
      </p:pic>
      <p:pic>
        <p:nvPicPr>
          <p:cNvPr id="71" name="Picture 70"/>
          <p:cNvPicPr>
            <a:picLocks noChangeAspect="1"/>
          </p:cNvPicPr>
          <p:nvPr/>
        </p:nvPicPr>
        <p:blipFill rotWithShape="1">
          <a:blip r:embed="rId3" cstate="print">
            <a:extLst>
              <a:ext uri="{28A0092B-C50C-407E-A947-70E740481C1C}">
                <a14:useLocalDpi xmlns:a14="http://schemas.microsoft.com/office/drawing/2010/main"/>
              </a:ext>
            </a:extLst>
          </a:blip>
          <a:srcRect l="11908" t="4220" r="6709" b="111"/>
          <a:stretch/>
        </p:blipFill>
        <p:spPr>
          <a:xfrm>
            <a:off x="4602480" y="1768444"/>
            <a:ext cx="1965960" cy="1920240"/>
          </a:xfrm>
          <a:prstGeom prst="rect">
            <a:avLst/>
          </a:prstGeom>
        </p:spPr>
      </p:pic>
      <p:pic>
        <p:nvPicPr>
          <p:cNvPr id="51" name="Picture 50"/>
          <p:cNvPicPr>
            <a:picLocks noChangeAspect="1"/>
          </p:cNvPicPr>
          <p:nvPr/>
        </p:nvPicPr>
        <p:blipFill rotWithShape="1">
          <a:blip r:embed="rId4" cstate="print">
            <a:extLst>
              <a:ext uri="{28A0092B-C50C-407E-A947-70E740481C1C}">
                <a14:useLocalDpi xmlns:a14="http://schemas.microsoft.com/office/drawing/2010/main"/>
              </a:ext>
            </a:extLst>
          </a:blip>
          <a:srcRect l="15243" t="1" b="364"/>
          <a:stretch/>
        </p:blipFill>
        <p:spPr>
          <a:xfrm>
            <a:off x="2575560" y="1768444"/>
            <a:ext cx="1965960" cy="1920240"/>
          </a:xfrm>
          <a:prstGeom prst="rect">
            <a:avLst/>
          </a:prstGeom>
        </p:spPr>
      </p:pic>
      <p:pic>
        <p:nvPicPr>
          <p:cNvPr id="53" name="Picture 52"/>
          <p:cNvPicPr>
            <a:picLocks noChangeAspect="1"/>
          </p:cNvPicPr>
          <p:nvPr/>
        </p:nvPicPr>
        <p:blipFill rotWithShape="1">
          <a:blip r:embed="rId5" cstate="print">
            <a:extLst>
              <a:ext uri="{28A0092B-C50C-407E-A947-70E740481C1C}">
                <a14:useLocalDpi xmlns:a14="http://schemas.microsoft.com/office/drawing/2010/main"/>
              </a:ext>
            </a:extLst>
          </a:blip>
          <a:srcRect l="7901" r="10567" b="4154"/>
          <a:stretch/>
        </p:blipFill>
        <p:spPr>
          <a:xfrm>
            <a:off x="548640" y="1768446"/>
            <a:ext cx="1965960" cy="1920238"/>
          </a:xfrm>
          <a:prstGeom prst="rect">
            <a:avLst/>
          </a:prstGeom>
        </p:spPr>
      </p:pic>
      <p:sp>
        <p:nvSpPr>
          <p:cNvPr id="11" name="Rectangle 10"/>
          <p:cNvSpPr/>
          <p:nvPr/>
        </p:nvSpPr>
        <p:spPr>
          <a:xfrm>
            <a:off x="2575560" y="1768444"/>
            <a:ext cx="1965960" cy="1920240"/>
          </a:xfrm>
          <a:prstGeom prst="rect">
            <a:avLst/>
          </a:prstGeom>
          <a:solidFill>
            <a:schemeClr val="accent2"/>
          </a:solidFill>
        </p:spPr>
        <p:txBody>
          <a:bodyPr lIns="45720" tIns="0" rIns="45720" bIns="274320" anchor="ctr">
            <a:noAutofit/>
          </a:bodyPr>
          <a:lstStyle/>
          <a:p>
            <a:pPr algn="ctr">
              <a:spcAft>
                <a:spcPts val="0"/>
              </a:spcAft>
            </a:pPr>
            <a:r>
              <a:rPr lang="en-US" sz="1200" dirty="0">
                <a:solidFill>
                  <a:schemeClr val="bg1"/>
                </a:solidFill>
                <a:latin typeface="+mj-lt"/>
                <a:cs typeface="Arial" panose="020B0604020202020204" pitchFamily="34" charset="0"/>
              </a:rPr>
              <a:t>Heightened security risk because of telework</a:t>
            </a:r>
          </a:p>
        </p:txBody>
      </p:sp>
      <p:sp>
        <p:nvSpPr>
          <p:cNvPr id="15" name="Rectangle 14"/>
          <p:cNvSpPr/>
          <p:nvPr/>
        </p:nvSpPr>
        <p:spPr>
          <a:xfrm>
            <a:off x="548640" y="1768444"/>
            <a:ext cx="1965960" cy="19202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0" rIns="45720" bIns="274320" rtlCol="0" anchor="ctr"/>
          <a:lstStyle/>
          <a:p>
            <a:pPr algn="ctr">
              <a:spcAft>
                <a:spcPts val="0"/>
              </a:spcAft>
            </a:pPr>
            <a:r>
              <a:rPr lang="en-SG" sz="1200" dirty="0">
                <a:cs typeface="Arial" panose="020B0604020202020204" pitchFamily="34" charset="0"/>
              </a:rPr>
              <a:t>Shift to virtual,</a:t>
            </a:r>
            <a:br>
              <a:rPr lang="en-SG" sz="1200" dirty="0">
                <a:cs typeface="Arial" panose="020B0604020202020204" pitchFamily="34" charset="0"/>
              </a:rPr>
            </a:br>
            <a:r>
              <a:rPr lang="en-SG" sz="1200" dirty="0">
                <a:cs typeface="Arial" panose="020B0604020202020204" pitchFamily="34" charset="0"/>
              </a:rPr>
              <a:t>Telework: staff must </a:t>
            </a:r>
            <a:br>
              <a:rPr lang="en-SG" sz="1200" dirty="0">
                <a:cs typeface="Arial" panose="020B0604020202020204" pitchFamily="34" charset="0"/>
              </a:rPr>
            </a:br>
            <a:r>
              <a:rPr lang="en-SG" sz="1200" dirty="0">
                <a:cs typeface="Arial" panose="020B0604020202020204" pitchFamily="34" charset="0"/>
              </a:rPr>
              <a:t>work from home</a:t>
            </a:r>
          </a:p>
        </p:txBody>
      </p:sp>
      <p:sp>
        <p:nvSpPr>
          <p:cNvPr id="13" name="Rectangle 12"/>
          <p:cNvSpPr>
            <a:spLocks/>
          </p:cNvSpPr>
          <p:nvPr/>
        </p:nvSpPr>
        <p:spPr>
          <a:xfrm>
            <a:off x="6629400" y="1768444"/>
            <a:ext cx="1965960" cy="1920240"/>
          </a:xfrm>
          <a:prstGeom prst="rect">
            <a:avLst/>
          </a:prstGeom>
          <a:solidFill>
            <a:schemeClr val="accent4">
              <a:lumMod val="75000"/>
            </a:schemeClr>
          </a:solidFill>
        </p:spPr>
        <p:txBody>
          <a:bodyPr lIns="45720" tIns="0" rIns="45720" bIns="274320" anchor="ctr">
            <a:noAutofit/>
          </a:bodyPr>
          <a:lstStyle/>
          <a:p>
            <a:pPr algn="ctr">
              <a:spcAft>
                <a:spcPts val="0"/>
              </a:spcAft>
            </a:pPr>
            <a:r>
              <a:rPr lang="en-US" sz="1200" spc="-20" dirty="0">
                <a:solidFill>
                  <a:schemeClr val="bg2"/>
                </a:solidFill>
                <a:latin typeface="+mj-lt"/>
                <a:cs typeface="Arial" panose="020B0604020202020204" pitchFamily="34" charset="0"/>
              </a:rPr>
              <a:t>SMB relocation, temporary facilities network set up; restaurants, shops change to e-delivery/</a:t>
            </a:r>
            <a:br>
              <a:rPr lang="en-US" sz="1200" spc="-20" dirty="0">
                <a:solidFill>
                  <a:schemeClr val="bg2"/>
                </a:solidFill>
                <a:latin typeface="+mj-lt"/>
                <a:cs typeface="Arial" panose="020B0604020202020204" pitchFamily="34" charset="0"/>
              </a:rPr>
            </a:br>
            <a:r>
              <a:rPr lang="en-US" sz="1200" spc="-20" dirty="0">
                <a:solidFill>
                  <a:schemeClr val="bg2"/>
                </a:solidFill>
                <a:latin typeface="+mj-lt"/>
                <a:cs typeface="Arial" panose="020B0604020202020204" pitchFamily="34" charset="0"/>
              </a:rPr>
              <a:t>POS system set up </a:t>
            </a:r>
          </a:p>
        </p:txBody>
      </p:sp>
      <p:sp>
        <p:nvSpPr>
          <p:cNvPr id="12" name="Rectangle 11"/>
          <p:cNvSpPr/>
          <p:nvPr/>
        </p:nvSpPr>
        <p:spPr>
          <a:xfrm>
            <a:off x="4602480" y="1768444"/>
            <a:ext cx="1965960" cy="1920240"/>
          </a:xfrm>
          <a:prstGeom prst="rect">
            <a:avLst/>
          </a:prstGeom>
          <a:solidFill>
            <a:schemeClr val="accent5"/>
          </a:solidFill>
        </p:spPr>
        <p:txBody>
          <a:bodyPr lIns="45720" tIns="0" rIns="45720" bIns="274320" anchor="ctr">
            <a:noAutofit/>
          </a:bodyPr>
          <a:lstStyle/>
          <a:p>
            <a:pPr algn="ctr">
              <a:spcAft>
                <a:spcPts val="0"/>
              </a:spcAft>
            </a:pPr>
            <a:r>
              <a:rPr lang="en-US" sz="1200" dirty="0">
                <a:latin typeface="+mj-lt"/>
                <a:cs typeface="Arial" panose="020B0604020202020204" pitchFamily="34" charset="0"/>
              </a:rPr>
              <a:t>Telemedicine deployment at GPs and clinics</a:t>
            </a:r>
          </a:p>
          <a:p>
            <a:pPr algn="ctr">
              <a:spcAft>
                <a:spcPts val="0"/>
              </a:spcAft>
            </a:pPr>
            <a:r>
              <a:rPr lang="en-US" sz="1200" dirty="0">
                <a:latin typeface="+mj-lt"/>
                <a:cs typeface="Arial" panose="020B0604020202020204" pitchFamily="34" charset="0"/>
              </a:rPr>
              <a:t>E-learning deployment at K12 &amp; tuition centers</a:t>
            </a:r>
          </a:p>
        </p:txBody>
      </p:sp>
      <p:sp>
        <p:nvSpPr>
          <p:cNvPr id="2" name="Title 1"/>
          <p:cNvSpPr>
            <a:spLocks noGrp="1"/>
          </p:cNvSpPr>
          <p:nvPr>
            <p:ph type="title"/>
          </p:nvPr>
        </p:nvSpPr>
        <p:spPr>
          <a:xfrm>
            <a:off x="429736" y="219865"/>
            <a:ext cx="8345488" cy="731837"/>
          </a:xfrm>
        </p:spPr>
        <p:txBody>
          <a:bodyPr/>
          <a:lstStyle/>
          <a:p>
            <a:r>
              <a:rPr lang="en-US" dirty="0"/>
              <a:t>APJC Cisco Designed exciting offers are here</a:t>
            </a:r>
            <a:br>
              <a:rPr lang="en-US" dirty="0"/>
            </a:br>
            <a:r>
              <a:rPr lang="en-US" sz="2000" dirty="0"/>
              <a:t>-Support SMB build resilience </a:t>
            </a:r>
            <a:endParaRPr lang="en-US" dirty="0"/>
          </a:p>
        </p:txBody>
      </p:sp>
      <p:sp>
        <p:nvSpPr>
          <p:cNvPr id="4" name="Rounded Rectangle 3"/>
          <p:cNvSpPr/>
          <p:nvPr/>
        </p:nvSpPr>
        <p:spPr>
          <a:xfrm>
            <a:off x="-259080" y="1201738"/>
            <a:ext cx="4676141" cy="432792"/>
          </a:xfrm>
          <a:prstGeom prst="roundRect">
            <a:avLst>
              <a:gd name="adj" fmla="val 50000"/>
            </a:avLst>
          </a:prstGeom>
          <a:solidFill>
            <a:schemeClr val="bg1"/>
          </a:solidFill>
        </p:spPr>
        <p:txBody>
          <a:bodyPr wrap="square" rIns="182880" anchor="ctr">
            <a:spAutoFit/>
          </a:bodyPr>
          <a:lstStyle/>
          <a:p>
            <a:pPr algn="r">
              <a:spcAft>
                <a:spcPts val="0"/>
              </a:spcAft>
            </a:pPr>
            <a:r>
              <a:rPr lang="en-SG" sz="1400" b="1" dirty="0">
                <a:solidFill>
                  <a:schemeClr val="bg2"/>
                </a:solidFill>
                <a:latin typeface="+mj-lt"/>
                <a:cs typeface="Arial" panose="020B0604020202020204" pitchFamily="34" charset="0"/>
              </a:rPr>
              <a:t>SMB Business Operations Impact (use cases)</a:t>
            </a:r>
            <a:endParaRPr lang="en-US" sz="1400" dirty="0">
              <a:solidFill>
                <a:schemeClr val="bg2"/>
              </a:solidFill>
              <a:latin typeface="+mj-lt"/>
            </a:endParaRPr>
          </a:p>
        </p:txBody>
      </p:sp>
      <p:sp>
        <p:nvSpPr>
          <p:cNvPr id="19" name="TextBox 18">
            <a:extLst>
              <a:ext uri="{FF2B5EF4-FFF2-40B4-BE49-F238E27FC236}">
                <a16:creationId xmlns:a16="http://schemas.microsoft.com/office/drawing/2014/main" id="{724454B7-8C48-154C-BFCB-954C6CA94E7D}"/>
              </a:ext>
            </a:extLst>
          </p:cNvPr>
          <p:cNvSpPr txBox="1"/>
          <p:nvPr/>
        </p:nvSpPr>
        <p:spPr>
          <a:xfrm>
            <a:off x="-514350" y="3848637"/>
            <a:ext cx="5055870" cy="241201"/>
          </a:xfrm>
          <a:prstGeom prst="roundRect">
            <a:avLst>
              <a:gd name="adj" fmla="val 50000"/>
            </a:avLst>
          </a:prstGeom>
          <a:solidFill>
            <a:schemeClr val="bg1">
              <a:lumMod val="25000"/>
              <a:lumOff val="75000"/>
            </a:schemeClr>
          </a:solidFill>
          <a:ln w="3175" cap="flat">
            <a:noFill/>
            <a:miter lim="400000"/>
          </a:ln>
          <a:effectLst/>
        </p:spPr>
        <p:txBody>
          <a:bodyPr rot="0" spcFirstLastPara="1" vertOverflow="overflow" horzOverflow="overflow" vert="horz" wrap="square" lIns="19050" tIns="19050" rIns="19050" bIns="19050" numCol="1" spcCol="38100" rtlCol="0" anchor="ctr">
            <a:spAutoFit/>
          </a:bodyPr>
          <a:lstStyle/>
          <a:p>
            <a:pPr algn="ctr" defTabSz="309564" hangingPunct="0">
              <a:spcAft>
                <a:spcPts val="200"/>
              </a:spcAft>
              <a:defRPr/>
            </a:pPr>
            <a:r>
              <a:rPr lang="en-US" sz="1000" kern="0" dirty="0">
                <a:solidFill>
                  <a:srgbClr val="282828">
                    <a:lumMod val="90000"/>
                    <a:lumOff val="10000"/>
                  </a:srgbClr>
                </a:solidFill>
                <a:latin typeface="+mj-lt"/>
                <a:ea typeface="CiscoSansTT ExtraLight" charset="0"/>
                <a:cs typeface="CiscoSansTT ExtraLight" charset="0"/>
                <a:sym typeface="CiscoSansTT ExtraLight"/>
              </a:rPr>
              <a:t>Maintain business </a:t>
            </a:r>
          </a:p>
        </p:txBody>
      </p:sp>
      <p:sp>
        <p:nvSpPr>
          <p:cNvPr id="20" name="TextBox 19">
            <a:extLst>
              <a:ext uri="{FF2B5EF4-FFF2-40B4-BE49-F238E27FC236}">
                <a16:creationId xmlns:a16="http://schemas.microsoft.com/office/drawing/2014/main" id="{824CEC23-2164-DC40-81C7-BEA22E936792}"/>
              </a:ext>
            </a:extLst>
          </p:cNvPr>
          <p:cNvSpPr txBox="1"/>
          <p:nvPr/>
        </p:nvSpPr>
        <p:spPr>
          <a:xfrm>
            <a:off x="-514350" y="4104258"/>
            <a:ext cx="5055870" cy="306561"/>
          </a:xfrm>
          <a:prstGeom prst="roundRect">
            <a:avLst>
              <a:gd name="adj" fmla="val 50000"/>
            </a:avLst>
          </a:prstGeom>
          <a:solidFill>
            <a:schemeClr val="bg1">
              <a:lumMod val="25000"/>
              <a:lumOff val="75000"/>
            </a:schemeClr>
          </a:solidFill>
          <a:ln w="3175" cap="flat">
            <a:noFill/>
            <a:miter lim="400000"/>
          </a:ln>
          <a:effectLst/>
        </p:spPr>
        <p:txBody>
          <a:bodyPr rot="0" spcFirstLastPara="1" vertOverflow="overflow" horzOverflow="overflow" vert="horz" wrap="square" lIns="19050" tIns="19050" rIns="19050" bIns="19050" numCol="1" spcCol="38100" rtlCol="0" anchor="ctr">
            <a:spAutoFit/>
          </a:bodyPr>
          <a:lstStyle/>
          <a:p>
            <a:pPr algn="ctr" defTabSz="309564" hangingPunct="0">
              <a:spcAft>
                <a:spcPts val="200"/>
              </a:spcAft>
              <a:defRPr/>
            </a:pPr>
            <a:r>
              <a:rPr lang="en-US" sz="1000" kern="0" dirty="0">
                <a:solidFill>
                  <a:srgbClr val="282828">
                    <a:lumMod val="90000"/>
                    <a:lumOff val="10000"/>
                  </a:srgbClr>
                </a:solidFill>
                <a:latin typeface="+mj-lt"/>
                <a:ea typeface="CiscoSansTT ExtraLight" charset="0"/>
                <a:cs typeface="CiscoSansTT ExtraLight" charset="0"/>
                <a:sym typeface="CiscoSansTT ExtraLight"/>
              </a:rPr>
              <a:t>How Cisco help you </a:t>
            </a:r>
            <a:r>
              <a:rPr lang="en-US" sz="1000" b="1" kern="0" dirty="0">
                <a:solidFill>
                  <a:srgbClr val="282828">
                    <a:lumMod val="90000"/>
                    <a:lumOff val="10000"/>
                  </a:srgbClr>
                </a:solidFill>
                <a:latin typeface="+mj-lt"/>
                <a:ea typeface="CiscoSansTT ExtraLight" charset="0"/>
                <a:cs typeface="CiscoSansTT ExtraLight" charset="0"/>
                <a:sym typeface="CiscoSansTT ExtraLight"/>
              </a:rPr>
              <a:t>stay in business</a:t>
            </a:r>
          </a:p>
        </p:txBody>
      </p:sp>
      <p:sp>
        <p:nvSpPr>
          <p:cNvPr id="21" name="TextBox 20">
            <a:extLst>
              <a:ext uri="{FF2B5EF4-FFF2-40B4-BE49-F238E27FC236}">
                <a16:creationId xmlns:a16="http://schemas.microsoft.com/office/drawing/2014/main" id="{724454B7-8C48-154C-BFCB-954C6CA94E7D}"/>
              </a:ext>
            </a:extLst>
          </p:cNvPr>
          <p:cNvSpPr txBox="1"/>
          <p:nvPr/>
        </p:nvSpPr>
        <p:spPr>
          <a:xfrm>
            <a:off x="4602480" y="3848637"/>
            <a:ext cx="5056632" cy="241201"/>
          </a:xfrm>
          <a:prstGeom prst="roundRect">
            <a:avLst>
              <a:gd name="adj" fmla="val 50000"/>
            </a:avLst>
          </a:prstGeom>
          <a:solidFill>
            <a:schemeClr val="bg1">
              <a:lumMod val="25000"/>
              <a:lumOff val="75000"/>
            </a:schemeClr>
          </a:solidFill>
          <a:ln w="3175" cap="flat">
            <a:noFill/>
            <a:miter lim="400000"/>
          </a:ln>
          <a:effectLst/>
        </p:spPr>
        <p:txBody>
          <a:bodyPr rot="0" spcFirstLastPara="1" vertOverflow="overflow" horzOverflow="overflow" vert="horz" wrap="square" lIns="19050" tIns="19050" rIns="19050" bIns="19050" numCol="1" spcCol="38100" rtlCol="0" anchor="ctr">
            <a:spAutoFit/>
          </a:bodyPr>
          <a:lstStyle/>
          <a:p>
            <a:pPr algn="ctr" defTabSz="309564" hangingPunct="0">
              <a:spcAft>
                <a:spcPts val="200"/>
              </a:spcAft>
              <a:defRPr/>
            </a:pPr>
            <a:r>
              <a:rPr lang="en-US" sz="1000" kern="0" dirty="0">
                <a:solidFill>
                  <a:srgbClr val="282828">
                    <a:lumMod val="90000"/>
                    <a:lumOff val="10000"/>
                  </a:srgbClr>
                </a:solidFill>
                <a:latin typeface="+mj-lt"/>
                <a:ea typeface="CiscoSansTT ExtraLight" charset="0"/>
                <a:cs typeface="CiscoSansTT ExtraLight" charset="0"/>
                <a:sym typeface="CiscoSansTT ExtraLight"/>
              </a:rPr>
              <a:t>Grow business</a:t>
            </a:r>
          </a:p>
        </p:txBody>
      </p:sp>
      <p:sp>
        <p:nvSpPr>
          <p:cNvPr id="22" name="TextBox 21">
            <a:extLst>
              <a:ext uri="{FF2B5EF4-FFF2-40B4-BE49-F238E27FC236}">
                <a16:creationId xmlns:a16="http://schemas.microsoft.com/office/drawing/2014/main" id="{824CEC23-2164-DC40-81C7-BEA22E936792}"/>
              </a:ext>
            </a:extLst>
          </p:cNvPr>
          <p:cNvSpPr txBox="1"/>
          <p:nvPr/>
        </p:nvSpPr>
        <p:spPr>
          <a:xfrm>
            <a:off x="4602480" y="4134127"/>
            <a:ext cx="5056632" cy="243309"/>
          </a:xfrm>
          <a:prstGeom prst="roundRect">
            <a:avLst>
              <a:gd name="adj" fmla="val 50000"/>
            </a:avLst>
          </a:prstGeom>
          <a:solidFill>
            <a:schemeClr val="bg1">
              <a:lumMod val="25000"/>
              <a:lumOff val="75000"/>
            </a:schemeClr>
          </a:solidFill>
          <a:ln w="3175" cap="flat">
            <a:noFill/>
            <a:miter lim="400000"/>
          </a:ln>
          <a:effectLst/>
        </p:spPr>
        <p:txBody>
          <a:bodyPr rot="0" spcFirstLastPara="1" vertOverflow="overflow" horzOverflow="overflow" vert="horz" wrap="square" lIns="19050" tIns="19050" rIns="19050" bIns="19050" numCol="1" spcCol="38100" rtlCol="0" anchor="ctr">
            <a:spAutoFit/>
          </a:bodyPr>
          <a:lstStyle/>
          <a:p>
            <a:pPr algn="ctr" defTabSz="309564" hangingPunct="0">
              <a:spcAft>
                <a:spcPts val="200"/>
              </a:spcAft>
              <a:defRPr/>
            </a:pPr>
            <a:r>
              <a:rPr lang="en-US" sz="1000" kern="0" dirty="0">
                <a:solidFill>
                  <a:srgbClr val="282828">
                    <a:lumMod val="90000"/>
                    <a:lumOff val="10000"/>
                  </a:srgbClr>
                </a:solidFill>
                <a:latin typeface="+mj-lt"/>
                <a:ea typeface="CiscoSansTT ExtraLight" charset="0"/>
                <a:cs typeface="CiscoSansTT ExtraLight" charset="0"/>
                <a:sym typeface="CiscoSansTT ExtraLight"/>
              </a:rPr>
              <a:t>How Cisco help you </a:t>
            </a:r>
            <a:r>
              <a:rPr lang="en-US" sz="1000" b="1" kern="0" dirty="0">
                <a:solidFill>
                  <a:srgbClr val="282828">
                    <a:lumMod val="90000"/>
                    <a:lumOff val="10000"/>
                  </a:srgbClr>
                </a:solidFill>
                <a:latin typeface="+mj-lt"/>
                <a:ea typeface="CiscoSansTT ExtraLight" charset="0"/>
                <a:cs typeface="CiscoSansTT ExtraLight" charset="0"/>
                <a:sym typeface="CiscoSansTT ExtraLight"/>
              </a:rPr>
              <a:t>generate revenue for business</a:t>
            </a:r>
          </a:p>
        </p:txBody>
      </p:sp>
      <p:sp>
        <p:nvSpPr>
          <p:cNvPr id="23" name="TextBox 22">
            <a:extLst>
              <a:ext uri="{FF2B5EF4-FFF2-40B4-BE49-F238E27FC236}">
                <a16:creationId xmlns:a16="http://schemas.microsoft.com/office/drawing/2014/main" id="{824CEC23-2164-DC40-81C7-BEA22E936792}"/>
              </a:ext>
            </a:extLst>
          </p:cNvPr>
          <p:cNvSpPr txBox="1"/>
          <p:nvPr/>
        </p:nvSpPr>
        <p:spPr>
          <a:xfrm>
            <a:off x="-514350" y="4425240"/>
            <a:ext cx="5055870" cy="243309"/>
          </a:xfrm>
          <a:prstGeom prst="roundRect">
            <a:avLst>
              <a:gd name="adj" fmla="val 50000"/>
            </a:avLst>
          </a:prstGeom>
          <a:solidFill>
            <a:schemeClr val="tx2"/>
          </a:solidFill>
          <a:ln w="3175" cap="flat">
            <a:noFill/>
            <a:miter lim="400000"/>
          </a:ln>
          <a:effectLst/>
        </p:spPr>
        <p:txBody>
          <a:bodyPr rot="0" spcFirstLastPara="1" vertOverflow="overflow" horzOverflow="overflow" vert="horz" wrap="square" lIns="19050" tIns="19050" rIns="19050" bIns="19050" numCol="1" spcCol="38100" rtlCol="0" anchor="ctr">
            <a:spAutoFit/>
          </a:bodyPr>
          <a:lstStyle/>
          <a:p>
            <a:pPr algn="ctr" defTabSz="309564" hangingPunct="0">
              <a:spcAft>
                <a:spcPts val="200"/>
              </a:spcAft>
              <a:defRPr/>
            </a:pPr>
            <a:r>
              <a:rPr lang="en-US" sz="1000" kern="0" dirty="0">
                <a:solidFill>
                  <a:schemeClr val="bg2"/>
                </a:solidFill>
                <a:latin typeface="+mj-lt"/>
                <a:ea typeface="CiscoSansTT ExtraLight" charset="0"/>
                <a:cs typeface="CiscoSansTT ExtraLight" charset="0"/>
                <a:sym typeface="CiscoSansTT ExtraLight"/>
              </a:rPr>
              <a:t>Stay connected from home</a:t>
            </a:r>
          </a:p>
        </p:txBody>
      </p:sp>
      <p:sp>
        <p:nvSpPr>
          <p:cNvPr id="24" name="TextBox 23">
            <a:extLst>
              <a:ext uri="{FF2B5EF4-FFF2-40B4-BE49-F238E27FC236}">
                <a16:creationId xmlns:a16="http://schemas.microsoft.com/office/drawing/2014/main" id="{824CEC23-2164-DC40-81C7-BEA22E936792}"/>
              </a:ext>
            </a:extLst>
          </p:cNvPr>
          <p:cNvSpPr txBox="1"/>
          <p:nvPr/>
        </p:nvSpPr>
        <p:spPr>
          <a:xfrm>
            <a:off x="4602480" y="4393614"/>
            <a:ext cx="5056632" cy="306561"/>
          </a:xfrm>
          <a:prstGeom prst="roundRect">
            <a:avLst>
              <a:gd name="adj" fmla="val 50000"/>
            </a:avLst>
          </a:prstGeom>
          <a:solidFill>
            <a:schemeClr val="tx2"/>
          </a:solidFill>
          <a:ln w="3175" cap="flat">
            <a:noFill/>
            <a:miter lim="400000"/>
          </a:ln>
          <a:effectLst/>
        </p:spPr>
        <p:txBody>
          <a:bodyPr rot="0" spcFirstLastPara="1" vertOverflow="overflow" horzOverflow="overflow" vert="horz" wrap="square" lIns="19050" tIns="19050" rIns="19050" bIns="19050" numCol="1" spcCol="38100" rtlCol="0" anchor="ctr">
            <a:spAutoFit/>
          </a:bodyPr>
          <a:lstStyle/>
          <a:p>
            <a:pPr algn="ctr" defTabSz="309564" hangingPunct="0">
              <a:spcAft>
                <a:spcPts val="200"/>
              </a:spcAft>
              <a:defRPr/>
            </a:pPr>
            <a:r>
              <a:rPr lang="en-US" sz="1000" kern="0" dirty="0">
                <a:solidFill>
                  <a:schemeClr val="bg2"/>
                </a:solidFill>
                <a:latin typeface="+mj-lt"/>
                <a:ea typeface="CiscoSansTT ExtraLight" charset="0"/>
                <a:cs typeface="CiscoSansTT ExtraLight" charset="0"/>
                <a:sym typeface="CiscoSansTT ExtraLight"/>
              </a:rPr>
              <a:t>Generate revenue for your business</a:t>
            </a:r>
          </a:p>
        </p:txBody>
      </p:sp>
      <p:sp>
        <p:nvSpPr>
          <p:cNvPr id="44" name="Rectangle 43">
            <a:hlinkClick r:id="rId6" action="ppaction://hlinksldjump"/>
          </p:cNvPr>
          <p:cNvSpPr/>
          <p:nvPr/>
        </p:nvSpPr>
        <p:spPr>
          <a:xfrm>
            <a:off x="548640" y="3401928"/>
            <a:ext cx="1965960" cy="286756"/>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200" dirty="0">
                <a:solidFill>
                  <a:schemeClr val="bg1"/>
                </a:solidFill>
              </a:rPr>
              <a:t>Click here</a:t>
            </a:r>
          </a:p>
        </p:txBody>
      </p:sp>
      <p:sp>
        <p:nvSpPr>
          <p:cNvPr id="62" name="Rectangle 61">
            <a:hlinkClick r:id="rId7" action="ppaction://hlinksldjump"/>
          </p:cNvPr>
          <p:cNvSpPr/>
          <p:nvPr/>
        </p:nvSpPr>
        <p:spPr>
          <a:xfrm>
            <a:off x="2575560" y="3401928"/>
            <a:ext cx="1965960" cy="286756"/>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200" dirty="0">
                <a:solidFill>
                  <a:schemeClr val="bg1"/>
                </a:solidFill>
              </a:rPr>
              <a:t>Click here</a:t>
            </a:r>
          </a:p>
        </p:txBody>
      </p:sp>
      <p:sp>
        <p:nvSpPr>
          <p:cNvPr id="63" name="Rectangle 62">
            <a:hlinkClick r:id="rId8" action="ppaction://hlinksldjump"/>
          </p:cNvPr>
          <p:cNvSpPr/>
          <p:nvPr/>
        </p:nvSpPr>
        <p:spPr>
          <a:xfrm>
            <a:off x="4602480" y="3401928"/>
            <a:ext cx="1965960" cy="286756"/>
          </a:xfrm>
          <a:prstGeom prst="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200" dirty="0">
                <a:solidFill>
                  <a:schemeClr val="bg1"/>
                </a:solidFill>
              </a:rPr>
              <a:t>Click here</a:t>
            </a:r>
          </a:p>
        </p:txBody>
      </p:sp>
      <p:sp>
        <p:nvSpPr>
          <p:cNvPr id="69" name="Rectangle 68">
            <a:hlinkClick r:id="rId9" action="ppaction://hlinksldjump"/>
          </p:cNvPr>
          <p:cNvSpPr/>
          <p:nvPr/>
        </p:nvSpPr>
        <p:spPr>
          <a:xfrm>
            <a:off x="6629400" y="3401928"/>
            <a:ext cx="1965960" cy="286756"/>
          </a:xfrm>
          <a:prstGeom prst="rect">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200" dirty="0">
                <a:solidFill>
                  <a:schemeClr val="bg1"/>
                </a:solidFill>
              </a:rPr>
              <a:t>Click here</a:t>
            </a:r>
          </a:p>
        </p:txBody>
      </p:sp>
    </p:spTree>
    <p:extLst>
      <p:ext uri="{BB962C8B-B14F-4D97-AF65-F5344CB8AC3E}">
        <p14:creationId xmlns:p14="http://schemas.microsoft.com/office/powerpoint/2010/main" val="201734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par>
                          <p:cTn id="13" fill="hold">
                            <p:stCondLst>
                              <p:cond delay="1000"/>
                            </p:stCondLst>
                            <p:childTnLst>
                              <p:par>
                                <p:cTn id="14" presetID="22" presetClass="entr" presetSubtype="1" fill="hold" grpId="0" nodeType="after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par>
                          <p:cTn id="25" fill="hold">
                            <p:stCondLst>
                              <p:cond delay="3000"/>
                            </p:stCondLst>
                            <p:childTnLst>
                              <p:par>
                                <p:cTn id="26" presetID="22" presetClass="entr" presetSubtype="1" fill="hold" grpId="0" nodeType="after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par>
                          <p:cTn id="33" fill="hold">
                            <p:stCondLst>
                              <p:cond delay="4500"/>
                            </p:stCondLst>
                            <p:childTnLst>
                              <p:par>
                                <p:cTn id="34" presetID="10" presetClass="entr" presetSubtype="0" fill="hold"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cTn>
                              </p:par>
                            </p:childTnLst>
                          </p:cTn>
                        </p:par>
                        <p:par>
                          <p:cTn id="37" fill="hold">
                            <p:stCondLst>
                              <p:cond delay="5000"/>
                            </p:stCondLst>
                            <p:childTnLst>
                              <p:par>
                                <p:cTn id="38" presetID="22" presetClass="entr" presetSubtype="1" fill="hold" grpId="0" nodeType="afterEffect">
                                  <p:stCondLst>
                                    <p:cond delay="50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childTnLst>
                          </p:cTn>
                        </p:par>
                        <p:par>
                          <p:cTn id="41" fill="hold">
                            <p:stCondLst>
                              <p:cond delay="6000"/>
                            </p:stCondLst>
                            <p:childTnLst>
                              <p:par>
                                <p:cTn id="42" presetID="10" presetClass="entr" presetSubtype="0" fill="hold" grpId="0" nodeType="after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childTnLst>
                          </p:cTn>
                        </p:par>
                        <p:par>
                          <p:cTn id="45" fill="hold">
                            <p:stCondLst>
                              <p:cond delay="6500"/>
                            </p:stCondLst>
                            <p:childTnLst>
                              <p:par>
                                <p:cTn id="46" presetID="10" presetClass="entr" presetSubtype="0" fill="hold"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childTnLst>
                          </p:cTn>
                        </p:par>
                        <p:par>
                          <p:cTn id="49" fill="hold">
                            <p:stCondLst>
                              <p:cond delay="7000"/>
                            </p:stCondLst>
                            <p:childTnLst>
                              <p:par>
                                <p:cTn id="50" presetID="22" presetClass="entr" presetSubtype="1" fill="hold" grpId="0" nodeType="afterEffect">
                                  <p:stCondLst>
                                    <p:cond delay="50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par>
                          <p:cTn id="53" fill="hold">
                            <p:stCondLst>
                              <p:cond delay="8000"/>
                            </p:stCondLst>
                            <p:childTnLst>
                              <p:par>
                                <p:cTn id="54" presetID="10" presetClass="entr" presetSubtype="0" fill="hold" grpId="0" nodeType="after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childTnLst>
                                </p:cTn>
                              </p:par>
                            </p:childTnLst>
                          </p:cTn>
                        </p:par>
                        <p:par>
                          <p:cTn id="57" fill="hold">
                            <p:stCondLst>
                              <p:cond delay="8500"/>
                            </p:stCondLst>
                            <p:childTnLst>
                              <p:par>
                                <p:cTn id="58" presetID="22" presetClass="entr" presetSubtype="2"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right)">
                                      <p:cBhvr>
                                        <p:cTn id="60" dur="1000"/>
                                        <p:tgtEl>
                                          <p:spTgt spid="19"/>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right)">
                                      <p:cBhvr>
                                        <p:cTn id="63" dur="1000"/>
                                        <p:tgtEl>
                                          <p:spTgt spid="20"/>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right)">
                                      <p:cBhvr>
                                        <p:cTn id="66" dur="1000"/>
                                        <p:tgtEl>
                                          <p:spTgt spid="23"/>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1000"/>
                                        <p:tgtEl>
                                          <p:spTgt spid="2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1000"/>
                                        <p:tgtEl>
                                          <p:spTgt spid="22"/>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left)">
                                      <p:cBhvr>
                                        <p:cTn id="7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3" grpId="0" animBg="1"/>
      <p:bldP spid="12" grpId="0" animBg="1"/>
      <p:bldP spid="4" grpId="0" animBg="1"/>
      <p:bldP spid="19" grpId="0" animBg="1"/>
      <p:bldP spid="20" grpId="0" animBg="1"/>
      <p:bldP spid="21" grpId="0" animBg="1"/>
      <p:bldP spid="22" grpId="0" animBg="1"/>
      <p:bldP spid="23" grpId="0" animBg="1"/>
      <p:bldP spid="24" grpId="0" animBg="1"/>
      <p:bldP spid="44" grpId="0" animBg="1"/>
      <p:bldP spid="62" grpId="0" animBg="1"/>
      <p:bldP spid="63"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98" name="Group 3097"/>
          <p:cNvGrpSpPr/>
          <p:nvPr/>
        </p:nvGrpSpPr>
        <p:grpSpPr>
          <a:xfrm>
            <a:off x="533399" y="3188327"/>
            <a:ext cx="8054976" cy="1507498"/>
            <a:chOff x="533399" y="3188327"/>
            <a:chExt cx="8054976" cy="1507498"/>
          </a:xfrm>
        </p:grpSpPr>
        <p:sp>
          <p:nvSpPr>
            <p:cNvPr id="101" name="Rounded Rectangle 100"/>
            <p:cNvSpPr/>
            <p:nvPr/>
          </p:nvSpPr>
          <p:spPr>
            <a:xfrm>
              <a:off x="533399" y="3188327"/>
              <a:ext cx="8054976" cy="1507498"/>
            </a:xfrm>
            <a:prstGeom prst="roundRect">
              <a:avLst>
                <a:gd name="adj" fmla="val 7183"/>
              </a:avLst>
            </a:prstGeom>
            <a:solidFill>
              <a:schemeClr val="bg1">
                <a:lumMod val="10000"/>
                <a:lumOff val="9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rPr>
                <a:t>Webex for Collaboration </a:t>
              </a:r>
            </a:p>
          </p:txBody>
        </p:sp>
        <p:sp>
          <p:nvSpPr>
            <p:cNvPr id="105" name="Meetings">
              <a:extLst>
                <a:ext uri="{FF2B5EF4-FFF2-40B4-BE49-F238E27FC236}">
                  <a16:creationId xmlns:a16="http://schemas.microsoft.com/office/drawing/2014/main" id="{71C5AC88-F96F-D243-86C7-8E8D23F325D2}"/>
                </a:ext>
              </a:extLst>
            </p:cNvPr>
            <p:cNvSpPr txBox="1"/>
            <p:nvPr/>
          </p:nvSpPr>
          <p:spPr>
            <a:xfrm>
              <a:off x="726063" y="3373073"/>
              <a:ext cx="782265" cy="9848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defTabSz="609570">
                <a:defRPr/>
              </a:pPr>
              <a:r>
                <a:rPr lang="en-US" sz="800" dirty="0">
                  <a:solidFill>
                    <a:schemeClr val="bg1"/>
                  </a:solidFill>
                  <a:latin typeface="+mj-lt"/>
                </a:rPr>
                <a:t>Webex </a:t>
              </a:r>
              <a:r>
                <a:rPr sz="800" dirty="0">
                  <a:solidFill>
                    <a:schemeClr val="bg1"/>
                  </a:solidFill>
                  <a:latin typeface="+mj-lt"/>
                </a:rPr>
                <a:t>Meetings</a:t>
              </a:r>
            </a:p>
          </p:txBody>
        </p:sp>
        <p:sp>
          <p:nvSpPr>
            <p:cNvPr id="106" name="Teams">
              <a:extLst>
                <a:ext uri="{FF2B5EF4-FFF2-40B4-BE49-F238E27FC236}">
                  <a16:creationId xmlns:a16="http://schemas.microsoft.com/office/drawing/2014/main" id="{C6039F82-52E2-8349-A7D6-87F18E6D7A96}"/>
                </a:ext>
              </a:extLst>
            </p:cNvPr>
            <p:cNvSpPr txBox="1"/>
            <p:nvPr/>
          </p:nvSpPr>
          <p:spPr>
            <a:xfrm>
              <a:off x="1735059" y="3373073"/>
              <a:ext cx="671659" cy="9848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defTabSz="609570">
                <a:defRPr/>
              </a:pPr>
              <a:r>
                <a:rPr lang="en-US" sz="800" dirty="0">
                  <a:solidFill>
                    <a:schemeClr val="bg1"/>
                  </a:solidFill>
                  <a:latin typeface="+mj-lt"/>
                </a:rPr>
                <a:t>Webex </a:t>
              </a:r>
              <a:r>
                <a:rPr sz="800" dirty="0">
                  <a:solidFill>
                    <a:schemeClr val="bg1"/>
                  </a:solidFill>
                  <a:latin typeface="+mj-lt"/>
                </a:rPr>
                <a:t>Teams</a:t>
              </a:r>
            </a:p>
          </p:txBody>
        </p:sp>
        <p:sp>
          <p:nvSpPr>
            <p:cNvPr id="109" name="Devices">
              <a:extLst>
                <a:ext uri="{FF2B5EF4-FFF2-40B4-BE49-F238E27FC236}">
                  <a16:creationId xmlns:a16="http://schemas.microsoft.com/office/drawing/2014/main" id="{8E310A44-1185-BA42-988C-4F6A021B6412}"/>
                </a:ext>
              </a:extLst>
            </p:cNvPr>
            <p:cNvSpPr txBox="1"/>
            <p:nvPr/>
          </p:nvSpPr>
          <p:spPr>
            <a:xfrm>
              <a:off x="1055432" y="4444234"/>
              <a:ext cx="1077219" cy="19697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defTabSz="609570">
                <a:defRPr/>
              </a:pPr>
              <a:r>
                <a:rPr lang="en-US" sz="800" dirty="0">
                  <a:solidFill>
                    <a:schemeClr val="bg1"/>
                  </a:solidFill>
                  <a:latin typeface="+mj-lt"/>
                </a:rPr>
                <a:t>Video Endpoints</a:t>
              </a:r>
            </a:p>
            <a:p>
              <a:pPr defTabSz="609570">
                <a:defRPr/>
              </a:pPr>
              <a:r>
                <a:rPr lang="en-US" sz="800" dirty="0">
                  <a:solidFill>
                    <a:schemeClr val="bg1"/>
                  </a:solidFill>
                  <a:latin typeface="+mj-lt"/>
                </a:rPr>
                <a:t>With Cloud Registration</a:t>
              </a:r>
              <a:endParaRPr sz="800" dirty="0">
                <a:solidFill>
                  <a:schemeClr val="bg1"/>
                </a:solidFill>
                <a:latin typeface="+mj-lt"/>
              </a:endParaRPr>
            </a:p>
          </p:txBody>
        </p:sp>
        <p:pic>
          <p:nvPicPr>
            <p:cNvPr id="107" name="WebexMeet_Icon_only.png" descr="WebexMeet_Icon_only.png">
              <a:extLst>
                <a:ext uri="{FF2B5EF4-FFF2-40B4-BE49-F238E27FC236}">
                  <a16:creationId xmlns:a16="http://schemas.microsoft.com/office/drawing/2014/main" id="{AAB5FF64-C77E-BE4E-B6CE-99CE34AF02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1123" y="3506423"/>
              <a:ext cx="312145" cy="312146"/>
            </a:xfrm>
            <a:prstGeom prst="rect">
              <a:avLst/>
            </a:prstGeom>
            <a:ln w="12700">
              <a:miter lim="400000"/>
            </a:ln>
          </p:spPr>
        </p:pic>
        <p:pic>
          <p:nvPicPr>
            <p:cNvPr id="108" name="WebexTeams_Icon_only.png" descr="WebexTeams_Icon_only.png">
              <a:extLst>
                <a:ext uri="{FF2B5EF4-FFF2-40B4-BE49-F238E27FC236}">
                  <a16:creationId xmlns:a16="http://schemas.microsoft.com/office/drawing/2014/main" id="{508C48D1-96F0-0D44-8731-4FA22D4EA6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4816" y="3506423"/>
              <a:ext cx="312145" cy="312146"/>
            </a:xfrm>
            <a:prstGeom prst="rect">
              <a:avLst/>
            </a:prstGeom>
            <a:ln w="12700">
              <a:miter lim="400000"/>
            </a:ln>
          </p:spPr>
        </p:pic>
        <p:cxnSp>
          <p:nvCxnSpPr>
            <p:cNvPr id="110" name="Straight Arrow Connector 109">
              <a:extLst>
                <a:ext uri="{FF2B5EF4-FFF2-40B4-BE49-F238E27FC236}">
                  <a16:creationId xmlns:a16="http://schemas.microsoft.com/office/drawing/2014/main" id="{9F7A170D-ACB2-D54E-985C-E1C2E20C1E01}"/>
                </a:ext>
              </a:extLst>
            </p:cNvPr>
            <p:cNvCxnSpPr>
              <a:cxnSpLocks/>
              <a:stCxn id="107" idx="3"/>
              <a:endCxn id="108" idx="1"/>
            </p:cNvCxnSpPr>
            <p:nvPr/>
          </p:nvCxnSpPr>
          <p:spPr>
            <a:xfrm>
              <a:off x="1273268" y="3662496"/>
              <a:ext cx="641548" cy="0"/>
            </a:xfrm>
            <a:prstGeom prst="straightConnector1">
              <a:avLst/>
            </a:prstGeom>
            <a:ln w="6350">
              <a:solidFill>
                <a:schemeClr val="bg1"/>
              </a:solidFill>
              <a:prstDash val="sys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197961D-1C4B-C84C-80F3-0C70E87C50EC}"/>
                </a:ext>
              </a:extLst>
            </p:cNvPr>
            <p:cNvCxnSpPr>
              <a:cxnSpLocks/>
              <a:stCxn id="107" idx="2"/>
              <a:endCxn id="114" idx="0"/>
            </p:cNvCxnSpPr>
            <p:nvPr/>
          </p:nvCxnSpPr>
          <p:spPr>
            <a:xfrm rot="16200000" flipH="1">
              <a:off x="1231774" y="3703990"/>
              <a:ext cx="247690" cy="476847"/>
            </a:xfrm>
            <a:prstGeom prst="bentConnector3">
              <a:avLst>
                <a:gd name="adj1" fmla="val 50000"/>
              </a:avLst>
            </a:prstGeom>
            <a:ln w="6350">
              <a:solidFill>
                <a:schemeClr val="bg1"/>
              </a:solidFill>
              <a:prstDash val="sys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64190381-F234-BF44-94AD-A2385DB693CE}"/>
                </a:ext>
              </a:extLst>
            </p:cNvPr>
            <p:cNvCxnSpPr>
              <a:cxnSpLocks/>
              <a:stCxn id="108" idx="2"/>
              <a:endCxn id="114" idx="0"/>
            </p:cNvCxnSpPr>
            <p:nvPr/>
          </p:nvCxnSpPr>
          <p:spPr>
            <a:xfrm rot="5400000">
              <a:off x="1708621" y="3703991"/>
              <a:ext cx="247690" cy="476846"/>
            </a:xfrm>
            <a:prstGeom prst="bentConnector3">
              <a:avLst>
                <a:gd name="adj1" fmla="val 50000"/>
              </a:avLst>
            </a:prstGeom>
            <a:ln w="6350">
              <a:solidFill>
                <a:schemeClr val="bg1"/>
              </a:solidFill>
              <a:prstDash val="sysDash"/>
              <a:headEnd type="triangle" w="sm" len="sm"/>
              <a:tailEnd type="triangle" w="sm" len="sm"/>
            </a:ln>
          </p:spPr>
          <p:style>
            <a:lnRef idx="1">
              <a:schemeClr val="accent1"/>
            </a:lnRef>
            <a:fillRef idx="0">
              <a:schemeClr val="accent1"/>
            </a:fillRef>
            <a:effectRef idx="0">
              <a:schemeClr val="accent1"/>
            </a:effectRef>
            <a:fontRef idx="minor">
              <a:schemeClr val="tx1"/>
            </a:fontRef>
          </p:style>
        </p:cxnSp>
        <p:pic>
          <p:nvPicPr>
            <p:cNvPr id="114" name="Picture 1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307" y="4066259"/>
              <a:ext cx="311471" cy="311471"/>
            </a:xfrm>
            <a:prstGeom prst="rect">
              <a:avLst/>
            </a:prstGeom>
          </p:spPr>
        </p:pic>
        <p:grpSp>
          <p:nvGrpSpPr>
            <p:cNvPr id="129" name="Group 128">
              <a:extLst>
                <a:ext uri="{FF2B5EF4-FFF2-40B4-BE49-F238E27FC236}">
                  <a16:creationId xmlns:a16="http://schemas.microsoft.com/office/drawing/2014/main" id="{B675FA30-0878-6847-9D3C-CF6DEF832168}"/>
                </a:ext>
              </a:extLst>
            </p:cNvPr>
            <p:cNvGrpSpPr/>
            <p:nvPr/>
          </p:nvGrpSpPr>
          <p:grpSpPr>
            <a:xfrm>
              <a:off x="2539560" y="4008333"/>
              <a:ext cx="998578" cy="385261"/>
              <a:chOff x="4795634" y="2509415"/>
              <a:chExt cx="3069098" cy="1175699"/>
            </a:xfrm>
          </p:grpSpPr>
          <p:pic>
            <p:nvPicPr>
              <p:cNvPr id="130" name="Picture 129">
                <a:extLst>
                  <a:ext uri="{FF2B5EF4-FFF2-40B4-BE49-F238E27FC236}">
                    <a16:creationId xmlns:a16="http://schemas.microsoft.com/office/drawing/2014/main" id="{5E7FAD06-9891-5A41-B2F6-700CB5DE26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95634" y="2509415"/>
                <a:ext cx="3069098" cy="709232"/>
              </a:xfrm>
              <a:prstGeom prst="rect">
                <a:avLst/>
              </a:prstGeom>
            </p:spPr>
          </p:pic>
          <p:pic>
            <p:nvPicPr>
              <p:cNvPr id="131" name="Picture 130" descr="A picture containing electronics&#10;&#10;Description automatically generated">
                <a:extLst>
                  <a:ext uri="{FF2B5EF4-FFF2-40B4-BE49-F238E27FC236}">
                    <a16:creationId xmlns:a16="http://schemas.microsoft.com/office/drawing/2014/main" id="{74AA3DAF-61DB-5A46-ACF4-F24387876FC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09311" y="2715757"/>
                <a:ext cx="1259236" cy="969357"/>
              </a:xfrm>
              <a:prstGeom prst="rect">
                <a:avLst/>
              </a:prstGeom>
            </p:spPr>
          </p:pic>
        </p:grpSp>
        <p:pic>
          <p:nvPicPr>
            <p:cNvPr id="135" name="Picture 1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4868" y="3899056"/>
              <a:ext cx="275330" cy="274792"/>
            </a:xfrm>
            <a:prstGeom prst="rect">
              <a:avLst/>
            </a:prstGeom>
          </p:spPr>
        </p:pic>
        <p:sp>
          <p:nvSpPr>
            <p:cNvPr id="136" name="Teams">
              <a:extLst>
                <a:ext uri="{FF2B5EF4-FFF2-40B4-BE49-F238E27FC236}">
                  <a16:creationId xmlns:a16="http://schemas.microsoft.com/office/drawing/2014/main" id="{C724A05C-D365-BB43-A098-CF087BD16961}"/>
                </a:ext>
              </a:extLst>
            </p:cNvPr>
            <p:cNvSpPr txBox="1"/>
            <p:nvPr/>
          </p:nvSpPr>
          <p:spPr>
            <a:xfrm>
              <a:off x="2532350" y="4442567"/>
              <a:ext cx="1059839" cy="1968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noAutofit/>
            </a:bodyPr>
            <a:lstStyle>
              <a:lvl1pPr algn="ctr">
                <a:lnSpc>
                  <a:spcPct val="80000"/>
                </a:lnSpc>
                <a:defRPr sz="5000"/>
              </a:lvl1pPr>
            </a:lstStyle>
            <a:p>
              <a:pPr defTabSz="609570">
                <a:defRPr/>
              </a:pPr>
              <a:r>
                <a:rPr lang="en-US" sz="800" dirty="0">
                  <a:solidFill>
                    <a:schemeClr val="bg1"/>
                  </a:solidFill>
                  <a:latin typeface="+mj-lt"/>
                </a:rPr>
                <a:t>Webex Room USB</a:t>
              </a:r>
              <a:endParaRPr sz="800" dirty="0">
                <a:solidFill>
                  <a:schemeClr val="bg1"/>
                </a:solidFill>
                <a:latin typeface="+mj-lt"/>
              </a:endParaRPr>
            </a:p>
          </p:txBody>
        </p:sp>
        <p:grpSp>
          <p:nvGrpSpPr>
            <p:cNvPr id="138" name="Group 137">
              <a:extLst>
                <a:ext uri="{FF2B5EF4-FFF2-40B4-BE49-F238E27FC236}">
                  <a16:creationId xmlns:a16="http://schemas.microsoft.com/office/drawing/2014/main" id="{BD2EAC6E-1269-E240-9807-88C6CC55CB92}"/>
                </a:ext>
              </a:extLst>
            </p:cNvPr>
            <p:cNvGrpSpPr/>
            <p:nvPr/>
          </p:nvGrpSpPr>
          <p:grpSpPr>
            <a:xfrm>
              <a:off x="3897255" y="3955817"/>
              <a:ext cx="996696" cy="437777"/>
              <a:chOff x="8027832" y="2529826"/>
              <a:chExt cx="3069098" cy="1180854"/>
            </a:xfrm>
          </p:grpSpPr>
          <p:pic>
            <p:nvPicPr>
              <p:cNvPr id="139" name="Picture 138">
                <a:extLst>
                  <a:ext uri="{FF2B5EF4-FFF2-40B4-BE49-F238E27FC236}">
                    <a16:creationId xmlns:a16="http://schemas.microsoft.com/office/drawing/2014/main" id="{09D9284D-1FE0-8A46-974C-85019C4AC12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27832" y="2529826"/>
                <a:ext cx="3069098" cy="709232"/>
              </a:xfrm>
              <a:prstGeom prst="rect">
                <a:avLst/>
              </a:prstGeom>
            </p:spPr>
          </p:pic>
          <p:pic>
            <p:nvPicPr>
              <p:cNvPr id="140" name="Picture 139">
                <a:extLst>
                  <a:ext uri="{FF2B5EF4-FFF2-40B4-BE49-F238E27FC236}">
                    <a16:creationId xmlns:a16="http://schemas.microsoft.com/office/drawing/2014/main" id="{0246E3D9-4E01-DD4C-9BF0-7F4E9DF8855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62381" y="2767434"/>
                <a:ext cx="1492362" cy="943246"/>
              </a:xfrm>
              <a:prstGeom prst="rect">
                <a:avLst/>
              </a:prstGeom>
            </p:spPr>
          </p:pic>
        </p:grpSp>
        <p:sp>
          <p:nvSpPr>
            <p:cNvPr id="142" name="Teams">
              <a:extLst>
                <a:ext uri="{FF2B5EF4-FFF2-40B4-BE49-F238E27FC236}">
                  <a16:creationId xmlns:a16="http://schemas.microsoft.com/office/drawing/2014/main" id="{C724A05C-D365-BB43-A098-CF087BD16961}"/>
                </a:ext>
              </a:extLst>
            </p:cNvPr>
            <p:cNvSpPr txBox="1"/>
            <p:nvPr/>
          </p:nvSpPr>
          <p:spPr>
            <a:xfrm>
              <a:off x="3865683" y="4442567"/>
              <a:ext cx="1059839" cy="1968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noAutofit/>
            </a:bodyPr>
            <a:lstStyle>
              <a:lvl1pPr algn="ctr">
                <a:lnSpc>
                  <a:spcPct val="80000"/>
                </a:lnSpc>
                <a:defRPr sz="5000"/>
              </a:lvl1pPr>
            </a:lstStyle>
            <a:p>
              <a:pPr defTabSz="609570">
                <a:defRPr/>
              </a:pPr>
              <a:r>
                <a:rPr lang="en-US" sz="800" dirty="0">
                  <a:solidFill>
                    <a:schemeClr val="bg1"/>
                  </a:solidFill>
                  <a:latin typeface="+mj-lt"/>
                </a:rPr>
                <a:t>Webex Room Kit Mini</a:t>
              </a:r>
            </a:p>
          </p:txBody>
        </p:sp>
        <p:pic>
          <p:nvPicPr>
            <p:cNvPr id="3092" name="Picture 4" descr="Cisco Telepresence Malaysia | Video Conferencing System | Mitcom"/>
            <p:cNvPicPr>
              <a:picLocks noChangeAspect="1" noChangeArrowheads="1"/>
            </p:cNvPicPr>
            <p:nvPr/>
          </p:nvPicPr>
          <p:blipFill rotWithShape="1">
            <a:blip r:embed="rId9">
              <a:extLst>
                <a:ext uri="{28A0092B-C50C-407E-A947-70E740481C1C}">
                  <a14:useLocalDpi xmlns:a14="http://schemas.microsoft.com/office/drawing/2010/main" val="0"/>
                </a:ext>
              </a:extLst>
            </a:blip>
            <a:srcRect l="20340" t="4239" r="20340" b="4689"/>
            <a:stretch/>
          </p:blipFill>
          <p:spPr bwMode="auto">
            <a:xfrm>
              <a:off x="5098733" y="3753644"/>
              <a:ext cx="683763" cy="699826"/>
            </a:xfrm>
            <a:prstGeom prst="rect">
              <a:avLst/>
            </a:prstGeom>
            <a:noFill/>
            <a:extLst>
              <a:ext uri="{909E8E84-426E-40DD-AFC4-6F175D3DCCD1}">
                <a14:hiddenFill xmlns:a14="http://schemas.microsoft.com/office/drawing/2010/main">
                  <a:solidFill>
                    <a:srgbClr val="FFFFFF"/>
                  </a:solidFill>
                </a14:hiddenFill>
              </a:ext>
            </a:extLst>
          </p:spPr>
        </p:pic>
        <p:sp>
          <p:nvSpPr>
            <p:cNvPr id="144" name="Teams">
              <a:extLst>
                <a:ext uri="{FF2B5EF4-FFF2-40B4-BE49-F238E27FC236}">
                  <a16:creationId xmlns:a16="http://schemas.microsoft.com/office/drawing/2014/main" id="{C724A05C-D365-BB43-A098-CF087BD16961}"/>
                </a:ext>
              </a:extLst>
            </p:cNvPr>
            <p:cNvSpPr txBox="1"/>
            <p:nvPr/>
          </p:nvSpPr>
          <p:spPr>
            <a:xfrm>
              <a:off x="5370327" y="4491736"/>
              <a:ext cx="254878" cy="9848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defTabSz="609570">
                <a:defRPr/>
              </a:pPr>
              <a:r>
                <a:rPr lang="en-US" sz="800" dirty="0">
                  <a:solidFill>
                    <a:schemeClr val="bg1"/>
                  </a:solidFill>
                  <a:latin typeface="+mj-lt"/>
                </a:rPr>
                <a:t>DX80</a:t>
              </a:r>
            </a:p>
          </p:txBody>
        </p:sp>
        <p:grpSp>
          <p:nvGrpSpPr>
            <p:cNvPr id="3094" name="Group 3093"/>
            <p:cNvGrpSpPr/>
            <p:nvPr/>
          </p:nvGrpSpPr>
          <p:grpSpPr>
            <a:xfrm>
              <a:off x="5944694" y="3449494"/>
              <a:ext cx="2569519" cy="952432"/>
              <a:chOff x="5944694" y="3374996"/>
              <a:chExt cx="2569519" cy="952432"/>
            </a:xfrm>
          </p:grpSpPr>
          <p:pic>
            <p:nvPicPr>
              <p:cNvPr id="145" name="Picture 144" descr="A group of people posing for a photo&#10;&#10;Description automatically generated">
                <a:extLst>
                  <a:ext uri="{FF2B5EF4-FFF2-40B4-BE49-F238E27FC236}">
                    <a16:creationId xmlns:a16="http://schemas.microsoft.com/office/drawing/2014/main" id="{EE3FD832-262C-9947-93A9-11FB2689260D}"/>
                  </a:ext>
                </a:extLst>
              </p:cNvPr>
              <p:cNvPicPr>
                <a:picLocks noChangeAspect="1"/>
              </p:cNvPicPr>
              <p:nvPr/>
            </p:nvPicPr>
            <p:blipFill rotWithShape="1">
              <a:blip r:embed="rId10"/>
              <a:srcRect l="2191" t="6194" r="2048" b="3092"/>
              <a:stretch/>
            </p:blipFill>
            <p:spPr>
              <a:xfrm>
                <a:off x="5944694" y="3374996"/>
                <a:ext cx="1411734" cy="952432"/>
              </a:xfrm>
              <a:prstGeom prst="roundRect">
                <a:avLst>
                  <a:gd name="adj" fmla="val 2021"/>
                </a:avLst>
              </a:prstGeom>
              <a:noFill/>
              <a:ln>
                <a:noFill/>
              </a:ln>
            </p:spPr>
          </p:pic>
          <p:pic>
            <p:nvPicPr>
              <p:cNvPr id="147" name="Picture 146">
                <a:extLst>
                  <a:ext uri="{FF2B5EF4-FFF2-40B4-BE49-F238E27FC236}">
                    <a16:creationId xmlns:a16="http://schemas.microsoft.com/office/drawing/2014/main" id="{A3F4EE68-38FD-FA4B-85B2-F9019C2A918D}"/>
                  </a:ext>
                </a:extLst>
              </p:cNvPr>
              <p:cNvPicPr>
                <a:picLocks noChangeAspect="1"/>
              </p:cNvPicPr>
              <p:nvPr/>
            </p:nvPicPr>
            <p:blipFill rotWithShape="1">
              <a:blip r:embed="rId11"/>
              <a:srcRect l="1639" t="5084"/>
              <a:stretch/>
            </p:blipFill>
            <p:spPr>
              <a:xfrm>
                <a:off x="7384803" y="3681428"/>
                <a:ext cx="1129410" cy="646000"/>
              </a:xfrm>
              <a:prstGeom prst="rect">
                <a:avLst/>
              </a:prstGeom>
              <a:noFill/>
              <a:ln>
                <a:noFill/>
              </a:ln>
            </p:spPr>
          </p:pic>
        </p:grpSp>
        <p:grpSp>
          <p:nvGrpSpPr>
            <p:cNvPr id="3093" name="Group 3092"/>
            <p:cNvGrpSpPr>
              <a:grpSpLocks noChangeAspect="1"/>
            </p:cNvGrpSpPr>
            <p:nvPr/>
          </p:nvGrpSpPr>
          <p:grpSpPr>
            <a:xfrm>
              <a:off x="7638256" y="3285130"/>
              <a:ext cx="600259" cy="418137"/>
              <a:chOff x="7573077" y="2395538"/>
              <a:chExt cx="1980498" cy="1379602"/>
            </a:xfrm>
          </p:grpSpPr>
          <p:pic>
            <p:nvPicPr>
              <p:cNvPr id="148" name="Picture 147" descr="A picture containing indoor, electronics, monitor, photo&#10;&#10;Description automatically generated">
                <a:extLst>
                  <a:ext uri="{FF2B5EF4-FFF2-40B4-BE49-F238E27FC236}">
                    <a16:creationId xmlns:a16="http://schemas.microsoft.com/office/drawing/2014/main" id="{CA2AEABC-E955-D143-8268-8953E00A4808}"/>
                  </a:ext>
                </a:extLst>
              </p:cNvPr>
              <p:cNvPicPr>
                <a:picLocks noChangeAspect="1"/>
              </p:cNvPicPr>
              <p:nvPr/>
            </p:nvPicPr>
            <p:blipFill rotWithShape="1">
              <a:blip r:embed="rId12"/>
              <a:srcRect l="16479" t="12005" r="11973" b="27788"/>
              <a:stretch/>
            </p:blipFill>
            <p:spPr>
              <a:xfrm>
                <a:off x="7827169" y="2395538"/>
                <a:ext cx="1726406" cy="1052512"/>
              </a:xfrm>
              <a:prstGeom prst="rect">
                <a:avLst/>
              </a:prstGeom>
            </p:spPr>
          </p:pic>
          <p:pic>
            <p:nvPicPr>
              <p:cNvPr id="149" name="Picture 148" descr="A picture containing indoor, electronics, monitor, photo&#10;&#10;Description automatically generated">
                <a:extLst>
                  <a:ext uri="{FF2B5EF4-FFF2-40B4-BE49-F238E27FC236}">
                    <a16:creationId xmlns:a16="http://schemas.microsoft.com/office/drawing/2014/main" id="{CA2AEABC-E955-D143-8268-8953E00A4808}"/>
                  </a:ext>
                </a:extLst>
              </p:cNvPr>
              <p:cNvPicPr>
                <a:picLocks noChangeAspect="1"/>
              </p:cNvPicPr>
              <p:nvPr/>
            </p:nvPicPr>
            <p:blipFill rotWithShape="1">
              <a:blip r:embed="rId12"/>
              <a:srcRect l="5558" t="27661" r="70125" b="7229"/>
              <a:stretch/>
            </p:blipFill>
            <p:spPr>
              <a:xfrm>
                <a:off x="7573077" y="2636903"/>
                <a:ext cx="586760" cy="1138237"/>
              </a:xfrm>
              <a:prstGeom prst="roundRect">
                <a:avLst>
                  <a:gd name="adj" fmla="val 6496"/>
                </a:avLst>
              </a:prstGeom>
            </p:spPr>
          </p:pic>
        </p:grpSp>
        <p:sp>
          <p:nvSpPr>
            <p:cNvPr id="151" name="Teams">
              <a:extLst>
                <a:ext uri="{FF2B5EF4-FFF2-40B4-BE49-F238E27FC236}">
                  <a16:creationId xmlns:a16="http://schemas.microsoft.com/office/drawing/2014/main" id="{C724A05C-D365-BB43-A098-CF087BD16961}"/>
                </a:ext>
              </a:extLst>
            </p:cNvPr>
            <p:cNvSpPr txBox="1"/>
            <p:nvPr/>
          </p:nvSpPr>
          <p:spPr>
            <a:xfrm>
              <a:off x="6385472" y="4491736"/>
              <a:ext cx="1687963" cy="9848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defTabSz="609570">
                <a:defRPr/>
              </a:pPr>
              <a:r>
                <a:rPr lang="en-US" sz="800" dirty="0">
                  <a:solidFill>
                    <a:schemeClr val="bg1"/>
                  </a:solidFill>
                  <a:latin typeface="+mj-lt"/>
                </a:rPr>
                <a:t>Webex board/Webex Telepresence</a:t>
              </a:r>
            </a:p>
          </p:txBody>
        </p:sp>
      </p:grpSp>
      <p:grpSp>
        <p:nvGrpSpPr>
          <p:cNvPr id="3" name="Group 2"/>
          <p:cNvGrpSpPr/>
          <p:nvPr/>
        </p:nvGrpSpPr>
        <p:grpSpPr>
          <a:xfrm>
            <a:off x="533399" y="2119010"/>
            <a:ext cx="8054976" cy="982128"/>
            <a:chOff x="533399" y="2119010"/>
            <a:chExt cx="8054976" cy="982128"/>
          </a:xfrm>
        </p:grpSpPr>
        <p:sp>
          <p:nvSpPr>
            <p:cNvPr id="67" name="Rounded Rectangle 66"/>
            <p:cNvSpPr/>
            <p:nvPr/>
          </p:nvSpPr>
          <p:spPr>
            <a:xfrm>
              <a:off x="533399" y="2119010"/>
              <a:ext cx="8054976" cy="982128"/>
            </a:xfrm>
            <a:prstGeom prst="roundRect">
              <a:avLst>
                <a:gd name="adj" fmla="val 11290"/>
              </a:avLst>
            </a:prstGeom>
            <a:solidFill>
              <a:schemeClr val="accent2">
                <a:lumMod val="20000"/>
                <a:lumOff val="80000"/>
              </a:schemeClr>
            </a:solid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rPr>
                <a:t>Cloud Delivered/SaaS</a:t>
              </a:r>
            </a:p>
          </p:txBody>
        </p:sp>
        <p:grpSp>
          <p:nvGrpSpPr>
            <p:cNvPr id="3073" name="Group 3072"/>
            <p:cNvGrpSpPr/>
            <p:nvPr/>
          </p:nvGrpSpPr>
          <p:grpSpPr>
            <a:xfrm>
              <a:off x="3804315" y="2564355"/>
              <a:ext cx="1603448" cy="369332"/>
              <a:chOff x="627023" y="2592349"/>
              <a:chExt cx="1603448" cy="369332"/>
            </a:xfrm>
          </p:grpSpPr>
          <p:pic>
            <p:nvPicPr>
              <p:cNvPr id="76" name="Picture 75">
                <a:extLst>
                  <a:ext uri="{FF2B5EF4-FFF2-40B4-BE49-F238E27FC236}">
                    <a16:creationId xmlns:a16="http://schemas.microsoft.com/office/drawing/2014/main" id="{53AE1BC3-D87A-5D45-A7D3-DB343AC7E851}"/>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627023" y="2615210"/>
                <a:ext cx="726135" cy="323611"/>
              </a:xfrm>
              <a:prstGeom prst="rect">
                <a:avLst/>
              </a:prstGeom>
            </p:spPr>
          </p:pic>
          <p:sp>
            <p:nvSpPr>
              <p:cNvPr id="78" name="Rectangle 77">
                <a:extLst>
                  <a:ext uri="{FF2B5EF4-FFF2-40B4-BE49-F238E27FC236}">
                    <a16:creationId xmlns:a16="http://schemas.microsoft.com/office/drawing/2014/main" id="{6CDBE645-633F-214C-A5F6-BF61D1C5316B}"/>
                  </a:ext>
                </a:extLst>
              </p:cNvPr>
              <p:cNvSpPr/>
              <p:nvPr/>
            </p:nvSpPr>
            <p:spPr>
              <a:xfrm>
                <a:off x="1359720" y="2592349"/>
                <a:ext cx="870751" cy="369332"/>
              </a:xfrm>
              <a:prstGeom prst="rect">
                <a:avLst/>
              </a:prstGeom>
            </p:spPr>
            <p:txBody>
              <a:bodyPr wrap="none">
                <a:spAutoFit/>
              </a:bodyPr>
              <a:lstStyle/>
              <a:p>
                <a:r>
                  <a:rPr lang="en-US" sz="1000" dirty="0">
                    <a:latin typeface="+mj-lt"/>
                  </a:rPr>
                  <a:t>DUO – MFA</a:t>
                </a:r>
              </a:p>
              <a:p>
                <a:r>
                  <a:rPr lang="en-US" sz="800" dirty="0">
                    <a:latin typeface="+mj-lt"/>
                  </a:rPr>
                  <a:t>(ANZ, SG, JP)</a:t>
                </a:r>
              </a:p>
            </p:txBody>
          </p:sp>
        </p:grpSp>
        <p:grpSp>
          <p:nvGrpSpPr>
            <p:cNvPr id="3075" name="Group 3074"/>
            <p:cNvGrpSpPr/>
            <p:nvPr/>
          </p:nvGrpSpPr>
          <p:grpSpPr>
            <a:xfrm>
              <a:off x="5798760" y="2522039"/>
              <a:ext cx="2325366" cy="453964"/>
              <a:chOff x="5829472" y="2505583"/>
              <a:chExt cx="2325366" cy="453964"/>
            </a:xfrm>
          </p:grpSpPr>
          <p:grpSp>
            <p:nvGrpSpPr>
              <p:cNvPr id="79" name="Group 78"/>
              <p:cNvGrpSpPr/>
              <p:nvPr/>
            </p:nvGrpSpPr>
            <p:grpSpPr>
              <a:xfrm>
                <a:off x="5829472" y="2508558"/>
                <a:ext cx="756617" cy="450989"/>
                <a:chOff x="881595" y="2692918"/>
                <a:chExt cx="756617" cy="450989"/>
              </a:xfrm>
            </p:grpSpPr>
            <p:sp>
              <p:nvSpPr>
                <p:cNvPr id="80" name="Rectangle 79">
                  <a:extLst>
                    <a:ext uri="{FF2B5EF4-FFF2-40B4-BE49-F238E27FC236}">
                      <a16:creationId xmlns:a16="http://schemas.microsoft.com/office/drawing/2014/main" id="{6CDBE645-633F-214C-A5F6-BF61D1C5316B}"/>
                    </a:ext>
                  </a:extLst>
                </p:cNvPr>
                <p:cNvSpPr>
                  <a:spLocks noChangeAspect="1"/>
                </p:cNvSpPr>
                <p:nvPr/>
              </p:nvSpPr>
              <p:spPr>
                <a:xfrm>
                  <a:off x="881595" y="3020796"/>
                  <a:ext cx="756617" cy="123111"/>
                </a:xfrm>
                <a:prstGeom prst="rect">
                  <a:avLst/>
                </a:prstGeom>
              </p:spPr>
              <p:txBody>
                <a:bodyPr wrap="none" lIns="0" tIns="0" rIns="0" bIns="0">
                  <a:spAutoFit/>
                </a:bodyPr>
                <a:lstStyle/>
                <a:p>
                  <a:r>
                    <a:rPr lang="en-US" sz="800" dirty="0">
                      <a:latin typeface="+mj-lt"/>
                    </a:rPr>
                    <a:t>208.67.222.222</a:t>
                  </a:r>
                </a:p>
              </p:txBody>
            </p:sp>
            <p:grpSp>
              <p:nvGrpSpPr>
                <p:cNvPr id="81" name="Group 80"/>
                <p:cNvGrpSpPr/>
                <p:nvPr/>
              </p:nvGrpSpPr>
              <p:grpSpPr>
                <a:xfrm>
                  <a:off x="1029845" y="2692918"/>
                  <a:ext cx="460116" cy="301878"/>
                  <a:chOff x="749602" y="2828308"/>
                  <a:chExt cx="589629" cy="386850"/>
                </a:xfrm>
              </p:grpSpPr>
              <p:grpSp>
                <p:nvGrpSpPr>
                  <p:cNvPr id="82" name="Group 81"/>
                  <p:cNvGrpSpPr/>
                  <p:nvPr/>
                </p:nvGrpSpPr>
                <p:grpSpPr>
                  <a:xfrm>
                    <a:off x="749602" y="2828308"/>
                    <a:ext cx="589629" cy="386850"/>
                    <a:chOff x="719467" y="2888605"/>
                    <a:chExt cx="589629" cy="386850"/>
                  </a:xfrm>
                </p:grpSpPr>
                <p:grpSp>
                  <p:nvGrpSpPr>
                    <p:cNvPr id="84" name="Group 83"/>
                    <p:cNvGrpSpPr>
                      <a:grpSpLocks noChangeAspect="1"/>
                    </p:cNvGrpSpPr>
                    <p:nvPr/>
                  </p:nvGrpSpPr>
                  <p:grpSpPr>
                    <a:xfrm>
                      <a:off x="719467" y="2888605"/>
                      <a:ext cx="589629" cy="292078"/>
                      <a:chOff x="836085" y="1496592"/>
                      <a:chExt cx="538984" cy="266991"/>
                    </a:xfrm>
                  </p:grpSpPr>
                  <p:sp>
                    <p:nvSpPr>
                      <p:cNvPr id="86" name="Freeform 751"/>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752"/>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753"/>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85" name="Freeform 28">
                      <a:extLst>
                        <a:ext uri="{FF2B5EF4-FFF2-40B4-BE49-F238E27FC236}">
                          <a16:creationId xmlns:a16="http://schemas.microsoft.com/office/drawing/2014/main" id="{4C1DB2F7-26D7-4270-8DF8-BB3CB5475CE2}"/>
                        </a:ext>
                      </a:extLst>
                    </p:cNvPr>
                    <p:cNvSpPr>
                      <a:spLocks/>
                    </p:cNvSpPr>
                    <p:nvPr/>
                  </p:nvSpPr>
                  <p:spPr bwMode="auto">
                    <a:xfrm>
                      <a:off x="956986" y="3060147"/>
                      <a:ext cx="174863" cy="215308"/>
                    </a:xfrm>
                    <a:custGeom>
                      <a:avLst/>
                      <a:gdLst>
                        <a:gd name="T0" fmla="*/ 2521 w 2546"/>
                        <a:gd name="T1" fmla="*/ 619 h 3213"/>
                        <a:gd name="T2" fmla="*/ 2341 w 2546"/>
                        <a:gd name="T3" fmla="*/ 404 h 3213"/>
                        <a:gd name="T4" fmla="*/ 2173 w 2546"/>
                        <a:gd name="T5" fmla="*/ 376 h 3213"/>
                        <a:gd name="T6" fmla="*/ 1655 w 2546"/>
                        <a:gd name="T7" fmla="*/ 193 h 3213"/>
                        <a:gd name="T8" fmla="*/ 1351 w 2546"/>
                        <a:gd name="T9" fmla="*/ 26 h 3213"/>
                        <a:gd name="T10" fmla="*/ 1195 w 2546"/>
                        <a:gd name="T11" fmla="*/ 26 h 3213"/>
                        <a:gd name="T12" fmla="*/ 891 w 2546"/>
                        <a:gd name="T13" fmla="*/ 193 h 3213"/>
                        <a:gd name="T14" fmla="*/ 373 w 2546"/>
                        <a:gd name="T15" fmla="*/ 376 h 3213"/>
                        <a:gd name="T16" fmla="*/ 205 w 2546"/>
                        <a:gd name="T17" fmla="*/ 404 h 3213"/>
                        <a:gd name="T18" fmla="*/ 25 w 2546"/>
                        <a:gd name="T19" fmla="*/ 619 h 3213"/>
                        <a:gd name="T20" fmla="*/ 33 w 2546"/>
                        <a:gd name="T21" fmla="*/ 1565 h 3213"/>
                        <a:gd name="T22" fmla="*/ 232 w 2546"/>
                        <a:gd name="T23" fmla="*/ 2275 h 3213"/>
                        <a:gd name="T24" fmla="*/ 1170 w 2546"/>
                        <a:gd name="T25" fmla="*/ 3164 h 3213"/>
                        <a:gd name="T26" fmla="*/ 1375 w 2546"/>
                        <a:gd name="T27" fmla="*/ 3164 h 3213"/>
                        <a:gd name="T28" fmla="*/ 2314 w 2546"/>
                        <a:gd name="T29" fmla="*/ 2275 h 3213"/>
                        <a:gd name="T30" fmla="*/ 2513 w 2546"/>
                        <a:gd name="T31" fmla="*/ 1565 h 3213"/>
                        <a:gd name="T32" fmla="*/ 2521 w 2546"/>
                        <a:gd name="T33" fmla="*/ 619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6" h="3213">
                          <a:moveTo>
                            <a:pt x="2521" y="619"/>
                          </a:moveTo>
                          <a:cubicBezTo>
                            <a:pt x="2522" y="513"/>
                            <a:pt x="2445" y="422"/>
                            <a:pt x="2341" y="404"/>
                          </a:cubicBezTo>
                          <a:cubicBezTo>
                            <a:pt x="2173" y="376"/>
                            <a:pt x="2173" y="376"/>
                            <a:pt x="2173" y="376"/>
                          </a:cubicBezTo>
                          <a:cubicBezTo>
                            <a:pt x="1991" y="346"/>
                            <a:pt x="1816" y="284"/>
                            <a:pt x="1655" y="193"/>
                          </a:cubicBezTo>
                          <a:cubicBezTo>
                            <a:pt x="1351" y="26"/>
                            <a:pt x="1351" y="26"/>
                            <a:pt x="1351" y="26"/>
                          </a:cubicBezTo>
                          <a:cubicBezTo>
                            <a:pt x="1302" y="0"/>
                            <a:pt x="1243" y="0"/>
                            <a:pt x="1195" y="26"/>
                          </a:cubicBezTo>
                          <a:cubicBezTo>
                            <a:pt x="891" y="193"/>
                            <a:pt x="891" y="193"/>
                            <a:pt x="891" y="193"/>
                          </a:cubicBezTo>
                          <a:cubicBezTo>
                            <a:pt x="730" y="284"/>
                            <a:pt x="555" y="346"/>
                            <a:pt x="373" y="376"/>
                          </a:cubicBezTo>
                          <a:cubicBezTo>
                            <a:pt x="205" y="404"/>
                            <a:pt x="205" y="404"/>
                            <a:pt x="205" y="404"/>
                          </a:cubicBezTo>
                          <a:cubicBezTo>
                            <a:pt x="100" y="422"/>
                            <a:pt x="24" y="513"/>
                            <a:pt x="25" y="619"/>
                          </a:cubicBezTo>
                          <a:cubicBezTo>
                            <a:pt x="33" y="1565"/>
                            <a:pt x="33" y="1565"/>
                            <a:pt x="33" y="1565"/>
                          </a:cubicBezTo>
                          <a:cubicBezTo>
                            <a:pt x="34" y="1740"/>
                            <a:pt x="0" y="1939"/>
                            <a:pt x="232" y="2275"/>
                          </a:cubicBezTo>
                          <a:cubicBezTo>
                            <a:pt x="412" y="2536"/>
                            <a:pt x="945" y="2981"/>
                            <a:pt x="1170" y="3164"/>
                          </a:cubicBezTo>
                          <a:cubicBezTo>
                            <a:pt x="1230" y="3213"/>
                            <a:pt x="1316" y="3213"/>
                            <a:pt x="1375" y="3164"/>
                          </a:cubicBezTo>
                          <a:cubicBezTo>
                            <a:pt x="1601" y="2981"/>
                            <a:pt x="2134" y="2536"/>
                            <a:pt x="2314" y="2275"/>
                          </a:cubicBezTo>
                          <a:cubicBezTo>
                            <a:pt x="2546" y="1939"/>
                            <a:pt x="2512" y="1740"/>
                            <a:pt x="2513" y="1565"/>
                          </a:cubicBezTo>
                          <a:lnTo>
                            <a:pt x="2521" y="61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US" sz="800" b="1" dirty="0">
                        <a:solidFill>
                          <a:schemeClr val="bg1"/>
                        </a:solidFill>
                        <a:latin typeface="+mj-lt"/>
                      </a:endParaRPr>
                    </a:p>
                  </p:txBody>
                </p:sp>
              </p:grpSp>
              <p:sp>
                <p:nvSpPr>
                  <p:cNvPr id="83" name="Freeform 690"/>
                  <p:cNvSpPr>
                    <a:spLocks noChangeAspect="1"/>
                  </p:cNvSpPr>
                  <p:nvPr/>
                </p:nvSpPr>
                <p:spPr bwMode="auto">
                  <a:xfrm>
                    <a:off x="1032149" y="3059920"/>
                    <a:ext cx="84806" cy="80825"/>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89" name="Rectangle 88">
                <a:extLst>
                  <a:ext uri="{FF2B5EF4-FFF2-40B4-BE49-F238E27FC236}">
                    <a16:creationId xmlns:a16="http://schemas.microsoft.com/office/drawing/2014/main" id="{6CDBE645-633F-214C-A5F6-BF61D1C5316B}"/>
                  </a:ext>
                </a:extLst>
              </p:cNvPr>
              <p:cNvSpPr/>
              <p:nvPr/>
            </p:nvSpPr>
            <p:spPr>
              <a:xfrm>
                <a:off x="6541896" y="2505583"/>
                <a:ext cx="1612942" cy="369332"/>
              </a:xfrm>
              <a:prstGeom prst="rect">
                <a:avLst/>
              </a:prstGeom>
            </p:spPr>
            <p:txBody>
              <a:bodyPr wrap="none">
                <a:spAutoFit/>
              </a:bodyPr>
              <a:lstStyle/>
              <a:p>
                <a:r>
                  <a:rPr lang="en-US" sz="1000" dirty="0">
                    <a:latin typeface="+mj-lt"/>
                  </a:rPr>
                  <a:t>Umbrella - DNS Security</a:t>
                </a:r>
              </a:p>
              <a:p>
                <a:r>
                  <a:rPr lang="en-US" sz="800" dirty="0">
                    <a:latin typeface="+mj-lt"/>
                  </a:rPr>
                  <a:t>(starting from one user)</a:t>
                </a:r>
              </a:p>
            </p:txBody>
          </p:sp>
        </p:grpSp>
        <p:grpSp>
          <p:nvGrpSpPr>
            <p:cNvPr id="3072" name="Group 3071"/>
            <p:cNvGrpSpPr/>
            <p:nvPr/>
          </p:nvGrpSpPr>
          <p:grpSpPr>
            <a:xfrm>
              <a:off x="997648" y="2548966"/>
              <a:ext cx="2415670" cy="400110"/>
              <a:chOff x="2548627" y="2592349"/>
              <a:chExt cx="2415670" cy="400110"/>
            </a:xfrm>
          </p:grpSpPr>
          <p:sp>
            <p:nvSpPr>
              <p:cNvPr id="95" name="Rectangle 94">
                <a:extLst>
                  <a:ext uri="{FF2B5EF4-FFF2-40B4-BE49-F238E27FC236}">
                    <a16:creationId xmlns:a16="http://schemas.microsoft.com/office/drawing/2014/main" id="{6CDBE645-633F-214C-A5F6-BF61D1C5316B}"/>
                  </a:ext>
                </a:extLst>
              </p:cNvPr>
              <p:cNvSpPr/>
              <p:nvPr/>
            </p:nvSpPr>
            <p:spPr>
              <a:xfrm>
                <a:off x="3469977" y="2592349"/>
                <a:ext cx="1494320" cy="400110"/>
              </a:xfrm>
              <a:prstGeom prst="rect">
                <a:avLst/>
              </a:prstGeom>
            </p:spPr>
            <p:txBody>
              <a:bodyPr wrap="none">
                <a:spAutoFit/>
              </a:bodyPr>
              <a:lstStyle/>
              <a:p>
                <a:r>
                  <a:rPr lang="en-US" sz="1000" dirty="0">
                    <a:latin typeface="+mj-lt"/>
                  </a:rPr>
                  <a:t>MX Small Branch</a:t>
                </a:r>
              </a:p>
              <a:p>
                <a:r>
                  <a:rPr lang="en-US" sz="1000" dirty="0">
                    <a:latin typeface="+mj-lt"/>
                  </a:rPr>
                  <a:t>Z3 teleworker Solution</a:t>
                </a:r>
              </a:p>
            </p:txBody>
          </p:sp>
          <p:pic>
            <p:nvPicPr>
              <p:cNvPr id="3074" name="Picture 2" descr="Cisco Meraki"/>
              <p:cNvPicPr>
                <a:picLocks noChangeAspect="1" noChangeArrowheads="1"/>
              </p:cNvPicPr>
              <p:nvPr/>
            </p:nvPicPr>
            <p:blipFill rotWithShape="1">
              <a:blip r:embed="rId14">
                <a:extLst>
                  <a:ext uri="{28A0092B-C50C-407E-A947-70E740481C1C}">
                    <a14:useLocalDpi xmlns:a14="http://schemas.microsoft.com/office/drawing/2010/main" val="0"/>
                  </a:ext>
                </a:extLst>
              </a:blip>
              <a:srcRect l="46505" t="22727"/>
              <a:stretch/>
            </p:blipFill>
            <p:spPr bwMode="auto">
              <a:xfrm>
                <a:off x="2548627" y="2669249"/>
                <a:ext cx="873725" cy="24631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Title 1"/>
          <p:cNvSpPr>
            <a:spLocks noGrp="1"/>
          </p:cNvSpPr>
          <p:nvPr>
            <p:ph type="title"/>
          </p:nvPr>
        </p:nvSpPr>
        <p:spPr>
          <a:xfrm>
            <a:off x="465183" y="263022"/>
            <a:ext cx="8345488" cy="731837"/>
          </a:xfrm>
        </p:spPr>
        <p:txBody>
          <a:bodyPr/>
          <a:lstStyle/>
          <a:p>
            <a:r>
              <a:rPr lang="en-US" dirty="0"/>
              <a:t>How Cisco help SMB stay in business</a:t>
            </a:r>
            <a:br>
              <a:rPr lang="en-US" dirty="0"/>
            </a:br>
            <a:r>
              <a:rPr lang="en-US" sz="2000" dirty="0"/>
              <a:t>-Security is NEVER a tradeoff for convenience or speed</a:t>
            </a:r>
            <a:endParaRPr lang="en-US" dirty="0"/>
          </a:p>
        </p:txBody>
      </p:sp>
      <p:sp>
        <p:nvSpPr>
          <p:cNvPr id="4" name="Round Same Side Corner Rectangle 3"/>
          <p:cNvSpPr/>
          <p:nvPr/>
        </p:nvSpPr>
        <p:spPr>
          <a:xfrm rot="16200000">
            <a:off x="7954170" y="-774744"/>
            <a:ext cx="285750" cy="2093910"/>
          </a:xfrm>
          <a:prstGeom prst="round2SameRect">
            <a:avLst>
              <a:gd name="adj1" fmla="val 50000"/>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7230157" y="149101"/>
            <a:ext cx="1782860" cy="246221"/>
          </a:xfrm>
          <a:prstGeom prst="rect">
            <a:avLst/>
          </a:prstGeom>
        </p:spPr>
        <p:txBody>
          <a:bodyPr wrap="none">
            <a:spAutoFit/>
          </a:bodyPr>
          <a:lstStyle/>
          <a:p>
            <a:r>
              <a:rPr lang="en-US" sz="1000" dirty="0">
                <a:solidFill>
                  <a:schemeClr val="bg1"/>
                </a:solidFill>
                <a:latin typeface="+mj-lt"/>
              </a:rPr>
              <a:t> Shift to virtual: Teleworking</a:t>
            </a:r>
          </a:p>
        </p:txBody>
      </p:sp>
      <p:grpSp>
        <p:nvGrpSpPr>
          <p:cNvPr id="3095" name="Group 3094"/>
          <p:cNvGrpSpPr/>
          <p:nvPr/>
        </p:nvGrpSpPr>
        <p:grpSpPr>
          <a:xfrm>
            <a:off x="533399" y="1073150"/>
            <a:ext cx="8054976" cy="982128"/>
            <a:chOff x="533399" y="1073150"/>
            <a:chExt cx="8054976" cy="982128"/>
          </a:xfrm>
        </p:grpSpPr>
        <p:sp>
          <p:nvSpPr>
            <p:cNvPr id="6" name="Rounded Rectangle 5"/>
            <p:cNvSpPr/>
            <p:nvPr/>
          </p:nvSpPr>
          <p:spPr>
            <a:xfrm>
              <a:off x="533399" y="1073150"/>
              <a:ext cx="8054976" cy="982128"/>
            </a:xfrm>
            <a:prstGeom prst="roundRect">
              <a:avLst>
                <a:gd name="adj" fmla="val 11290"/>
              </a:avLst>
            </a:prstGeom>
            <a:solidFill>
              <a:schemeClr val="accent1">
                <a:lumMod val="20000"/>
                <a:lumOff val="80000"/>
              </a:schemeClr>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rPr>
                <a:t>Remote Access VPN</a:t>
              </a:r>
            </a:p>
          </p:txBody>
        </p:sp>
        <p:grpSp>
          <p:nvGrpSpPr>
            <p:cNvPr id="65" name="Group 64"/>
            <p:cNvGrpSpPr/>
            <p:nvPr/>
          </p:nvGrpSpPr>
          <p:grpSpPr>
            <a:xfrm>
              <a:off x="743470" y="1417637"/>
              <a:ext cx="1451347" cy="541110"/>
              <a:chOff x="743470" y="1416084"/>
              <a:chExt cx="1451347" cy="541110"/>
            </a:xfrm>
          </p:grpSpPr>
          <p:pic>
            <p:nvPicPr>
              <p:cNvPr id="8" name="Picture 7">
                <a:extLst>
                  <a:ext uri="{FF2B5EF4-FFF2-40B4-BE49-F238E27FC236}">
                    <a16:creationId xmlns:a16="http://schemas.microsoft.com/office/drawing/2014/main" id="{E056E586-3599-5940-A296-04B4E30769E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3470" y="1558568"/>
                <a:ext cx="397142" cy="397142"/>
              </a:xfrm>
              <a:prstGeom prst="rect">
                <a:avLst/>
              </a:prstGeom>
            </p:spPr>
          </p:pic>
          <p:sp>
            <p:nvSpPr>
              <p:cNvPr id="10" name="Rectangle 9">
                <a:extLst>
                  <a:ext uri="{FF2B5EF4-FFF2-40B4-BE49-F238E27FC236}">
                    <a16:creationId xmlns:a16="http://schemas.microsoft.com/office/drawing/2014/main" id="{6CDBE645-633F-214C-A5F6-BF61D1C5316B}"/>
                  </a:ext>
                </a:extLst>
              </p:cNvPr>
              <p:cNvSpPr/>
              <p:nvPr/>
            </p:nvSpPr>
            <p:spPr>
              <a:xfrm>
                <a:off x="1239107" y="1557084"/>
                <a:ext cx="955710" cy="400110"/>
              </a:xfrm>
              <a:prstGeom prst="rect">
                <a:avLst/>
              </a:prstGeom>
            </p:spPr>
            <p:txBody>
              <a:bodyPr wrap="none">
                <a:spAutoFit/>
              </a:bodyPr>
              <a:lstStyle/>
              <a:p>
                <a:r>
                  <a:rPr lang="en-US" sz="1000" dirty="0">
                    <a:latin typeface="+mj-lt"/>
                  </a:rPr>
                  <a:t>Firepower 1K</a:t>
                </a:r>
              </a:p>
              <a:p>
                <a:r>
                  <a:rPr lang="en-US" sz="1000" dirty="0">
                    <a:latin typeface="+mj-lt"/>
                  </a:rPr>
                  <a:t>VPN Router </a:t>
                </a:r>
              </a:p>
            </p:txBody>
          </p:sp>
          <p:sp>
            <p:nvSpPr>
              <p:cNvPr id="12" name="Freeform 28">
                <a:extLst>
                  <a:ext uri="{FF2B5EF4-FFF2-40B4-BE49-F238E27FC236}">
                    <a16:creationId xmlns:a16="http://schemas.microsoft.com/office/drawing/2014/main" id="{4C1DB2F7-26D7-4270-8DF8-BB3CB5475CE2}"/>
                  </a:ext>
                </a:extLst>
              </p:cNvPr>
              <p:cNvSpPr>
                <a:spLocks/>
              </p:cNvSpPr>
              <p:nvPr/>
            </p:nvSpPr>
            <p:spPr bwMode="auto">
              <a:xfrm>
                <a:off x="956986" y="1416084"/>
                <a:ext cx="282121" cy="347375"/>
              </a:xfrm>
              <a:custGeom>
                <a:avLst/>
                <a:gdLst>
                  <a:gd name="T0" fmla="*/ 2521 w 2546"/>
                  <a:gd name="T1" fmla="*/ 619 h 3213"/>
                  <a:gd name="T2" fmla="*/ 2341 w 2546"/>
                  <a:gd name="T3" fmla="*/ 404 h 3213"/>
                  <a:gd name="T4" fmla="*/ 2173 w 2546"/>
                  <a:gd name="T5" fmla="*/ 376 h 3213"/>
                  <a:gd name="T6" fmla="*/ 1655 w 2546"/>
                  <a:gd name="T7" fmla="*/ 193 h 3213"/>
                  <a:gd name="T8" fmla="*/ 1351 w 2546"/>
                  <a:gd name="T9" fmla="*/ 26 h 3213"/>
                  <a:gd name="T10" fmla="*/ 1195 w 2546"/>
                  <a:gd name="T11" fmla="*/ 26 h 3213"/>
                  <a:gd name="T12" fmla="*/ 891 w 2546"/>
                  <a:gd name="T13" fmla="*/ 193 h 3213"/>
                  <a:gd name="T14" fmla="*/ 373 w 2546"/>
                  <a:gd name="T15" fmla="*/ 376 h 3213"/>
                  <a:gd name="T16" fmla="*/ 205 w 2546"/>
                  <a:gd name="T17" fmla="*/ 404 h 3213"/>
                  <a:gd name="T18" fmla="*/ 25 w 2546"/>
                  <a:gd name="T19" fmla="*/ 619 h 3213"/>
                  <a:gd name="T20" fmla="*/ 33 w 2546"/>
                  <a:gd name="T21" fmla="*/ 1565 h 3213"/>
                  <a:gd name="T22" fmla="*/ 232 w 2546"/>
                  <a:gd name="T23" fmla="*/ 2275 h 3213"/>
                  <a:gd name="T24" fmla="*/ 1170 w 2546"/>
                  <a:gd name="T25" fmla="*/ 3164 h 3213"/>
                  <a:gd name="T26" fmla="*/ 1375 w 2546"/>
                  <a:gd name="T27" fmla="*/ 3164 h 3213"/>
                  <a:gd name="T28" fmla="*/ 2314 w 2546"/>
                  <a:gd name="T29" fmla="*/ 2275 h 3213"/>
                  <a:gd name="T30" fmla="*/ 2513 w 2546"/>
                  <a:gd name="T31" fmla="*/ 1565 h 3213"/>
                  <a:gd name="T32" fmla="*/ 2521 w 2546"/>
                  <a:gd name="T33" fmla="*/ 619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6" h="3213">
                    <a:moveTo>
                      <a:pt x="2521" y="619"/>
                    </a:moveTo>
                    <a:cubicBezTo>
                      <a:pt x="2522" y="513"/>
                      <a:pt x="2445" y="422"/>
                      <a:pt x="2341" y="404"/>
                    </a:cubicBezTo>
                    <a:cubicBezTo>
                      <a:pt x="2173" y="376"/>
                      <a:pt x="2173" y="376"/>
                      <a:pt x="2173" y="376"/>
                    </a:cubicBezTo>
                    <a:cubicBezTo>
                      <a:pt x="1991" y="346"/>
                      <a:pt x="1816" y="284"/>
                      <a:pt x="1655" y="193"/>
                    </a:cubicBezTo>
                    <a:cubicBezTo>
                      <a:pt x="1351" y="26"/>
                      <a:pt x="1351" y="26"/>
                      <a:pt x="1351" y="26"/>
                    </a:cubicBezTo>
                    <a:cubicBezTo>
                      <a:pt x="1302" y="0"/>
                      <a:pt x="1243" y="0"/>
                      <a:pt x="1195" y="26"/>
                    </a:cubicBezTo>
                    <a:cubicBezTo>
                      <a:pt x="891" y="193"/>
                      <a:pt x="891" y="193"/>
                      <a:pt x="891" y="193"/>
                    </a:cubicBezTo>
                    <a:cubicBezTo>
                      <a:pt x="730" y="284"/>
                      <a:pt x="555" y="346"/>
                      <a:pt x="373" y="376"/>
                    </a:cubicBezTo>
                    <a:cubicBezTo>
                      <a:pt x="205" y="404"/>
                      <a:pt x="205" y="404"/>
                      <a:pt x="205" y="404"/>
                    </a:cubicBezTo>
                    <a:cubicBezTo>
                      <a:pt x="100" y="422"/>
                      <a:pt x="24" y="513"/>
                      <a:pt x="25" y="619"/>
                    </a:cubicBezTo>
                    <a:cubicBezTo>
                      <a:pt x="33" y="1565"/>
                      <a:pt x="33" y="1565"/>
                      <a:pt x="33" y="1565"/>
                    </a:cubicBezTo>
                    <a:cubicBezTo>
                      <a:pt x="34" y="1740"/>
                      <a:pt x="0" y="1939"/>
                      <a:pt x="232" y="2275"/>
                    </a:cubicBezTo>
                    <a:cubicBezTo>
                      <a:pt x="412" y="2536"/>
                      <a:pt x="945" y="2981"/>
                      <a:pt x="1170" y="3164"/>
                    </a:cubicBezTo>
                    <a:cubicBezTo>
                      <a:pt x="1230" y="3213"/>
                      <a:pt x="1316" y="3213"/>
                      <a:pt x="1375" y="3164"/>
                    </a:cubicBezTo>
                    <a:cubicBezTo>
                      <a:pt x="1601" y="2981"/>
                      <a:pt x="2134" y="2536"/>
                      <a:pt x="2314" y="2275"/>
                    </a:cubicBezTo>
                    <a:cubicBezTo>
                      <a:pt x="2546" y="1939"/>
                      <a:pt x="2512" y="1740"/>
                      <a:pt x="2513" y="1565"/>
                    </a:cubicBezTo>
                    <a:lnTo>
                      <a:pt x="2521" y="61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r>
                  <a:rPr lang="en-US" sz="800" b="1" dirty="0">
                    <a:solidFill>
                      <a:schemeClr val="bg1"/>
                    </a:solidFill>
                    <a:latin typeface="+mj-lt"/>
                  </a:rPr>
                  <a:t>VPN</a:t>
                </a:r>
              </a:p>
            </p:txBody>
          </p:sp>
        </p:grpSp>
        <p:grpSp>
          <p:nvGrpSpPr>
            <p:cNvPr id="66" name="Group 65"/>
            <p:cNvGrpSpPr/>
            <p:nvPr/>
          </p:nvGrpSpPr>
          <p:grpSpPr>
            <a:xfrm>
              <a:off x="2350974" y="1485031"/>
              <a:ext cx="1275973" cy="406322"/>
              <a:chOff x="2415933" y="1553978"/>
              <a:chExt cx="1275973" cy="406322"/>
            </a:xfrm>
          </p:grpSpPr>
          <p:pic>
            <p:nvPicPr>
              <p:cNvPr id="18" name="Picture 17" descr="A picture containing ball&#10;&#10;Description automatically generated">
                <a:extLst>
                  <a:ext uri="{FF2B5EF4-FFF2-40B4-BE49-F238E27FC236}">
                    <a16:creationId xmlns:a16="http://schemas.microsoft.com/office/drawing/2014/main" id="{0EDBF00A-E92B-8044-AE50-E9E193D0B0F2}"/>
                  </a:ext>
                </a:extLst>
              </p:cNvPr>
              <p:cNvPicPr>
                <a:picLocks noChangeAspect="1"/>
              </p:cNvPicPr>
              <p:nvPr/>
            </p:nvPicPr>
            <p:blipFill rotWithShape="1">
              <a:blip r:embed="rId16"/>
              <a:srcRect l="22380" t="12147" r="22380" b="12147"/>
              <a:stretch/>
            </p:blipFill>
            <p:spPr>
              <a:xfrm>
                <a:off x="2415933" y="1553978"/>
                <a:ext cx="395306" cy="406322"/>
              </a:xfrm>
              <a:prstGeom prst="rect">
                <a:avLst/>
              </a:prstGeom>
            </p:spPr>
          </p:pic>
          <p:sp>
            <p:nvSpPr>
              <p:cNvPr id="19" name="Rectangle 18">
                <a:extLst>
                  <a:ext uri="{FF2B5EF4-FFF2-40B4-BE49-F238E27FC236}">
                    <a16:creationId xmlns:a16="http://schemas.microsoft.com/office/drawing/2014/main" id="{6CDBE645-633F-214C-A5F6-BF61D1C5316B}"/>
                  </a:ext>
                </a:extLst>
              </p:cNvPr>
              <p:cNvSpPr/>
              <p:nvPr/>
            </p:nvSpPr>
            <p:spPr>
              <a:xfrm>
                <a:off x="2798713" y="1634029"/>
                <a:ext cx="893193" cy="246221"/>
              </a:xfrm>
              <a:prstGeom prst="rect">
                <a:avLst/>
              </a:prstGeom>
            </p:spPr>
            <p:txBody>
              <a:bodyPr wrap="none">
                <a:spAutoFit/>
              </a:bodyPr>
              <a:lstStyle/>
              <a:p>
                <a:r>
                  <a:rPr lang="en-US" sz="1000" dirty="0">
                    <a:latin typeface="+mj-lt"/>
                  </a:rPr>
                  <a:t>AnyConnect</a:t>
                </a:r>
              </a:p>
            </p:txBody>
          </p:sp>
        </p:grpSp>
        <p:grpSp>
          <p:nvGrpSpPr>
            <p:cNvPr id="50" name="Group 49"/>
            <p:cNvGrpSpPr/>
            <p:nvPr/>
          </p:nvGrpSpPr>
          <p:grpSpPr>
            <a:xfrm>
              <a:off x="3783104" y="1460563"/>
              <a:ext cx="1890210" cy="455258"/>
              <a:chOff x="1159150" y="2057239"/>
              <a:chExt cx="1890210" cy="455258"/>
            </a:xfrm>
          </p:grpSpPr>
          <p:pic>
            <p:nvPicPr>
              <p:cNvPr id="20" name="Picture 19">
                <a:extLst>
                  <a:ext uri="{FF2B5EF4-FFF2-40B4-BE49-F238E27FC236}">
                    <a16:creationId xmlns:a16="http://schemas.microsoft.com/office/drawing/2014/main" id="{53AE1BC3-D87A-5D45-A7D3-DB343AC7E851}"/>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159150" y="2166026"/>
                <a:ext cx="726135" cy="323611"/>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3279" y="2057239"/>
                <a:ext cx="275330" cy="274792"/>
              </a:xfrm>
              <a:prstGeom prst="rect">
                <a:avLst/>
              </a:prstGeom>
            </p:spPr>
          </p:pic>
          <p:sp>
            <p:nvSpPr>
              <p:cNvPr id="25" name="Rectangle 24">
                <a:extLst>
                  <a:ext uri="{FF2B5EF4-FFF2-40B4-BE49-F238E27FC236}">
                    <a16:creationId xmlns:a16="http://schemas.microsoft.com/office/drawing/2014/main" id="{6CDBE645-633F-214C-A5F6-BF61D1C5316B}"/>
                  </a:ext>
                </a:extLst>
              </p:cNvPr>
              <p:cNvSpPr/>
              <p:nvPr/>
            </p:nvSpPr>
            <p:spPr>
              <a:xfrm>
                <a:off x="2178609" y="2143165"/>
                <a:ext cx="870751" cy="369332"/>
              </a:xfrm>
              <a:prstGeom prst="rect">
                <a:avLst/>
              </a:prstGeom>
            </p:spPr>
            <p:txBody>
              <a:bodyPr wrap="none">
                <a:spAutoFit/>
              </a:bodyPr>
              <a:lstStyle/>
              <a:p>
                <a:r>
                  <a:rPr lang="en-US" sz="1000" dirty="0">
                    <a:latin typeface="+mj-lt"/>
                  </a:rPr>
                  <a:t>DUO – MFA</a:t>
                </a:r>
              </a:p>
              <a:p>
                <a:r>
                  <a:rPr lang="en-US" sz="800" dirty="0">
                    <a:latin typeface="+mj-lt"/>
                  </a:rPr>
                  <a:t>(ANZ, SG, JP)</a:t>
                </a:r>
              </a:p>
            </p:txBody>
          </p:sp>
        </p:grpSp>
        <p:grpSp>
          <p:nvGrpSpPr>
            <p:cNvPr id="64" name="Group 63"/>
            <p:cNvGrpSpPr/>
            <p:nvPr/>
          </p:nvGrpSpPr>
          <p:grpSpPr>
            <a:xfrm>
              <a:off x="5829472" y="1462698"/>
              <a:ext cx="756617" cy="450989"/>
              <a:chOff x="881595" y="2692918"/>
              <a:chExt cx="756617" cy="450989"/>
            </a:xfrm>
          </p:grpSpPr>
          <p:sp>
            <p:nvSpPr>
              <p:cNvPr id="35" name="Rectangle 34">
                <a:extLst>
                  <a:ext uri="{FF2B5EF4-FFF2-40B4-BE49-F238E27FC236}">
                    <a16:creationId xmlns:a16="http://schemas.microsoft.com/office/drawing/2014/main" id="{6CDBE645-633F-214C-A5F6-BF61D1C5316B}"/>
                  </a:ext>
                </a:extLst>
              </p:cNvPr>
              <p:cNvSpPr>
                <a:spLocks noChangeAspect="1"/>
              </p:cNvSpPr>
              <p:nvPr/>
            </p:nvSpPr>
            <p:spPr>
              <a:xfrm>
                <a:off x="881595" y="3020796"/>
                <a:ext cx="756617" cy="123111"/>
              </a:xfrm>
              <a:prstGeom prst="rect">
                <a:avLst/>
              </a:prstGeom>
            </p:spPr>
            <p:txBody>
              <a:bodyPr wrap="none" lIns="0" tIns="0" rIns="0" bIns="0">
                <a:spAutoFit/>
              </a:bodyPr>
              <a:lstStyle/>
              <a:p>
                <a:r>
                  <a:rPr lang="en-US" sz="800" dirty="0">
                    <a:latin typeface="+mj-lt"/>
                  </a:rPr>
                  <a:t>208.67.222.222</a:t>
                </a:r>
              </a:p>
            </p:txBody>
          </p:sp>
          <p:grpSp>
            <p:nvGrpSpPr>
              <p:cNvPr id="38" name="Group 37"/>
              <p:cNvGrpSpPr/>
              <p:nvPr/>
            </p:nvGrpSpPr>
            <p:grpSpPr>
              <a:xfrm>
                <a:off x="1029845" y="2692918"/>
                <a:ext cx="460116" cy="301878"/>
                <a:chOff x="749602" y="2828308"/>
                <a:chExt cx="589629" cy="386850"/>
              </a:xfrm>
            </p:grpSpPr>
            <p:grpSp>
              <p:nvGrpSpPr>
                <p:cNvPr id="36" name="Group 35"/>
                <p:cNvGrpSpPr/>
                <p:nvPr/>
              </p:nvGrpSpPr>
              <p:grpSpPr>
                <a:xfrm>
                  <a:off x="749602" y="2828308"/>
                  <a:ext cx="589629" cy="386850"/>
                  <a:chOff x="719467" y="2888605"/>
                  <a:chExt cx="589629" cy="386850"/>
                </a:xfrm>
              </p:grpSpPr>
              <p:grpSp>
                <p:nvGrpSpPr>
                  <p:cNvPr id="30" name="Group 29"/>
                  <p:cNvGrpSpPr>
                    <a:grpSpLocks noChangeAspect="1"/>
                  </p:cNvGrpSpPr>
                  <p:nvPr/>
                </p:nvGrpSpPr>
                <p:grpSpPr>
                  <a:xfrm>
                    <a:off x="719467" y="2888605"/>
                    <a:ext cx="589629" cy="292078"/>
                    <a:chOff x="836085" y="1496592"/>
                    <a:chExt cx="538984" cy="266991"/>
                  </a:xfrm>
                </p:grpSpPr>
                <p:sp>
                  <p:nvSpPr>
                    <p:cNvPr id="31" name="Freeform 751"/>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752"/>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53"/>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4" name="Freeform 28">
                    <a:extLst>
                      <a:ext uri="{FF2B5EF4-FFF2-40B4-BE49-F238E27FC236}">
                        <a16:creationId xmlns:a16="http://schemas.microsoft.com/office/drawing/2014/main" id="{4C1DB2F7-26D7-4270-8DF8-BB3CB5475CE2}"/>
                      </a:ext>
                    </a:extLst>
                  </p:cNvPr>
                  <p:cNvSpPr>
                    <a:spLocks/>
                  </p:cNvSpPr>
                  <p:nvPr/>
                </p:nvSpPr>
                <p:spPr bwMode="auto">
                  <a:xfrm>
                    <a:off x="956986" y="3060147"/>
                    <a:ext cx="174863" cy="215308"/>
                  </a:xfrm>
                  <a:custGeom>
                    <a:avLst/>
                    <a:gdLst>
                      <a:gd name="T0" fmla="*/ 2521 w 2546"/>
                      <a:gd name="T1" fmla="*/ 619 h 3213"/>
                      <a:gd name="T2" fmla="*/ 2341 w 2546"/>
                      <a:gd name="T3" fmla="*/ 404 h 3213"/>
                      <a:gd name="T4" fmla="*/ 2173 w 2546"/>
                      <a:gd name="T5" fmla="*/ 376 h 3213"/>
                      <a:gd name="T6" fmla="*/ 1655 w 2546"/>
                      <a:gd name="T7" fmla="*/ 193 h 3213"/>
                      <a:gd name="T8" fmla="*/ 1351 w 2546"/>
                      <a:gd name="T9" fmla="*/ 26 h 3213"/>
                      <a:gd name="T10" fmla="*/ 1195 w 2546"/>
                      <a:gd name="T11" fmla="*/ 26 h 3213"/>
                      <a:gd name="T12" fmla="*/ 891 w 2546"/>
                      <a:gd name="T13" fmla="*/ 193 h 3213"/>
                      <a:gd name="T14" fmla="*/ 373 w 2546"/>
                      <a:gd name="T15" fmla="*/ 376 h 3213"/>
                      <a:gd name="T16" fmla="*/ 205 w 2546"/>
                      <a:gd name="T17" fmla="*/ 404 h 3213"/>
                      <a:gd name="T18" fmla="*/ 25 w 2546"/>
                      <a:gd name="T19" fmla="*/ 619 h 3213"/>
                      <a:gd name="T20" fmla="*/ 33 w 2546"/>
                      <a:gd name="T21" fmla="*/ 1565 h 3213"/>
                      <a:gd name="T22" fmla="*/ 232 w 2546"/>
                      <a:gd name="T23" fmla="*/ 2275 h 3213"/>
                      <a:gd name="T24" fmla="*/ 1170 w 2546"/>
                      <a:gd name="T25" fmla="*/ 3164 h 3213"/>
                      <a:gd name="T26" fmla="*/ 1375 w 2546"/>
                      <a:gd name="T27" fmla="*/ 3164 h 3213"/>
                      <a:gd name="T28" fmla="*/ 2314 w 2546"/>
                      <a:gd name="T29" fmla="*/ 2275 h 3213"/>
                      <a:gd name="T30" fmla="*/ 2513 w 2546"/>
                      <a:gd name="T31" fmla="*/ 1565 h 3213"/>
                      <a:gd name="T32" fmla="*/ 2521 w 2546"/>
                      <a:gd name="T33" fmla="*/ 619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6" h="3213">
                        <a:moveTo>
                          <a:pt x="2521" y="619"/>
                        </a:moveTo>
                        <a:cubicBezTo>
                          <a:pt x="2522" y="513"/>
                          <a:pt x="2445" y="422"/>
                          <a:pt x="2341" y="404"/>
                        </a:cubicBezTo>
                        <a:cubicBezTo>
                          <a:pt x="2173" y="376"/>
                          <a:pt x="2173" y="376"/>
                          <a:pt x="2173" y="376"/>
                        </a:cubicBezTo>
                        <a:cubicBezTo>
                          <a:pt x="1991" y="346"/>
                          <a:pt x="1816" y="284"/>
                          <a:pt x="1655" y="193"/>
                        </a:cubicBezTo>
                        <a:cubicBezTo>
                          <a:pt x="1351" y="26"/>
                          <a:pt x="1351" y="26"/>
                          <a:pt x="1351" y="26"/>
                        </a:cubicBezTo>
                        <a:cubicBezTo>
                          <a:pt x="1302" y="0"/>
                          <a:pt x="1243" y="0"/>
                          <a:pt x="1195" y="26"/>
                        </a:cubicBezTo>
                        <a:cubicBezTo>
                          <a:pt x="891" y="193"/>
                          <a:pt x="891" y="193"/>
                          <a:pt x="891" y="193"/>
                        </a:cubicBezTo>
                        <a:cubicBezTo>
                          <a:pt x="730" y="284"/>
                          <a:pt x="555" y="346"/>
                          <a:pt x="373" y="376"/>
                        </a:cubicBezTo>
                        <a:cubicBezTo>
                          <a:pt x="205" y="404"/>
                          <a:pt x="205" y="404"/>
                          <a:pt x="205" y="404"/>
                        </a:cubicBezTo>
                        <a:cubicBezTo>
                          <a:pt x="100" y="422"/>
                          <a:pt x="24" y="513"/>
                          <a:pt x="25" y="619"/>
                        </a:cubicBezTo>
                        <a:cubicBezTo>
                          <a:pt x="33" y="1565"/>
                          <a:pt x="33" y="1565"/>
                          <a:pt x="33" y="1565"/>
                        </a:cubicBezTo>
                        <a:cubicBezTo>
                          <a:pt x="34" y="1740"/>
                          <a:pt x="0" y="1939"/>
                          <a:pt x="232" y="2275"/>
                        </a:cubicBezTo>
                        <a:cubicBezTo>
                          <a:pt x="412" y="2536"/>
                          <a:pt x="945" y="2981"/>
                          <a:pt x="1170" y="3164"/>
                        </a:cubicBezTo>
                        <a:cubicBezTo>
                          <a:pt x="1230" y="3213"/>
                          <a:pt x="1316" y="3213"/>
                          <a:pt x="1375" y="3164"/>
                        </a:cubicBezTo>
                        <a:cubicBezTo>
                          <a:pt x="1601" y="2981"/>
                          <a:pt x="2134" y="2536"/>
                          <a:pt x="2314" y="2275"/>
                        </a:cubicBezTo>
                        <a:cubicBezTo>
                          <a:pt x="2546" y="1939"/>
                          <a:pt x="2512" y="1740"/>
                          <a:pt x="2513" y="1565"/>
                        </a:cubicBezTo>
                        <a:lnTo>
                          <a:pt x="2521" y="61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US" sz="800" b="1" dirty="0">
                      <a:solidFill>
                        <a:schemeClr val="bg1"/>
                      </a:solidFill>
                      <a:latin typeface="+mj-lt"/>
                    </a:endParaRPr>
                  </a:p>
                </p:txBody>
              </p:sp>
            </p:grpSp>
            <p:sp>
              <p:nvSpPr>
                <p:cNvPr id="37" name="Freeform 690"/>
                <p:cNvSpPr>
                  <a:spLocks noChangeAspect="1"/>
                </p:cNvSpPr>
                <p:nvPr/>
              </p:nvSpPr>
              <p:spPr bwMode="auto">
                <a:xfrm>
                  <a:off x="1032149" y="3059920"/>
                  <a:ext cx="84806" cy="80825"/>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40" name="Rectangle 39">
              <a:extLst>
                <a:ext uri="{FF2B5EF4-FFF2-40B4-BE49-F238E27FC236}">
                  <a16:creationId xmlns:a16="http://schemas.microsoft.com/office/drawing/2014/main" id="{6CDBE645-633F-214C-A5F6-BF61D1C5316B}"/>
                </a:ext>
              </a:extLst>
            </p:cNvPr>
            <p:cNvSpPr/>
            <p:nvPr/>
          </p:nvSpPr>
          <p:spPr>
            <a:xfrm>
              <a:off x="6541896" y="1459723"/>
              <a:ext cx="1612942" cy="369332"/>
            </a:xfrm>
            <a:prstGeom prst="rect">
              <a:avLst/>
            </a:prstGeom>
          </p:spPr>
          <p:txBody>
            <a:bodyPr wrap="none">
              <a:spAutoFit/>
            </a:bodyPr>
            <a:lstStyle/>
            <a:p>
              <a:r>
                <a:rPr lang="en-US" sz="1000" dirty="0">
                  <a:latin typeface="+mj-lt"/>
                </a:rPr>
                <a:t>Umbrella - DNS Security</a:t>
              </a:r>
            </a:p>
            <a:p>
              <a:r>
                <a:rPr lang="en-US" sz="800" dirty="0">
                  <a:latin typeface="+mj-lt"/>
                </a:rPr>
                <a:t>(starting from one user)</a:t>
              </a:r>
            </a:p>
          </p:txBody>
        </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0281" y="1519783"/>
              <a:ext cx="275330" cy="274792"/>
            </a:xfrm>
            <a:prstGeom prst="rect">
              <a:avLst/>
            </a:prstGeom>
          </p:spPr>
        </p:pic>
      </p:grpSp>
      <p:grpSp>
        <p:nvGrpSpPr>
          <p:cNvPr id="3096" name="Group 3095"/>
          <p:cNvGrpSpPr/>
          <p:nvPr/>
        </p:nvGrpSpPr>
        <p:grpSpPr>
          <a:xfrm>
            <a:off x="3177631" y="2054188"/>
            <a:ext cx="398962" cy="393192"/>
            <a:chOff x="3177631" y="2054188"/>
            <a:chExt cx="398962" cy="393192"/>
          </a:xfrm>
        </p:grpSpPr>
        <p:sp>
          <p:nvSpPr>
            <p:cNvPr id="91" name="Round Same Side Corner Rectangle 90"/>
            <p:cNvSpPr/>
            <p:nvPr/>
          </p:nvSpPr>
          <p:spPr>
            <a:xfrm flipV="1">
              <a:off x="3177631" y="2054188"/>
              <a:ext cx="398962" cy="393192"/>
            </a:xfrm>
            <a:prstGeom prst="round2SameRect">
              <a:avLst>
                <a:gd name="adj1" fmla="val 5000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p:cNvSpPr/>
            <p:nvPr/>
          </p:nvSpPr>
          <p:spPr>
            <a:xfrm>
              <a:off x="3198470" y="2055276"/>
              <a:ext cx="348172" cy="307777"/>
            </a:xfrm>
            <a:prstGeom prst="rect">
              <a:avLst/>
            </a:prstGeom>
          </p:spPr>
          <p:txBody>
            <a:bodyPr wrap="none">
              <a:spAutoFit/>
            </a:bodyPr>
            <a:lstStyle/>
            <a:p>
              <a:pPr algn="ctr"/>
              <a:r>
                <a:rPr lang="en-US" sz="1400" dirty="0">
                  <a:solidFill>
                    <a:schemeClr val="bg1"/>
                  </a:solidFill>
                  <a:latin typeface="+mj-lt"/>
                </a:rPr>
                <a:t>or</a:t>
              </a:r>
            </a:p>
          </p:txBody>
        </p:sp>
      </p:grpSp>
      <p:grpSp>
        <p:nvGrpSpPr>
          <p:cNvPr id="3099" name="Group 3098"/>
          <p:cNvGrpSpPr/>
          <p:nvPr/>
        </p:nvGrpSpPr>
        <p:grpSpPr>
          <a:xfrm>
            <a:off x="3177631" y="3099367"/>
            <a:ext cx="398962" cy="393926"/>
            <a:chOff x="3177631" y="3099367"/>
            <a:chExt cx="398962" cy="393926"/>
          </a:xfrm>
        </p:grpSpPr>
        <p:sp>
          <p:nvSpPr>
            <p:cNvPr id="102" name="Round Same Side Corner Rectangle 101"/>
            <p:cNvSpPr/>
            <p:nvPr/>
          </p:nvSpPr>
          <p:spPr>
            <a:xfrm flipV="1">
              <a:off x="3177631" y="3099367"/>
              <a:ext cx="398962" cy="393926"/>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50878" y="3170342"/>
              <a:ext cx="252468" cy="251976"/>
            </a:xfrm>
            <a:prstGeom prst="rect">
              <a:avLst/>
            </a:prstGeom>
          </p:spPr>
        </p:pic>
      </p:grpSp>
    </p:spTree>
    <p:extLst>
      <p:ext uri="{BB962C8B-B14F-4D97-AF65-F5344CB8AC3E}">
        <p14:creationId xmlns:p14="http://schemas.microsoft.com/office/powerpoint/2010/main" val="190859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95"/>
                                        </p:tgtEl>
                                        <p:attrNameLst>
                                          <p:attrName>style.visibility</p:attrName>
                                        </p:attrNameLst>
                                      </p:cBhvr>
                                      <p:to>
                                        <p:strVal val="visible"/>
                                      </p:to>
                                    </p:set>
                                    <p:animEffect transition="in" filter="wipe(up)">
                                      <p:cBhvr>
                                        <p:cTn id="7" dur="500"/>
                                        <p:tgtEl>
                                          <p:spTgt spid="309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096"/>
                                        </p:tgtEl>
                                        <p:attrNameLst>
                                          <p:attrName>style.visibility</p:attrName>
                                        </p:attrNameLst>
                                      </p:cBhvr>
                                      <p:to>
                                        <p:strVal val="visible"/>
                                      </p:to>
                                    </p:set>
                                    <p:animEffect transition="in" filter="wipe(up)">
                                      <p:cBhvr>
                                        <p:cTn id="11" dur="500"/>
                                        <p:tgtEl>
                                          <p:spTgt spid="309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99"/>
                                        </p:tgtEl>
                                        <p:attrNameLst>
                                          <p:attrName>style.visibility</p:attrName>
                                        </p:attrNameLst>
                                      </p:cBhvr>
                                      <p:to>
                                        <p:strVal val="visible"/>
                                      </p:to>
                                    </p:set>
                                    <p:animEffect transition="in" filter="wipe(up)">
                                      <p:cBhvr>
                                        <p:cTn id="19" dur="500"/>
                                        <p:tgtEl>
                                          <p:spTgt spid="309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098"/>
                                        </p:tgtEl>
                                        <p:attrNameLst>
                                          <p:attrName>style.visibility</p:attrName>
                                        </p:attrNameLst>
                                      </p:cBhvr>
                                      <p:to>
                                        <p:strVal val="visible"/>
                                      </p:to>
                                    </p:set>
                                    <p:animEffect transition="in" filter="wipe(up)">
                                      <p:cBhvr>
                                        <p:cTn id="23" dur="500"/>
                                        <p:tgtEl>
                                          <p:spTgt spid="3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6374650" y="3182531"/>
            <a:ext cx="2213725" cy="1438030"/>
            <a:chOff x="3528990" y="2087156"/>
            <a:chExt cx="2213725" cy="1438030"/>
          </a:xfrm>
        </p:grpSpPr>
        <p:pic>
          <p:nvPicPr>
            <p:cNvPr id="34" name="Picture 33" descr="A screenshot of a social media post&#10;&#10;Description automatically generated">
              <a:extLst>
                <a:ext uri="{FF2B5EF4-FFF2-40B4-BE49-F238E27FC236}">
                  <a16:creationId xmlns:a16="http://schemas.microsoft.com/office/drawing/2014/main" id="{1482E362-9306-BF48-8BAE-7C796105D224}"/>
                </a:ext>
              </a:extLst>
            </p:cNvPr>
            <p:cNvPicPr>
              <a:picLocks noChangeAspect="1"/>
            </p:cNvPicPr>
            <p:nvPr/>
          </p:nvPicPr>
          <p:blipFill rotWithShape="1">
            <a:blip r:embed="rId2"/>
            <a:srcRect l="10671" t="7804" r="8997"/>
            <a:stretch/>
          </p:blipFill>
          <p:spPr>
            <a:xfrm>
              <a:off x="3563849" y="2251488"/>
              <a:ext cx="2144008" cy="1211786"/>
            </a:xfrm>
            <a:prstGeom prst="rect">
              <a:avLst/>
            </a:prstGeom>
            <a:ln>
              <a:noFill/>
            </a:ln>
          </p:spPr>
        </p:pic>
        <p:grpSp>
          <p:nvGrpSpPr>
            <p:cNvPr id="36" name="Group 35"/>
            <p:cNvGrpSpPr/>
            <p:nvPr/>
          </p:nvGrpSpPr>
          <p:grpSpPr>
            <a:xfrm>
              <a:off x="3528990" y="2087156"/>
              <a:ext cx="2213725" cy="94069"/>
              <a:chOff x="3528990" y="2087156"/>
              <a:chExt cx="2213725" cy="94069"/>
            </a:xfrm>
          </p:grpSpPr>
          <p:pic>
            <p:nvPicPr>
              <p:cNvPr id="37" name="Picture 36" descr="A screenshot of a social media post&#10;&#10;Description automatically generated">
                <a:extLst>
                  <a:ext uri="{FF2B5EF4-FFF2-40B4-BE49-F238E27FC236}">
                    <a16:creationId xmlns:a16="http://schemas.microsoft.com/office/drawing/2014/main" id="{1482E362-9306-BF48-8BAE-7C796105D224}"/>
                  </a:ext>
                </a:extLst>
              </p:cNvPr>
              <p:cNvPicPr>
                <a:picLocks noChangeAspect="1"/>
              </p:cNvPicPr>
              <p:nvPr/>
            </p:nvPicPr>
            <p:blipFill rotWithShape="1">
              <a:blip r:embed="rId2"/>
              <a:srcRect l="31676" r="24432" b="93447"/>
              <a:stretch/>
            </p:blipFill>
            <p:spPr>
              <a:xfrm>
                <a:off x="4108451" y="2087156"/>
                <a:ext cx="1279524" cy="94069"/>
              </a:xfrm>
              <a:prstGeom prst="rect">
                <a:avLst/>
              </a:prstGeom>
              <a:ln>
                <a:noFill/>
              </a:ln>
            </p:spPr>
          </p:pic>
          <p:pic>
            <p:nvPicPr>
              <p:cNvPr id="38" name="Picture 37" descr="A screenshot of a social media post&#10;&#10;Description automatically generated">
                <a:extLst>
                  <a:ext uri="{FF2B5EF4-FFF2-40B4-BE49-F238E27FC236}">
                    <a16:creationId xmlns:a16="http://schemas.microsoft.com/office/drawing/2014/main" id="{1482E362-9306-BF48-8BAE-7C796105D224}"/>
                  </a:ext>
                </a:extLst>
              </p:cNvPr>
              <p:cNvPicPr>
                <a:picLocks noChangeAspect="1"/>
              </p:cNvPicPr>
              <p:nvPr/>
            </p:nvPicPr>
            <p:blipFill rotWithShape="1">
              <a:blip r:embed="rId2"/>
              <a:srcRect l="1674" r="78231" b="93447"/>
              <a:stretch/>
            </p:blipFill>
            <p:spPr>
              <a:xfrm>
                <a:off x="3528990" y="2087156"/>
                <a:ext cx="585810" cy="94069"/>
              </a:xfrm>
              <a:prstGeom prst="rect">
                <a:avLst/>
              </a:prstGeom>
              <a:ln>
                <a:noFill/>
              </a:ln>
            </p:spPr>
          </p:pic>
          <p:pic>
            <p:nvPicPr>
              <p:cNvPr id="39" name="Picture 38" descr="A screenshot of a social media post&#10;&#10;Description automatically generated">
                <a:extLst>
                  <a:ext uri="{FF2B5EF4-FFF2-40B4-BE49-F238E27FC236}">
                    <a16:creationId xmlns:a16="http://schemas.microsoft.com/office/drawing/2014/main" id="{1482E362-9306-BF48-8BAE-7C796105D224}"/>
                  </a:ext>
                </a:extLst>
              </p:cNvPr>
              <p:cNvPicPr>
                <a:picLocks noChangeAspect="1"/>
              </p:cNvPicPr>
              <p:nvPr/>
            </p:nvPicPr>
            <p:blipFill rotWithShape="1">
              <a:blip r:embed="rId2"/>
              <a:srcRect l="87116" b="93447"/>
              <a:stretch/>
            </p:blipFill>
            <p:spPr>
              <a:xfrm>
                <a:off x="5367135" y="2087156"/>
                <a:ext cx="375580" cy="94069"/>
              </a:xfrm>
              <a:prstGeom prst="rect">
                <a:avLst/>
              </a:prstGeom>
              <a:ln>
                <a:noFill/>
              </a:ln>
            </p:spPr>
          </p:pic>
        </p:grpSp>
        <p:sp>
          <p:nvSpPr>
            <p:cNvPr id="35" name="Rectangle 34"/>
            <p:cNvSpPr/>
            <p:nvPr/>
          </p:nvSpPr>
          <p:spPr>
            <a:xfrm>
              <a:off x="3528990" y="2087156"/>
              <a:ext cx="2213725" cy="1438030"/>
            </a:xfrm>
            <a:prstGeom prst="rect">
              <a:avLst/>
            </a:prstGeom>
            <a:noFill/>
            <a:ln w="3175">
              <a:solidFill>
                <a:schemeClr val="accent4">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Key offers to highlight under Teleworking</a:t>
            </a:r>
          </a:p>
        </p:txBody>
      </p:sp>
      <p:sp>
        <p:nvSpPr>
          <p:cNvPr id="4" name="Round Same Side Corner Rectangle 3"/>
          <p:cNvSpPr/>
          <p:nvPr/>
        </p:nvSpPr>
        <p:spPr>
          <a:xfrm rot="16200000">
            <a:off x="7857170" y="-871744"/>
            <a:ext cx="285750" cy="2287909"/>
          </a:xfrm>
          <a:prstGeom prst="round2SameRect">
            <a:avLst>
              <a:gd name="adj1" fmla="val 50000"/>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953925" y="149101"/>
            <a:ext cx="1782860" cy="246221"/>
          </a:xfrm>
          <a:prstGeom prst="rect">
            <a:avLst/>
          </a:prstGeom>
        </p:spPr>
        <p:txBody>
          <a:bodyPr wrap="none">
            <a:spAutoFit/>
          </a:bodyPr>
          <a:lstStyle/>
          <a:p>
            <a:r>
              <a:rPr lang="en-US" sz="1000" dirty="0">
                <a:solidFill>
                  <a:schemeClr val="bg1"/>
                </a:solidFill>
                <a:latin typeface="+mj-lt"/>
              </a:rPr>
              <a:t> Shift to virtual: Teleworking</a:t>
            </a:r>
          </a:p>
        </p:txBody>
      </p:sp>
      <p:sp>
        <p:nvSpPr>
          <p:cNvPr id="3" name="Rounded Rectangle 2"/>
          <p:cNvSpPr/>
          <p:nvPr/>
        </p:nvSpPr>
        <p:spPr>
          <a:xfrm>
            <a:off x="533400" y="1201737"/>
            <a:ext cx="3009900" cy="1874520"/>
          </a:xfrm>
          <a:prstGeom prst="roundRect">
            <a:avLst>
              <a:gd name="adj" fmla="val 6058"/>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 Same Side Corner Rectangle 5"/>
          <p:cNvSpPr/>
          <p:nvPr/>
        </p:nvSpPr>
        <p:spPr>
          <a:xfrm rot="5400000">
            <a:off x="1553959" y="298882"/>
            <a:ext cx="336322" cy="2377440"/>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91440" bIns="228600" rtlCol="0" anchor="ctr"/>
          <a:lstStyle/>
          <a:p>
            <a:r>
              <a:rPr lang="en-US" sz="1200" dirty="0">
                <a:solidFill>
                  <a:schemeClr val="bg2"/>
                </a:solidFill>
              </a:rPr>
              <a:t>List of freemium offers  </a:t>
            </a:r>
          </a:p>
        </p:txBody>
      </p:sp>
      <p:sp>
        <p:nvSpPr>
          <p:cNvPr id="9" name="Rectangle 8"/>
          <p:cNvSpPr/>
          <p:nvPr/>
        </p:nvSpPr>
        <p:spPr>
          <a:xfrm>
            <a:off x="600348" y="1694883"/>
            <a:ext cx="2853146" cy="1051570"/>
          </a:xfrm>
          <a:prstGeom prst="rect">
            <a:avLst/>
          </a:prstGeom>
        </p:spPr>
        <p:txBody>
          <a:bodyPr wrap="square">
            <a:spAutoFit/>
          </a:bodyPr>
          <a:lstStyle/>
          <a:p>
            <a:pPr marL="182880" indent="-182880">
              <a:spcBef>
                <a:spcPts val="500"/>
              </a:spcBef>
              <a:spcAft>
                <a:spcPts val="0"/>
              </a:spcAft>
              <a:buFont typeface="Arial" panose="020B0604020202020204" pitchFamily="34" charset="0"/>
              <a:buChar char="•"/>
            </a:pPr>
            <a:r>
              <a:rPr lang="en-US" sz="900" dirty="0">
                <a:solidFill>
                  <a:schemeClr val="bg2"/>
                </a:solidFill>
                <a:latin typeface="+mj-lt"/>
                <a:cs typeface="Arial" panose="020B0604020202020204" pitchFamily="34" charset="0"/>
              </a:rPr>
              <a:t>Meraki Free Trail </a:t>
            </a:r>
            <a:r>
              <a:rPr lang="en-US" sz="900" dirty="0">
                <a:solidFill>
                  <a:schemeClr val="bg2"/>
                </a:solidFill>
                <a:latin typeface="+mj-lt"/>
                <a:cs typeface="Arial" panose="020B0604020202020204" pitchFamily="34" charset="0"/>
                <a:hlinkClick r:id="rId3"/>
              </a:rPr>
              <a:t>https://meraki.cisco.com/lp/free-demo</a:t>
            </a:r>
            <a:endParaRPr lang="en-US" sz="900" dirty="0">
              <a:solidFill>
                <a:schemeClr val="bg2"/>
              </a:solidFill>
              <a:latin typeface="+mj-lt"/>
              <a:cs typeface="Arial" panose="020B0604020202020204" pitchFamily="34" charset="0"/>
            </a:endParaRPr>
          </a:p>
          <a:p>
            <a:pPr marL="182880" lvl="0" indent="-182880" defTabSz="914346" fontAlgn="auto">
              <a:spcBef>
                <a:spcPts val="500"/>
              </a:spcBef>
              <a:spcAft>
                <a:spcPts val="0"/>
              </a:spcAft>
              <a:buFont typeface="Arial" panose="020B0604020202020204" pitchFamily="34" charset="0"/>
              <a:buChar char="•"/>
              <a:defRPr/>
            </a:pPr>
            <a:r>
              <a:rPr lang="en-US" sz="900" dirty="0">
                <a:solidFill>
                  <a:schemeClr val="bg2"/>
                </a:solidFill>
                <a:latin typeface="+mj-lt"/>
                <a:cs typeface="Arial" panose="020B0604020202020204" pitchFamily="34" charset="0"/>
              </a:rPr>
              <a:t>Webex.com freemium offers for teleworking </a:t>
            </a:r>
            <a:r>
              <a:rPr lang="en-US" sz="900" dirty="0">
                <a:solidFill>
                  <a:schemeClr val="bg2"/>
                </a:solidFill>
                <a:latin typeface="+mj-lt"/>
                <a:cs typeface="Arial" panose="020B0604020202020204" pitchFamily="34" charset="0"/>
                <a:hlinkClick r:id="rId4"/>
              </a:rPr>
              <a:t>https://www.webex.com/</a:t>
            </a:r>
            <a:endParaRPr lang="en-US" sz="900" dirty="0">
              <a:solidFill>
                <a:schemeClr val="bg2"/>
              </a:solidFill>
              <a:latin typeface="+mj-lt"/>
              <a:cs typeface="Arial" panose="020B0604020202020204" pitchFamily="34" charset="0"/>
            </a:endParaRPr>
          </a:p>
          <a:p>
            <a:pPr marL="182880" indent="-182880" defTabSz="914346" fontAlgn="auto">
              <a:spcBef>
                <a:spcPts val="500"/>
              </a:spcBef>
              <a:spcAft>
                <a:spcPts val="0"/>
              </a:spcAft>
              <a:buFont typeface="Arial" panose="020B0604020202020204" pitchFamily="34" charset="0"/>
              <a:buChar char="•"/>
              <a:defRPr/>
            </a:pPr>
            <a:r>
              <a:rPr lang="en-US" sz="900" dirty="0" err="1">
                <a:solidFill>
                  <a:schemeClr val="bg2"/>
                </a:solidFill>
                <a:latin typeface="+mj-lt"/>
                <a:cs typeface="Arial" panose="020B0604020202020204" pitchFamily="34" charset="0"/>
              </a:rPr>
              <a:t>Anyconnect</a:t>
            </a:r>
            <a:r>
              <a:rPr lang="en-US" sz="900" dirty="0">
                <a:solidFill>
                  <a:schemeClr val="bg2"/>
                </a:solidFill>
                <a:latin typeface="+mj-lt"/>
                <a:cs typeface="Arial" panose="020B0604020202020204" pitchFamily="34" charset="0"/>
              </a:rPr>
              <a:t>: Free 90-day </a:t>
            </a:r>
            <a:r>
              <a:rPr lang="en-US" sz="900" dirty="0" err="1">
                <a:solidFill>
                  <a:schemeClr val="bg2"/>
                </a:solidFill>
                <a:latin typeface="+mj-lt"/>
                <a:cs typeface="Arial" panose="020B0604020202020204" pitchFamily="34" charset="0"/>
              </a:rPr>
              <a:t>Anyconnect</a:t>
            </a:r>
            <a:r>
              <a:rPr lang="en-US" sz="900" dirty="0">
                <a:solidFill>
                  <a:schemeClr val="bg2"/>
                </a:solidFill>
                <a:latin typeface="+mj-lt"/>
                <a:cs typeface="Arial" panose="020B0604020202020204" pitchFamily="34" charset="0"/>
              </a:rPr>
              <a:t> trial: asa-license.cisco.com</a:t>
            </a:r>
          </a:p>
        </p:txBody>
      </p:sp>
      <p:sp>
        <p:nvSpPr>
          <p:cNvPr id="25" name="Rounded Rectangle 24"/>
          <p:cNvSpPr/>
          <p:nvPr/>
        </p:nvSpPr>
        <p:spPr>
          <a:xfrm>
            <a:off x="3649436" y="1201737"/>
            <a:ext cx="4938939" cy="1874520"/>
          </a:xfrm>
          <a:prstGeom prst="roundRect">
            <a:avLst>
              <a:gd name="adj" fmla="val 6058"/>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 Same Side Corner Rectangle 25"/>
          <p:cNvSpPr/>
          <p:nvPr/>
        </p:nvSpPr>
        <p:spPr>
          <a:xfrm rot="5400000">
            <a:off x="4669995" y="298882"/>
            <a:ext cx="336322" cy="2377440"/>
          </a:xfrm>
          <a:prstGeom prst="round2SameRect">
            <a:avLst>
              <a:gd name="adj1" fmla="val 50000"/>
              <a:gd name="adj2" fmla="val 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91440" bIns="228600" rtlCol="0" anchor="ctr"/>
          <a:lstStyle/>
          <a:p>
            <a:r>
              <a:rPr lang="en-US" sz="1200" dirty="0">
                <a:solidFill>
                  <a:schemeClr val="bg2"/>
                </a:solidFill>
              </a:rPr>
              <a:t>List of buying offers</a:t>
            </a:r>
          </a:p>
        </p:txBody>
      </p:sp>
      <p:sp>
        <p:nvSpPr>
          <p:cNvPr id="27" name="Rectangle 26"/>
          <p:cNvSpPr/>
          <p:nvPr/>
        </p:nvSpPr>
        <p:spPr>
          <a:xfrm>
            <a:off x="3792128" y="1694883"/>
            <a:ext cx="4731385" cy="1318310"/>
          </a:xfrm>
          <a:prstGeom prst="rect">
            <a:avLst/>
          </a:prstGeom>
        </p:spPr>
        <p:txBody>
          <a:bodyPr wrap="square">
            <a:spAutoFit/>
          </a:bodyPr>
          <a:lstStyle/>
          <a:p>
            <a:pPr marL="182880" indent="-182880">
              <a:spcBef>
                <a:spcPts val="500"/>
              </a:spcBef>
              <a:spcAft>
                <a:spcPts val="0"/>
              </a:spcAft>
              <a:buFont typeface="Arial" panose="020B0604020202020204" pitchFamily="34" charset="0"/>
              <a:buChar char="•"/>
            </a:pPr>
            <a:r>
              <a:rPr lang="en-US" sz="900" dirty="0">
                <a:solidFill>
                  <a:schemeClr val="bg1"/>
                </a:solidFill>
                <a:latin typeface="+mj-lt"/>
                <a:cs typeface="Arial" panose="020B0604020202020204" pitchFamily="34" charset="0"/>
              </a:rPr>
              <a:t>MX &amp; Z3 &amp; MI in the high 60s via Meraki remote office BR promotion</a:t>
            </a:r>
          </a:p>
          <a:p>
            <a:pPr marL="182880" indent="-182880">
              <a:spcBef>
                <a:spcPts val="500"/>
              </a:spcBef>
              <a:spcAft>
                <a:spcPts val="0"/>
              </a:spcAft>
              <a:buFont typeface="Arial" panose="020B0604020202020204" pitchFamily="34" charset="0"/>
              <a:buChar char="•"/>
            </a:pPr>
            <a:r>
              <a:rPr lang="en-US" sz="900" dirty="0">
                <a:solidFill>
                  <a:schemeClr val="bg1"/>
                </a:solidFill>
                <a:latin typeface="+mj-lt"/>
                <a:cs typeface="Arial" panose="020B0604020202020204" pitchFamily="34" charset="0"/>
              </a:rPr>
              <a:t>FPR1K (FTD image or ASA image ) in the high 60s or even higher via Fast Track</a:t>
            </a:r>
          </a:p>
          <a:p>
            <a:pPr marL="182880" indent="-182880">
              <a:spcBef>
                <a:spcPts val="500"/>
              </a:spcBef>
              <a:spcAft>
                <a:spcPts val="0"/>
              </a:spcAft>
              <a:buFont typeface="Arial" panose="020B0604020202020204" pitchFamily="34" charset="0"/>
              <a:buChar char="•"/>
            </a:pPr>
            <a:r>
              <a:rPr lang="en-US" sz="900" dirty="0">
                <a:solidFill>
                  <a:schemeClr val="bg1"/>
                </a:solidFill>
                <a:latin typeface="+mj-lt"/>
                <a:cs typeface="Arial" panose="020B0604020202020204" pitchFamily="34" charset="0"/>
              </a:rPr>
              <a:t>VPN Router RV series &amp; ISR1K in the high 70s via Fast Track </a:t>
            </a:r>
          </a:p>
          <a:p>
            <a:pPr marL="182880" indent="-182880">
              <a:spcBef>
                <a:spcPts val="500"/>
              </a:spcBef>
              <a:spcAft>
                <a:spcPts val="0"/>
              </a:spcAft>
              <a:buFont typeface="Arial" panose="020B0604020202020204" pitchFamily="34" charset="0"/>
              <a:buChar char="•"/>
            </a:pPr>
            <a:r>
              <a:rPr lang="en-US" sz="900" dirty="0">
                <a:solidFill>
                  <a:schemeClr val="bg1"/>
                </a:solidFill>
                <a:latin typeface="+mj-lt"/>
                <a:cs typeface="Arial" panose="020B0604020202020204" pitchFamily="34" charset="0"/>
              </a:rPr>
              <a:t>Webex meeting </a:t>
            </a:r>
            <a:r>
              <a:rPr lang="en-US" sz="900" dirty="0" err="1">
                <a:solidFill>
                  <a:schemeClr val="bg1"/>
                </a:solidFill>
                <a:latin typeface="+mj-lt"/>
                <a:cs typeface="Arial" panose="020B0604020202020204" pitchFamily="34" charset="0"/>
              </a:rPr>
              <a:t>lic</a:t>
            </a:r>
            <a:r>
              <a:rPr lang="en-US" sz="900" dirty="0">
                <a:solidFill>
                  <a:schemeClr val="bg1"/>
                </a:solidFill>
                <a:latin typeface="+mj-lt"/>
                <a:cs typeface="Arial" panose="020B0604020202020204" pitchFamily="34" charset="0"/>
              </a:rPr>
              <a:t> in the high 60s via Flex Plan Named User Meeting Promo for SMB</a:t>
            </a:r>
          </a:p>
          <a:p>
            <a:pPr marL="182880" indent="-182880">
              <a:spcBef>
                <a:spcPts val="500"/>
              </a:spcBef>
              <a:spcAft>
                <a:spcPts val="0"/>
              </a:spcAft>
              <a:buFont typeface="Arial" panose="020B0604020202020204" pitchFamily="34" charset="0"/>
              <a:buChar char="•"/>
            </a:pPr>
            <a:r>
              <a:rPr lang="en-US" sz="900" dirty="0">
                <a:solidFill>
                  <a:schemeClr val="bg1"/>
                </a:solidFill>
                <a:latin typeface="+mj-lt"/>
                <a:cs typeface="Arial" panose="020B0604020202020204" pitchFamily="34" charset="0"/>
              </a:rPr>
              <a:t>Collaboration video end points in the high 70s via Fast Track that includes board 55, DX80, Room Kit, Room Kit mini, </a:t>
            </a:r>
            <a:r>
              <a:rPr lang="en-US" sz="900" dirty="0" err="1">
                <a:solidFill>
                  <a:schemeClr val="bg1"/>
                </a:solidFill>
                <a:latin typeface="+mj-lt"/>
                <a:cs typeface="Arial" panose="020B0604020202020204" pitchFamily="34" charset="0"/>
              </a:rPr>
              <a:t>webex</a:t>
            </a:r>
            <a:r>
              <a:rPr lang="en-US" sz="900" dirty="0">
                <a:solidFill>
                  <a:schemeClr val="bg1"/>
                </a:solidFill>
                <a:latin typeface="+mj-lt"/>
                <a:cs typeface="Arial" panose="020B0604020202020204" pitchFamily="34" charset="0"/>
              </a:rPr>
              <a:t> USB as well as IP Phones &amp; Headsets</a:t>
            </a:r>
          </a:p>
        </p:txBody>
      </p:sp>
      <p:pic>
        <p:nvPicPr>
          <p:cNvPr id="28" name="Picture 27" descr="A screenshot of a cell phone&#10;&#10;Description automatically generated">
            <a:extLst>
              <a:ext uri="{FF2B5EF4-FFF2-40B4-BE49-F238E27FC236}">
                <a16:creationId xmlns:a16="http://schemas.microsoft.com/office/drawing/2014/main" id="{1653921D-115B-094F-8099-FCCA8834ACEF}"/>
              </a:ext>
            </a:extLst>
          </p:cNvPr>
          <p:cNvPicPr>
            <a:picLocks noChangeAspect="1"/>
          </p:cNvPicPr>
          <p:nvPr/>
        </p:nvPicPr>
        <p:blipFill rotWithShape="1">
          <a:blip r:embed="rId5"/>
          <a:srcRect l="3243" r="3243"/>
          <a:stretch/>
        </p:blipFill>
        <p:spPr>
          <a:xfrm>
            <a:off x="3143522" y="3182531"/>
            <a:ext cx="3177788" cy="1435608"/>
          </a:xfrm>
          <a:prstGeom prst="rect">
            <a:avLst/>
          </a:prstGeom>
          <a:ln>
            <a:solidFill>
              <a:schemeClr val="accent4">
                <a:lumMod val="40000"/>
                <a:lumOff val="60000"/>
              </a:schemeClr>
            </a:solidFill>
          </a:ln>
        </p:spPr>
      </p:pic>
      <p:pic>
        <p:nvPicPr>
          <p:cNvPr id="29" name="Picture 28" descr="A close up of a logo&#10;&#10;Description automatically generated">
            <a:extLst>
              <a:ext uri="{FF2B5EF4-FFF2-40B4-BE49-F238E27FC236}">
                <a16:creationId xmlns:a16="http://schemas.microsoft.com/office/drawing/2014/main" id="{53247FEA-D01E-C145-ADAC-230F3C32EF15}"/>
              </a:ext>
            </a:extLst>
          </p:cNvPr>
          <p:cNvPicPr>
            <a:picLocks noChangeAspect="1"/>
          </p:cNvPicPr>
          <p:nvPr/>
        </p:nvPicPr>
        <p:blipFill rotWithShape="1">
          <a:blip r:embed="rId6"/>
          <a:srcRect l="6221" r="6221"/>
          <a:stretch/>
        </p:blipFill>
        <p:spPr>
          <a:xfrm>
            <a:off x="533400" y="3182531"/>
            <a:ext cx="2556782" cy="1438030"/>
          </a:xfrm>
          <a:prstGeom prst="rect">
            <a:avLst/>
          </a:prstGeom>
          <a:ln>
            <a:solidFill>
              <a:schemeClr val="accent6">
                <a:lumMod val="20000"/>
                <a:lumOff val="80000"/>
              </a:schemeClr>
            </a:solidFill>
          </a:ln>
        </p:spPr>
      </p:pic>
    </p:spTree>
    <p:extLst>
      <p:ext uri="{BB962C8B-B14F-4D97-AF65-F5344CB8AC3E}">
        <p14:creationId xmlns:p14="http://schemas.microsoft.com/office/powerpoint/2010/main" val="235464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851689" y="1125542"/>
            <a:ext cx="7292311" cy="502920"/>
            <a:chOff x="1851689" y="1125542"/>
            <a:chExt cx="7292311" cy="502920"/>
          </a:xfrm>
        </p:grpSpPr>
        <p:sp>
          <p:nvSpPr>
            <p:cNvPr id="169" name="Round Same Side Corner Rectangle 168"/>
            <p:cNvSpPr/>
            <p:nvPr/>
          </p:nvSpPr>
          <p:spPr>
            <a:xfrm rot="5400000">
              <a:off x="5246385" y="-2269154"/>
              <a:ext cx="502920" cy="7292311"/>
            </a:xfrm>
            <a:prstGeom prst="round2SameRect">
              <a:avLst>
                <a:gd name="adj1" fmla="val 0"/>
                <a:gd name="adj2" fmla="val 0"/>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extBox 152">
              <a:extLst>
                <a:ext uri="{FF2B5EF4-FFF2-40B4-BE49-F238E27FC236}">
                  <a16:creationId xmlns:a16="http://schemas.microsoft.com/office/drawing/2014/main" id="{F4E8431A-531F-C44D-8F18-907A34272041}"/>
                </a:ext>
              </a:extLst>
            </p:cNvPr>
            <p:cNvSpPr txBox="1"/>
            <p:nvPr/>
          </p:nvSpPr>
          <p:spPr>
            <a:xfrm>
              <a:off x="2452631" y="1300058"/>
              <a:ext cx="612347" cy="153888"/>
            </a:xfrm>
            <a:prstGeom prst="rect">
              <a:avLst/>
            </a:prstGeom>
            <a:noFill/>
            <a:ln>
              <a:noFill/>
            </a:ln>
          </p:spPr>
          <p:txBody>
            <a:bodyPr wrap="none" lIns="0" tIns="0" rIns="0" bIns="0" rtlCol="0">
              <a:spAutoFit/>
            </a:bodyPr>
            <a:lstStyle/>
            <a:p>
              <a:pPr algn="ctr"/>
              <a:r>
                <a:rPr lang="en-US" sz="1000" b="1" dirty="0">
                  <a:solidFill>
                    <a:schemeClr val="bg1"/>
                  </a:solidFill>
                  <a:latin typeface="+mn-lt"/>
                </a:rPr>
                <a:t>Office 365</a:t>
              </a:r>
            </a:p>
          </p:txBody>
        </p:sp>
        <p:pic>
          <p:nvPicPr>
            <p:cNvPr id="157" name="Picture 156">
              <a:extLst>
                <a:ext uri="{FF2B5EF4-FFF2-40B4-BE49-F238E27FC236}">
                  <a16:creationId xmlns:a16="http://schemas.microsoft.com/office/drawing/2014/main" id="{BE2DCC96-D0ED-B34A-8924-1B959381CE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77155" y="1316291"/>
              <a:ext cx="990056" cy="121422"/>
            </a:xfrm>
            <a:prstGeom prst="rect">
              <a:avLst/>
            </a:prstGeom>
          </p:spPr>
        </p:pic>
        <p:sp>
          <p:nvSpPr>
            <p:cNvPr id="160" name="TextBox 159">
              <a:extLst>
                <a:ext uri="{FF2B5EF4-FFF2-40B4-BE49-F238E27FC236}">
                  <a16:creationId xmlns:a16="http://schemas.microsoft.com/office/drawing/2014/main" id="{F4E8431A-531F-C44D-8F18-907A34272041}"/>
                </a:ext>
              </a:extLst>
            </p:cNvPr>
            <p:cNvSpPr txBox="1"/>
            <p:nvPr/>
          </p:nvSpPr>
          <p:spPr>
            <a:xfrm>
              <a:off x="3288386" y="1300058"/>
              <a:ext cx="793487" cy="153888"/>
            </a:xfrm>
            <a:prstGeom prst="rect">
              <a:avLst/>
            </a:prstGeom>
            <a:noFill/>
            <a:ln>
              <a:noFill/>
            </a:ln>
          </p:spPr>
          <p:txBody>
            <a:bodyPr wrap="none" lIns="0" tIns="0" rIns="0" bIns="0" rtlCol="0">
              <a:spAutoFit/>
            </a:bodyPr>
            <a:lstStyle/>
            <a:p>
              <a:pPr algn="ctr"/>
              <a:r>
                <a:rPr lang="en-US" sz="1000" b="1" dirty="0">
                  <a:solidFill>
                    <a:schemeClr val="bg1"/>
                  </a:solidFill>
                  <a:latin typeface="+mn-lt"/>
                </a:rPr>
                <a:t>Google Cloud</a:t>
              </a:r>
            </a:p>
          </p:txBody>
        </p:sp>
        <p:sp>
          <p:nvSpPr>
            <p:cNvPr id="162" name="TextBox 161">
              <a:extLst>
                <a:ext uri="{FF2B5EF4-FFF2-40B4-BE49-F238E27FC236}">
                  <a16:creationId xmlns:a16="http://schemas.microsoft.com/office/drawing/2014/main" id="{F4E8431A-531F-C44D-8F18-907A34272041}"/>
                </a:ext>
              </a:extLst>
            </p:cNvPr>
            <p:cNvSpPr txBox="1"/>
            <p:nvPr/>
          </p:nvSpPr>
          <p:spPr>
            <a:xfrm>
              <a:off x="4305281" y="1300058"/>
              <a:ext cx="248466" cy="153888"/>
            </a:xfrm>
            <a:prstGeom prst="rect">
              <a:avLst/>
            </a:prstGeom>
            <a:noFill/>
            <a:ln>
              <a:noFill/>
            </a:ln>
          </p:spPr>
          <p:txBody>
            <a:bodyPr wrap="none" lIns="0" tIns="0" rIns="0" bIns="0" rtlCol="0">
              <a:spAutoFit/>
            </a:bodyPr>
            <a:lstStyle/>
            <a:p>
              <a:pPr algn="ctr"/>
              <a:r>
                <a:rPr lang="en-US" sz="1000" b="1" dirty="0">
                  <a:solidFill>
                    <a:schemeClr val="bg1"/>
                  </a:solidFill>
                  <a:latin typeface="+mn-lt"/>
                </a:rPr>
                <a:t>SAP</a:t>
              </a:r>
            </a:p>
          </p:txBody>
        </p:sp>
        <p:sp>
          <p:nvSpPr>
            <p:cNvPr id="166" name="TextBox 165">
              <a:extLst>
                <a:ext uri="{FF2B5EF4-FFF2-40B4-BE49-F238E27FC236}">
                  <a16:creationId xmlns:a16="http://schemas.microsoft.com/office/drawing/2014/main" id="{F4E8431A-531F-C44D-8F18-907A34272041}"/>
                </a:ext>
              </a:extLst>
            </p:cNvPr>
            <p:cNvSpPr txBox="1"/>
            <p:nvPr/>
          </p:nvSpPr>
          <p:spPr>
            <a:xfrm>
              <a:off x="7543504" y="1300058"/>
              <a:ext cx="1311256" cy="153888"/>
            </a:xfrm>
            <a:prstGeom prst="rect">
              <a:avLst/>
            </a:prstGeom>
            <a:noFill/>
            <a:ln>
              <a:noFill/>
            </a:ln>
          </p:spPr>
          <p:txBody>
            <a:bodyPr wrap="none" lIns="0" tIns="0" rIns="0" bIns="0" rtlCol="0">
              <a:spAutoFit/>
            </a:bodyPr>
            <a:lstStyle/>
            <a:p>
              <a:pPr algn="ctr"/>
              <a:r>
                <a:rPr lang="en-US" sz="1000" b="1" dirty="0">
                  <a:solidFill>
                    <a:schemeClr val="bg1"/>
                  </a:solidFill>
                  <a:latin typeface="+mn-lt"/>
                </a:rPr>
                <a:t>Amazon Web Services</a:t>
              </a:r>
            </a:p>
          </p:txBody>
        </p:sp>
        <p:sp>
          <p:nvSpPr>
            <p:cNvPr id="165" name="TextBox 164">
              <a:extLst>
                <a:ext uri="{FF2B5EF4-FFF2-40B4-BE49-F238E27FC236}">
                  <a16:creationId xmlns:a16="http://schemas.microsoft.com/office/drawing/2014/main" id="{F4E8431A-531F-C44D-8F18-907A34272041}"/>
                </a:ext>
              </a:extLst>
            </p:cNvPr>
            <p:cNvSpPr txBox="1"/>
            <p:nvPr/>
          </p:nvSpPr>
          <p:spPr>
            <a:xfrm>
              <a:off x="5990619" y="1300058"/>
              <a:ext cx="613950" cy="153888"/>
            </a:xfrm>
            <a:prstGeom prst="rect">
              <a:avLst/>
            </a:prstGeom>
            <a:noFill/>
            <a:ln>
              <a:noFill/>
            </a:ln>
          </p:spPr>
          <p:txBody>
            <a:bodyPr wrap="none" lIns="0" tIns="0" rIns="0" bIns="0" rtlCol="0">
              <a:spAutoFit/>
            </a:bodyPr>
            <a:lstStyle/>
            <a:p>
              <a:pPr algn="ctr"/>
              <a:r>
                <a:rPr lang="en-US" sz="1000" b="1" dirty="0">
                  <a:solidFill>
                    <a:schemeClr val="bg1"/>
                  </a:solidFill>
                  <a:latin typeface="+mn-lt"/>
                </a:rPr>
                <a:t>Salesforce</a:t>
              </a:r>
            </a:p>
          </p:txBody>
        </p:sp>
        <p:sp>
          <p:nvSpPr>
            <p:cNvPr id="167" name="TextBox 166">
              <a:extLst>
                <a:ext uri="{FF2B5EF4-FFF2-40B4-BE49-F238E27FC236}">
                  <a16:creationId xmlns:a16="http://schemas.microsoft.com/office/drawing/2014/main" id="{F4E8431A-531F-C44D-8F18-907A34272041}"/>
                </a:ext>
              </a:extLst>
            </p:cNvPr>
            <p:cNvSpPr txBox="1"/>
            <p:nvPr/>
          </p:nvSpPr>
          <p:spPr>
            <a:xfrm>
              <a:off x="6827977" y="1300058"/>
              <a:ext cx="492121" cy="153888"/>
            </a:xfrm>
            <a:prstGeom prst="rect">
              <a:avLst/>
            </a:prstGeom>
            <a:noFill/>
            <a:ln>
              <a:noFill/>
            </a:ln>
          </p:spPr>
          <p:txBody>
            <a:bodyPr wrap="none" lIns="0" tIns="0" rIns="0" bIns="0" rtlCol="0">
              <a:spAutoFit/>
            </a:bodyPr>
            <a:lstStyle/>
            <a:p>
              <a:pPr algn="ctr"/>
              <a:r>
                <a:rPr lang="en-US" sz="1000" b="1" dirty="0">
                  <a:solidFill>
                    <a:schemeClr val="bg1"/>
                  </a:solidFill>
                  <a:latin typeface="+mn-lt"/>
                </a:rPr>
                <a:t>Dropbox</a:t>
              </a:r>
            </a:p>
          </p:txBody>
        </p:sp>
        <p:cxnSp>
          <p:nvCxnSpPr>
            <p:cNvPr id="17" name="Straight Connector 16"/>
            <p:cNvCxnSpPr/>
            <p:nvPr/>
          </p:nvCxnSpPr>
          <p:spPr>
            <a:xfrm>
              <a:off x="3176682" y="1285903"/>
              <a:ext cx="0" cy="182199"/>
            </a:xfrm>
            <a:prstGeom prst="line">
              <a:avLst/>
            </a:prstGeom>
            <a:ln cap="rnd"/>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4193577" y="1285903"/>
              <a:ext cx="0" cy="182199"/>
            </a:xfrm>
            <a:prstGeom prst="line">
              <a:avLst/>
            </a:prstGeom>
            <a:ln cap="rnd"/>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4665451" y="1285903"/>
              <a:ext cx="0" cy="182199"/>
            </a:xfrm>
            <a:prstGeom prst="line">
              <a:avLst/>
            </a:prstGeom>
            <a:ln cap="rnd"/>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878915" y="1285903"/>
              <a:ext cx="0" cy="182199"/>
            </a:xfrm>
            <a:prstGeom prst="line">
              <a:avLst/>
            </a:prstGeom>
            <a:ln cap="rnd"/>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6716273" y="1285903"/>
              <a:ext cx="0" cy="182199"/>
            </a:xfrm>
            <a:prstGeom prst="line">
              <a:avLst/>
            </a:prstGeom>
            <a:ln cap="rnd"/>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7431802" y="1285903"/>
              <a:ext cx="0" cy="182199"/>
            </a:xfrm>
            <a:prstGeom prst="line">
              <a:avLst/>
            </a:prstGeom>
            <a:ln cap="rnd"/>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7766" y="327245"/>
            <a:ext cx="8345488" cy="731837"/>
          </a:xfrm>
        </p:spPr>
        <p:txBody>
          <a:bodyPr/>
          <a:lstStyle/>
          <a:p>
            <a:r>
              <a:rPr lang="en-US" dirty="0"/>
              <a:t>How Cisco help SMB stay in business</a:t>
            </a:r>
            <a:br>
              <a:rPr lang="en-US" dirty="0"/>
            </a:br>
            <a:r>
              <a:rPr lang="en-US" sz="2000" dirty="0"/>
              <a:t>-A Security-First approach to remote working</a:t>
            </a:r>
            <a:endParaRPr lang="en-US" dirty="0"/>
          </a:p>
        </p:txBody>
      </p:sp>
      <p:sp>
        <p:nvSpPr>
          <p:cNvPr id="4" name="Round Same Side Corner Rectangle 3"/>
          <p:cNvSpPr/>
          <p:nvPr/>
        </p:nvSpPr>
        <p:spPr>
          <a:xfrm rot="16200000">
            <a:off x="7857170" y="-871744"/>
            <a:ext cx="285750" cy="2287909"/>
          </a:xfrm>
          <a:prstGeom prst="round2SameRect">
            <a:avLst>
              <a:gd name="adj1" fmla="val 50000"/>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953925" y="149101"/>
            <a:ext cx="2092239" cy="246221"/>
          </a:xfrm>
          <a:prstGeom prst="rect">
            <a:avLst/>
          </a:prstGeom>
        </p:spPr>
        <p:txBody>
          <a:bodyPr wrap="none">
            <a:spAutoFit/>
          </a:bodyPr>
          <a:lstStyle/>
          <a:p>
            <a:r>
              <a:rPr lang="en-US" sz="1000" dirty="0">
                <a:solidFill>
                  <a:schemeClr val="bg2"/>
                </a:solidFill>
                <a:latin typeface="+mj-lt"/>
              </a:rPr>
              <a:t> Manage heightened security risk</a:t>
            </a:r>
          </a:p>
        </p:txBody>
      </p:sp>
      <p:sp>
        <p:nvSpPr>
          <p:cNvPr id="7" name="Rounded Rectangle 6"/>
          <p:cNvSpPr/>
          <p:nvPr/>
        </p:nvSpPr>
        <p:spPr>
          <a:xfrm rot="5400000">
            <a:off x="785274" y="88804"/>
            <a:ext cx="502920" cy="2576393"/>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731520" rtlCol="0" anchor="ctr"/>
          <a:lstStyle/>
          <a:p>
            <a:pPr lvl="0" defTabSz="914378" fontAlgn="auto">
              <a:lnSpc>
                <a:spcPct val="90000"/>
              </a:lnSpc>
              <a:spcBef>
                <a:spcPts val="600"/>
              </a:spcBef>
              <a:spcAft>
                <a:spcPts val="0"/>
              </a:spcAft>
              <a:defRPr/>
            </a:pPr>
            <a:r>
              <a:rPr lang="en-US" sz="1200" b="1" kern="0" dirty="0">
                <a:solidFill>
                  <a:schemeClr val="bg2"/>
                </a:solidFill>
                <a:ea typeface="ＭＳ Ｐゴシック" charset="0"/>
              </a:rPr>
              <a:t>Securely connecting </a:t>
            </a:r>
            <a:br>
              <a:rPr lang="en-US" sz="1200" b="1" kern="0" dirty="0">
                <a:solidFill>
                  <a:schemeClr val="bg2"/>
                </a:solidFill>
                <a:ea typeface="ＭＳ Ｐゴシック" charset="0"/>
              </a:rPr>
            </a:br>
            <a:r>
              <a:rPr lang="en-US" sz="1200" b="1" kern="0" dirty="0">
                <a:solidFill>
                  <a:schemeClr val="bg2"/>
                </a:solidFill>
                <a:ea typeface="ＭＳ Ｐゴシック" charset="0"/>
              </a:rPr>
              <a:t>to public/hybrid Cloud </a:t>
            </a:r>
          </a:p>
        </p:txBody>
      </p:sp>
      <p:grpSp>
        <p:nvGrpSpPr>
          <p:cNvPr id="35" name="Group 34"/>
          <p:cNvGrpSpPr/>
          <p:nvPr/>
        </p:nvGrpSpPr>
        <p:grpSpPr>
          <a:xfrm>
            <a:off x="533400" y="2645802"/>
            <a:ext cx="2403814" cy="1003884"/>
            <a:chOff x="533400" y="2645802"/>
            <a:chExt cx="2403814" cy="1003884"/>
          </a:xfrm>
        </p:grpSpPr>
        <p:sp>
          <p:nvSpPr>
            <p:cNvPr id="38" name="Rounded Rectangle 37"/>
            <p:cNvSpPr/>
            <p:nvPr/>
          </p:nvSpPr>
          <p:spPr>
            <a:xfrm rot="5400000">
              <a:off x="1696627" y="1889238"/>
              <a:ext cx="50987" cy="237744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533400" y="2645802"/>
              <a:ext cx="2403814" cy="323850"/>
              <a:chOff x="533400" y="2495550"/>
              <a:chExt cx="2403814" cy="323850"/>
            </a:xfrm>
          </p:grpSpPr>
          <p:sp>
            <p:nvSpPr>
              <p:cNvPr id="26" name="Oval 25"/>
              <p:cNvSpPr/>
              <p:nvPr/>
            </p:nvSpPr>
            <p:spPr>
              <a:xfrm>
                <a:off x="533400" y="2495550"/>
                <a:ext cx="323850" cy="3238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47" name="Rectangle 46">
                <a:extLst>
                  <a:ext uri="{FF2B5EF4-FFF2-40B4-BE49-F238E27FC236}">
                    <a16:creationId xmlns:a16="http://schemas.microsoft.com/office/drawing/2014/main" id="{8EB8EF19-C90B-0C48-8961-7AA4E41DE6F4}"/>
                  </a:ext>
                </a:extLst>
              </p:cNvPr>
              <p:cNvSpPr/>
              <p:nvPr/>
            </p:nvSpPr>
            <p:spPr>
              <a:xfrm>
                <a:off x="870623" y="2503587"/>
                <a:ext cx="2066591" cy="307777"/>
              </a:xfrm>
              <a:prstGeom prst="rect">
                <a:avLst/>
              </a:prstGeom>
            </p:spPr>
            <p:txBody>
              <a:bodyPr wrap="none">
                <a:spAutoFit/>
              </a:bodyPr>
              <a:lstStyle/>
              <a:p>
                <a:pPr algn="ctr"/>
                <a:r>
                  <a:rPr lang="en-US" sz="1400" dirty="0">
                    <a:solidFill>
                      <a:schemeClr val="bg1"/>
                    </a:solidFill>
                    <a:latin typeface="+mj-lt"/>
                  </a:rPr>
                  <a:t>Protect your password </a:t>
                </a:r>
              </a:p>
            </p:txBody>
          </p:sp>
        </p:grpSp>
        <p:grpSp>
          <p:nvGrpSpPr>
            <p:cNvPr id="29" name="Group 28"/>
            <p:cNvGrpSpPr/>
            <p:nvPr/>
          </p:nvGrpSpPr>
          <p:grpSpPr>
            <a:xfrm>
              <a:off x="842768" y="3202518"/>
              <a:ext cx="1879673" cy="447168"/>
              <a:chOff x="776093" y="3185642"/>
              <a:chExt cx="1879673" cy="447168"/>
            </a:xfrm>
          </p:grpSpPr>
          <p:pic>
            <p:nvPicPr>
              <p:cNvPr id="55" name="Picture 54">
                <a:extLst>
                  <a:ext uri="{FF2B5EF4-FFF2-40B4-BE49-F238E27FC236}">
                    <a16:creationId xmlns:a16="http://schemas.microsoft.com/office/drawing/2014/main" id="{53AE1BC3-D87A-5D45-A7D3-DB343AC7E85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6093" y="3263491"/>
                <a:ext cx="726135" cy="323611"/>
              </a:xfrm>
              <a:prstGeom prst="rect">
                <a:avLst/>
              </a:prstGeom>
            </p:spPr>
          </p:pic>
          <p:sp>
            <p:nvSpPr>
              <p:cNvPr id="56" name="Rectangle 55">
                <a:extLst>
                  <a:ext uri="{FF2B5EF4-FFF2-40B4-BE49-F238E27FC236}">
                    <a16:creationId xmlns:a16="http://schemas.microsoft.com/office/drawing/2014/main" id="{6CDBE645-633F-214C-A5F6-BF61D1C5316B}"/>
                  </a:ext>
                </a:extLst>
              </p:cNvPr>
              <p:cNvSpPr/>
              <p:nvPr/>
            </p:nvSpPr>
            <p:spPr>
              <a:xfrm>
                <a:off x="1785015" y="3263478"/>
                <a:ext cx="870751" cy="369332"/>
              </a:xfrm>
              <a:prstGeom prst="rect">
                <a:avLst/>
              </a:prstGeom>
            </p:spPr>
            <p:txBody>
              <a:bodyPr wrap="none">
                <a:spAutoFit/>
              </a:bodyPr>
              <a:lstStyle/>
              <a:p>
                <a:pPr algn="ctr"/>
                <a:r>
                  <a:rPr lang="en-US" sz="1000" dirty="0">
                    <a:latin typeface="+mj-lt"/>
                  </a:rPr>
                  <a:t>DUO – MFA</a:t>
                </a:r>
              </a:p>
              <a:p>
                <a:pPr algn="ctr"/>
                <a:r>
                  <a:rPr lang="en-US" sz="800" dirty="0">
                    <a:latin typeface="+mj-lt"/>
                  </a:rPr>
                  <a:t>(ANZ, SG, JP)</a:t>
                </a:r>
              </a:p>
            </p:txBody>
          </p:sp>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244" y="3185642"/>
                <a:ext cx="268163" cy="267639"/>
              </a:xfrm>
              <a:prstGeom prst="rect">
                <a:avLst/>
              </a:prstGeom>
            </p:spPr>
          </p:pic>
        </p:grpSp>
      </p:grpSp>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0348" y="3317557"/>
            <a:ext cx="286981" cy="286421"/>
          </a:xfrm>
          <a:prstGeom prst="rect">
            <a:avLst/>
          </a:prstGeom>
        </p:spPr>
      </p:pic>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3787" y="3229188"/>
            <a:ext cx="286981" cy="286421"/>
          </a:xfrm>
          <a:prstGeom prst="rect">
            <a:avLst/>
          </a:prstGeom>
        </p:spPr>
      </p:pic>
      <p:grpSp>
        <p:nvGrpSpPr>
          <p:cNvPr id="36" name="Group 35"/>
          <p:cNvGrpSpPr/>
          <p:nvPr/>
        </p:nvGrpSpPr>
        <p:grpSpPr>
          <a:xfrm>
            <a:off x="3356838" y="2317198"/>
            <a:ext cx="2430761" cy="1682532"/>
            <a:chOff x="3356838" y="2317198"/>
            <a:chExt cx="2430761" cy="1682532"/>
          </a:xfrm>
        </p:grpSpPr>
        <p:sp>
          <p:nvSpPr>
            <p:cNvPr id="42" name="Rounded Rectangle 41"/>
            <p:cNvSpPr/>
            <p:nvPr/>
          </p:nvSpPr>
          <p:spPr>
            <a:xfrm rot="5400000">
              <a:off x="4518126" y="1557428"/>
              <a:ext cx="54864" cy="237744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p:cNvGrpSpPr/>
            <p:nvPr/>
          </p:nvGrpSpPr>
          <p:grpSpPr>
            <a:xfrm>
              <a:off x="3356838" y="2317198"/>
              <a:ext cx="2403814" cy="323850"/>
              <a:chOff x="533400" y="2495550"/>
              <a:chExt cx="2403814" cy="323850"/>
            </a:xfrm>
          </p:grpSpPr>
          <p:sp>
            <p:nvSpPr>
              <p:cNvPr id="50" name="Oval 49"/>
              <p:cNvSpPr/>
              <p:nvPr/>
            </p:nvSpPr>
            <p:spPr>
              <a:xfrm>
                <a:off x="533400" y="2495550"/>
                <a:ext cx="323850" cy="32385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solidFill>
                  </a:rPr>
                  <a:t>2</a:t>
                </a:r>
              </a:p>
            </p:txBody>
          </p:sp>
          <p:sp>
            <p:nvSpPr>
              <p:cNvPr id="51" name="Rectangle 50">
                <a:extLst>
                  <a:ext uri="{FF2B5EF4-FFF2-40B4-BE49-F238E27FC236}">
                    <a16:creationId xmlns:a16="http://schemas.microsoft.com/office/drawing/2014/main" id="{8EB8EF19-C90B-0C48-8961-7AA4E41DE6F4}"/>
                  </a:ext>
                </a:extLst>
              </p:cNvPr>
              <p:cNvSpPr/>
              <p:nvPr/>
            </p:nvSpPr>
            <p:spPr>
              <a:xfrm>
                <a:off x="870623" y="2503587"/>
                <a:ext cx="2066591" cy="307777"/>
              </a:xfrm>
              <a:prstGeom prst="rect">
                <a:avLst/>
              </a:prstGeom>
            </p:spPr>
            <p:txBody>
              <a:bodyPr wrap="square">
                <a:noAutofit/>
              </a:bodyPr>
              <a:lstStyle/>
              <a:p>
                <a:r>
                  <a:rPr lang="en-US" sz="1400" dirty="0">
                    <a:solidFill>
                      <a:schemeClr val="bg1"/>
                    </a:solidFill>
                    <a:latin typeface="+mj-lt"/>
                  </a:rPr>
                  <a:t>Secure your network</a:t>
                </a:r>
              </a:p>
            </p:txBody>
          </p:sp>
        </p:grpSp>
        <p:sp>
          <p:nvSpPr>
            <p:cNvPr id="64" name="Rectangle 63">
              <a:extLst>
                <a:ext uri="{FF2B5EF4-FFF2-40B4-BE49-F238E27FC236}">
                  <a16:creationId xmlns:a16="http://schemas.microsoft.com/office/drawing/2014/main" id="{6CDBE645-633F-214C-A5F6-BF61D1C5316B}"/>
                </a:ext>
              </a:extLst>
            </p:cNvPr>
            <p:cNvSpPr/>
            <p:nvPr/>
          </p:nvSpPr>
          <p:spPr>
            <a:xfrm>
              <a:off x="4001533" y="2896931"/>
              <a:ext cx="1518364" cy="400110"/>
            </a:xfrm>
            <a:prstGeom prst="rect">
              <a:avLst/>
            </a:prstGeom>
          </p:spPr>
          <p:txBody>
            <a:bodyPr wrap="none">
              <a:spAutoFit/>
            </a:bodyPr>
            <a:lstStyle/>
            <a:p>
              <a:r>
                <a:rPr lang="en-US" sz="1000" dirty="0">
                  <a:latin typeface="+mj-lt"/>
                </a:rPr>
                <a:t>Firepower 1K</a:t>
              </a:r>
            </a:p>
            <a:p>
              <a:r>
                <a:rPr lang="en-US" sz="1000" dirty="0">
                  <a:latin typeface="+mj-lt"/>
                </a:rPr>
                <a:t>VPN Router RV&amp;ISR1K </a:t>
              </a:r>
            </a:p>
          </p:txBody>
        </p:sp>
        <p:grpSp>
          <p:nvGrpSpPr>
            <p:cNvPr id="30" name="Group 29"/>
            <p:cNvGrpSpPr>
              <a:grpSpLocks noChangeAspect="1"/>
            </p:cNvGrpSpPr>
            <p:nvPr/>
          </p:nvGrpSpPr>
          <p:grpSpPr>
            <a:xfrm>
              <a:off x="3495677" y="2894272"/>
              <a:ext cx="372379" cy="405429"/>
              <a:chOff x="3439779" y="2888133"/>
              <a:chExt cx="495637" cy="539626"/>
            </a:xfrm>
          </p:grpSpPr>
          <p:pic>
            <p:nvPicPr>
              <p:cNvPr id="63" name="Picture 62">
                <a:extLst>
                  <a:ext uri="{FF2B5EF4-FFF2-40B4-BE49-F238E27FC236}">
                    <a16:creationId xmlns:a16="http://schemas.microsoft.com/office/drawing/2014/main" id="{E056E586-3599-5940-A296-04B4E3076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9779" y="3030617"/>
                <a:ext cx="397142" cy="397142"/>
              </a:xfrm>
              <a:prstGeom prst="rect">
                <a:avLst/>
              </a:prstGeom>
            </p:spPr>
          </p:pic>
          <p:sp>
            <p:nvSpPr>
              <p:cNvPr id="65" name="Freeform 28">
                <a:extLst>
                  <a:ext uri="{FF2B5EF4-FFF2-40B4-BE49-F238E27FC236}">
                    <a16:creationId xmlns:a16="http://schemas.microsoft.com/office/drawing/2014/main" id="{4C1DB2F7-26D7-4270-8DF8-BB3CB5475CE2}"/>
                  </a:ext>
                </a:extLst>
              </p:cNvPr>
              <p:cNvSpPr>
                <a:spLocks/>
              </p:cNvSpPr>
              <p:nvPr/>
            </p:nvSpPr>
            <p:spPr bwMode="auto">
              <a:xfrm>
                <a:off x="3653295" y="2888133"/>
                <a:ext cx="282121" cy="347375"/>
              </a:xfrm>
              <a:custGeom>
                <a:avLst/>
                <a:gdLst>
                  <a:gd name="T0" fmla="*/ 2521 w 2546"/>
                  <a:gd name="T1" fmla="*/ 619 h 3213"/>
                  <a:gd name="T2" fmla="*/ 2341 w 2546"/>
                  <a:gd name="T3" fmla="*/ 404 h 3213"/>
                  <a:gd name="T4" fmla="*/ 2173 w 2546"/>
                  <a:gd name="T5" fmla="*/ 376 h 3213"/>
                  <a:gd name="T6" fmla="*/ 1655 w 2546"/>
                  <a:gd name="T7" fmla="*/ 193 h 3213"/>
                  <a:gd name="T8" fmla="*/ 1351 w 2546"/>
                  <a:gd name="T9" fmla="*/ 26 h 3213"/>
                  <a:gd name="T10" fmla="*/ 1195 w 2546"/>
                  <a:gd name="T11" fmla="*/ 26 h 3213"/>
                  <a:gd name="T12" fmla="*/ 891 w 2546"/>
                  <a:gd name="T13" fmla="*/ 193 h 3213"/>
                  <a:gd name="T14" fmla="*/ 373 w 2546"/>
                  <a:gd name="T15" fmla="*/ 376 h 3213"/>
                  <a:gd name="T16" fmla="*/ 205 w 2546"/>
                  <a:gd name="T17" fmla="*/ 404 h 3213"/>
                  <a:gd name="T18" fmla="*/ 25 w 2546"/>
                  <a:gd name="T19" fmla="*/ 619 h 3213"/>
                  <a:gd name="T20" fmla="*/ 33 w 2546"/>
                  <a:gd name="T21" fmla="*/ 1565 h 3213"/>
                  <a:gd name="T22" fmla="*/ 232 w 2546"/>
                  <a:gd name="T23" fmla="*/ 2275 h 3213"/>
                  <a:gd name="T24" fmla="*/ 1170 w 2546"/>
                  <a:gd name="T25" fmla="*/ 3164 h 3213"/>
                  <a:gd name="T26" fmla="*/ 1375 w 2546"/>
                  <a:gd name="T27" fmla="*/ 3164 h 3213"/>
                  <a:gd name="T28" fmla="*/ 2314 w 2546"/>
                  <a:gd name="T29" fmla="*/ 2275 h 3213"/>
                  <a:gd name="T30" fmla="*/ 2513 w 2546"/>
                  <a:gd name="T31" fmla="*/ 1565 h 3213"/>
                  <a:gd name="T32" fmla="*/ 2521 w 2546"/>
                  <a:gd name="T33" fmla="*/ 619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6" h="3213">
                    <a:moveTo>
                      <a:pt x="2521" y="619"/>
                    </a:moveTo>
                    <a:cubicBezTo>
                      <a:pt x="2522" y="513"/>
                      <a:pt x="2445" y="422"/>
                      <a:pt x="2341" y="404"/>
                    </a:cubicBezTo>
                    <a:cubicBezTo>
                      <a:pt x="2173" y="376"/>
                      <a:pt x="2173" y="376"/>
                      <a:pt x="2173" y="376"/>
                    </a:cubicBezTo>
                    <a:cubicBezTo>
                      <a:pt x="1991" y="346"/>
                      <a:pt x="1816" y="284"/>
                      <a:pt x="1655" y="193"/>
                    </a:cubicBezTo>
                    <a:cubicBezTo>
                      <a:pt x="1351" y="26"/>
                      <a:pt x="1351" y="26"/>
                      <a:pt x="1351" y="26"/>
                    </a:cubicBezTo>
                    <a:cubicBezTo>
                      <a:pt x="1302" y="0"/>
                      <a:pt x="1243" y="0"/>
                      <a:pt x="1195" y="26"/>
                    </a:cubicBezTo>
                    <a:cubicBezTo>
                      <a:pt x="891" y="193"/>
                      <a:pt x="891" y="193"/>
                      <a:pt x="891" y="193"/>
                    </a:cubicBezTo>
                    <a:cubicBezTo>
                      <a:pt x="730" y="284"/>
                      <a:pt x="555" y="346"/>
                      <a:pt x="373" y="376"/>
                    </a:cubicBezTo>
                    <a:cubicBezTo>
                      <a:pt x="205" y="404"/>
                      <a:pt x="205" y="404"/>
                      <a:pt x="205" y="404"/>
                    </a:cubicBezTo>
                    <a:cubicBezTo>
                      <a:pt x="100" y="422"/>
                      <a:pt x="24" y="513"/>
                      <a:pt x="25" y="619"/>
                    </a:cubicBezTo>
                    <a:cubicBezTo>
                      <a:pt x="33" y="1565"/>
                      <a:pt x="33" y="1565"/>
                      <a:pt x="33" y="1565"/>
                    </a:cubicBezTo>
                    <a:cubicBezTo>
                      <a:pt x="34" y="1740"/>
                      <a:pt x="0" y="1939"/>
                      <a:pt x="232" y="2275"/>
                    </a:cubicBezTo>
                    <a:cubicBezTo>
                      <a:pt x="412" y="2536"/>
                      <a:pt x="945" y="2981"/>
                      <a:pt x="1170" y="3164"/>
                    </a:cubicBezTo>
                    <a:cubicBezTo>
                      <a:pt x="1230" y="3213"/>
                      <a:pt x="1316" y="3213"/>
                      <a:pt x="1375" y="3164"/>
                    </a:cubicBezTo>
                    <a:cubicBezTo>
                      <a:pt x="1601" y="2981"/>
                      <a:pt x="2134" y="2536"/>
                      <a:pt x="2314" y="2275"/>
                    </a:cubicBezTo>
                    <a:cubicBezTo>
                      <a:pt x="2546" y="1939"/>
                      <a:pt x="2512" y="1740"/>
                      <a:pt x="2513" y="1565"/>
                    </a:cubicBezTo>
                    <a:lnTo>
                      <a:pt x="2521" y="61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r>
                  <a:rPr lang="en-US" sz="800" b="1" dirty="0">
                    <a:solidFill>
                      <a:schemeClr val="bg1"/>
                    </a:solidFill>
                    <a:latin typeface="+mj-lt"/>
                  </a:rPr>
                  <a:t>VPN</a:t>
                </a:r>
              </a:p>
            </p:txBody>
          </p:sp>
        </p:grpSp>
        <p:pic>
          <p:nvPicPr>
            <p:cNvPr id="66" name="Picture 65" descr="A picture containing ball&#10;&#10;Description automatically generated">
              <a:extLst>
                <a:ext uri="{FF2B5EF4-FFF2-40B4-BE49-F238E27FC236}">
                  <a16:creationId xmlns:a16="http://schemas.microsoft.com/office/drawing/2014/main" id="{0EDBF00A-E92B-8044-AE50-E9E193D0B0F2}"/>
                </a:ext>
              </a:extLst>
            </p:cNvPr>
            <p:cNvPicPr>
              <a:picLocks noChangeAspect="1"/>
            </p:cNvPicPr>
            <p:nvPr/>
          </p:nvPicPr>
          <p:blipFill rotWithShape="1">
            <a:blip r:embed="rId7"/>
            <a:srcRect l="22380" t="12147" r="22380" b="12147"/>
            <a:stretch/>
          </p:blipFill>
          <p:spPr>
            <a:xfrm>
              <a:off x="3482761" y="3345021"/>
              <a:ext cx="326699" cy="335804"/>
            </a:xfrm>
            <a:prstGeom prst="rect">
              <a:avLst/>
            </a:prstGeom>
          </p:spPr>
        </p:pic>
        <p:sp>
          <p:nvSpPr>
            <p:cNvPr id="67" name="Rectangle 66">
              <a:extLst>
                <a:ext uri="{FF2B5EF4-FFF2-40B4-BE49-F238E27FC236}">
                  <a16:creationId xmlns:a16="http://schemas.microsoft.com/office/drawing/2014/main" id="{6CDBE645-633F-214C-A5F6-BF61D1C5316B}"/>
                </a:ext>
              </a:extLst>
            </p:cNvPr>
            <p:cNvSpPr/>
            <p:nvPr/>
          </p:nvSpPr>
          <p:spPr>
            <a:xfrm>
              <a:off x="4001533" y="3389813"/>
              <a:ext cx="893193" cy="246221"/>
            </a:xfrm>
            <a:prstGeom prst="rect">
              <a:avLst/>
            </a:prstGeom>
          </p:spPr>
          <p:txBody>
            <a:bodyPr wrap="none">
              <a:spAutoFit/>
            </a:bodyPr>
            <a:lstStyle/>
            <a:p>
              <a:r>
                <a:rPr lang="en-US" sz="1000" dirty="0">
                  <a:latin typeface="+mj-lt"/>
                </a:rPr>
                <a:t>AnyConnect</a:t>
              </a:r>
            </a:p>
          </p:txBody>
        </p:sp>
        <p:pic>
          <p:nvPicPr>
            <p:cNvPr id="69" name="Picture 2" descr="Cisco Meraki"/>
            <p:cNvPicPr>
              <a:picLocks noChangeAspect="1" noChangeArrowheads="1"/>
            </p:cNvPicPr>
            <p:nvPr/>
          </p:nvPicPr>
          <p:blipFill rotWithShape="1">
            <a:blip r:embed="rId8">
              <a:extLst>
                <a:ext uri="{28A0092B-C50C-407E-A947-70E740481C1C}">
                  <a14:useLocalDpi xmlns:a14="http://schemas.microsoft.com/office/drawing/2010/main" val="0"/>
                </a:ext>
              </a:extLst>
            </a:blip>
            <a:srcRect l="46505" t="22727"/>
            <a:stretch/>
          </p:blipFill>
          <p:spPr bwMode="auto">
            <a:xfrm>
              <a:off x="3374304" y="3792502"/>
              <a:ext cx="596765" cy="168234"/>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6CDBE645-633F-214C-A5F6-BF61D1C5316B}"/>
                </a:ext>
              </a:extLst>
            </p:cNvPr>
            <p:cNvSpPr/>
            <p:nvPr/>
          </p:nvSpPr>
          <p:spPr>
            <a:xfrm>
              <a:off x="4001533" y="3753509"/>
              <a:ext cx="1786066" cy="246221"/>
            </a:xfrm>
            <a:prstGeom prst="rect">
              <a:avLst/>
            </a:prstGeom>
          </p:spPr>
          <p:txBody>
            <a:bodyPr wrap="none">
              <a:spAutoFit/>
            </a:bodyPr>
            <a:lstStyle/>
            <a:p>
              <a:r>
                <a:rPr lang="en-US" sz="1000" dirty="0">
                  <a:latin typeface="+mj-lt"/>
                </a:rPr>
                <a:t>MX cloud managed security</a:t>
              </a:r>
            </a:p>
          </p:txBody>
        </p:sp>
      </p:grpSp>
      <p:grpSp>
        <p:nvGrpSpPr>
          <p:cNvPr id="37" name="Group 36"/>
          <p:cNvGrpSpPr/>
          <p:nvPr/>
        </p:nvGrpSpPr>
        <p:grpSpPr>
          <a:xfrm>
            <a:off x="6180277" y="1895938"/>
            <a:ext cx="2583927" cy="1911600"/>
            <a:chOff x="6180277" y="1895938"/>
            <a:chExt cx="2583927" cy="1906554"/>
          </a:xfrm>
        </p:grpSpPr>
        <p:sp>
          <p:nvSpPr>
            <p:cNvPr id="45" name="Rounded Rectangle 44"/>
            <p:cNvSpPr/>
            <p:nvPr/>
          </p:nvSpPr>
          <p:spPr>
            <a:xfrm rot="5400000">
              <a:off x="7402050" y="1187381"/>
              <a:ext cx="54864" cy="2498409"/>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p:cNvGrpSpPr/>
            <p:nvPr/>
          </p:nvGrpSpPr>
          <p:grpSpPr>
            <a:xfrm>
              <a:off x="6180277" y="1895938"/>
              <a:ext cx="2403814" cy="323850"/>
              <a:chOff x="533400" y="2495550"/>
              <a:chExt cx="2403814" cy="323850"/>
            </a:xfrm>
          </p:grpSpPr>
          <p:sp>
            <p:nvSpPr>
              <p:cNvPr id="53" name="Oval 52"/>
              <p:cNvSpPr/>
              <p:nvPr/>
            </p:nvSpPr>
            <p:spPr>
              <a:xfrm>
                <a:off x="533400" y="2495550"/>
                <a:ext cx="323850" cy="32385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3</a:t>
                </a:r>
              </a:p>
            </p:txBody>
          </p:sp>
          <p:sp>
            <p:nvSpPr>
              <p:cNvPr id="54" name="Rectangle 53">
                <a:extLst>
                  <a:ext uri="{FF2B5EF4-FFF2-40B4-BE49-F238E27FC236}">
                    <a16:creationId xmlns:a16="http://schemas.microsoft.com/office/drawing/2014/main" id="{8EB8EF19-C90B-0C48-8961-7AA4E41DE6F4}"/>
                  </a:ext>
                </a:extLst>
              </p:cNvPr>
              <p:cNvSpPr/>
              <p:nvPr/>
            </p:nvSpPr>
            <p:spPr>
              <a:xfrm>
                <a:off x="870623" y="2503587"/>
                <a:ext cx="2066591" cy="307777"/>
              </a:xfrm>
              <a:prstGeom prst="rect">
                <a:avLst/>
              </a:prstGeom>
            </p:spPr>
            <p:txBody>
              <a:bodyPr wrap="square" anchor="ctr">
                <a:noAutofit/>
              </a:bodyPr>
              <a:lstStyle/>
              <a:p>
                <a:r>
                  <a:rPr lang="en-US" sz="1400" dirty="0">
                    <a:solidFill>
                      <a:schemeClr val="bg1"/>
                    </a:solidFill>
                    <a:latin typeface="+mj-lt"/>
                  </a:rPr>
                  <a:t>Prevent your data from malware, ransomware</a:t>
                </a:r>
              </a:p>
              <a:p>
                <a:r>
                  <a:rPr lang="en-US" sz="1000" dirty="0">
                    <a:solidFill>
                      <a:schemeClr val="bg1"/>
                    </a:solidFill>
                    <a:latin typeface="+mj-lt"/>
                  </a:rPr>
                  <a:t>and so much more.. </a:t>
                </a:r>
                <a:endParaRPr lang="en-US" sz="1400" dirty="0">
                  <a:solidFill>
                    <a:schemeClr val="bg1"/>
                  </a:solidFill>
                  <a:latin typeface="+mj-lt"/>
                </a:endParaRPr>
              </a:p>
            </p:txBody>
          </p:sp>
        </p:grpSp>
        <p:grpSp>
          <p:nvGrpSpPr>
            <p:cNvPr id="77" name="Group 76"/>
            <p:cNvGrpSpPr/>
            <p:nvPr/>
          </p:nvGrpSpPr>
          <p:grpSpPr>
            <a:xfrm>
              <a:off x="6261475" y="2742231"/>
              <a:ext cx="756617" cy="450989"/>
              <a:chOff x="881595" y="2692918"/>
              <a:chExt cx="756617" cy="450989"/>
            </a:xfrm>
          </p:grpSpPr>
          <p:sp>
            <p:nvSpPr>
              <p:cNvPr id="80" name="Rectangle 79">
                <a:extLst>
                  <a:ext uri="{FF2B5EF4-FFF2-40B4-BE49-F238E27FC236}">
                    <a16:creationId xmlns:a16="http://schemas.microsoft.com/office/drawing/2014/main" id="{6CDBE645-633F-214C-A5F6-BF61D1C5316B}"/>
                  </a:ext>
                </a:extLst>
              </p:cNvPr>
              <p:cNvSpPr>
                <a:spLocks noChangeAspect="1"/>
              </p:cNvSpPr>
              <p:nvPr/>
            </p:nvSpPr>
            <p:spPr>
              <a:xfrm>
                <a:off x="881595" y="3020796"/>
                <a:ext cx="756617" cy="123111"/>
              </a:xfrm>
              <a:prstGeom prst="rect">
                <a:avLst/>
              </a:prstGeom>
            </p:spPr>
            <p:txBody>
              <a:bodyPr wrap="none" lIns="0" tIns="0" rIns="0" bIns="0">
                <a:spAutoFit/>
              </a:bodyPr>
              <a:lstStyle/>
              <a:p>
                <a:r>
                  <a:rPr lang="en-US" sz="800" dirty="0">
                    <a:latin typeface="+mj-lt"/>
                  </a:rPr>
                  <a:t>208.67.222.222</a:t>
                </a:r>
              </a:p>
            </p:txBody>
          </p:sp>
          <p:grpSp>
            <p:nvGrpSpPr>
              <p:cNvPr id="81" name="Group 80"/>
              <p:cNvGrpSpPr/>
              <p:nvPr/>
            </p:nvGrpSpPr>
            <p:grpSpPr>
              <a:xfrm>
                <a:off x="1029845" y="2692918"/>
                <a:ext cx="460116" cy="301878"/>
                <a:chOff x="749602" y="2828308"/>
                <a:chExt cx="589629" cy="386850"/>
              </a:xfrm>
            </p:grpSpPr>
            <p:grpSp>
              <p:nvGrpSpPr>
                <p:cNvPr id="82" name="Group 81"/>
                <p:cNvGrpSpPr/>
                <p:nvPr/>
              </p:nvGrpSpPr>
              <p:grpSpPr>
                <a:xfrm>
                  <a:off x="749602" y="2828308"/>
                  <a:ext cx="589629" cy="386850"/>
                  <a:chOff x="719467" y="2888605"/>
                  <a:chExt cx="589629" cy="386850"/>
                </a:xfrm>
              </p:grpSpPr>
              <p:grpSp>
                <p:nvGrpSpPr>
                  <p:cNvPr id="84" name="Group 83"/>
                  <p:cNvGrpSpPr>
                    <a:grpSpLocks noChangeAspect="1"/>
                  </p:cNvGrpSpPr>
                  <p:nvPr/>
                </p:nvGrpSpPr>
                <p:grpSpPr>
                  <a:xfrm>
                    <a:off x="719467" y="2888605"/>
                    <a:ext cx="589629" cy="292078"/>
                    <a:chOff x="836085" y="1496592"/>
                    <a:chExt cx="538984" cy="266991"/>
                  </a:xfrm>
                </p:grpSpPr>
                <p:sp>
                  <p:nvSpPr>
                    <p:cNvPr id="86" name="Freeform 751"/>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752"/>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753"/>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85" name="Freeform 28">
                    <a:extLst>
                      <a:ext uri="{FF2B5EF4-FFF2-40B4-BE49-F238E27FC236}">
                        <a16:creationId xmlns:a16="http://schemas.microsoft.com/office/drawing/2014/main" id="{4C1DB2F7-26D7-4270-8DF8-BB3CB5475CE2}"/>
                      </a:ext>
                    </a:extLst>
                  </p:cNvPr>
                  <p:cNvSpPr>
                    <a:spLocks/>
                  </p:cNvSpPr>
                  <p:nvPr/>
                </p:nvSpPr>
                <p:spPr bwMode="auto">
                  <a:xfrm>
                    <a:off x="956986" y="3060147"/>
                    <a:ext cx="174863" cy="215308"/>
                  </a:xfrm>
                  <a:custGeom>
                    <a:avLst/>
                    <a:gdLst>
                      <a:gd name="T0" fmla="*/ 2521 w 2546"/>
                      <a:gd name="T1" fmla="*/ 619 h 3213"/>
                      <a:gd name="T2" fmla="*/ 2341 w 2546"/>
                      <a:gd name="T3" fmla="*/ 404 h 3213"/>
                      <a:gd name="T4" fmla="*/ 2173 w 2546"/>
                      <a:gd name="T5" fmla="*/ 376 h 3213"/>
                      <a:gd name="T6" fmla="*/ 1655 w 2546"/>
                      <a:gd name="T7" fmla="*/ 193 h 3213"/>
                      <a:gd name="T8" fmla="*/ 1351 w 2546"/>
                      <a:gd name="T9" fmla="*/ 26 h 3213"/>
                      <a:gd name="T10" fmla="*/ 1195 w 2546"/>
                      <a:gd name="T11" fmla="*/ 26 h 3213"/>
                      <a:gd name="T12" fmla="*/ 891 w 2546"/>
                      <a:gd name="T13" fmla="*/ 193 h 3213"/>
                      <a:gd name="T14" fmla="*/ 373 w 2546"/>
                      <a:gd name="T15" fmla="*/ 376 h 3213"/>
                      <a:gd name="T16" fmla="*/ 205 w 2546"/>
                      <a:gd name="T17" fmla="*/ 404 h 3213"/>
                      <a:gd name="T18" fmla="*/ 25 w 2546"/>
                      <a:gd name="T19" fmla="*/ 619 h 3213"/>
                      <a:gd name="T20" fmla="*/ 33 w 2546"/>
                      <a:gd name="T21" fmla="*/ 1565 h 3213"/>
                      <a:gd name="T22" fmla="*/ 232 w 2546"/>
                      <a:gd name="T23" fmla="*/ 2275 h 3213"/>
                      <a:gd name="T24" fmla="*/ 1170 w 2546"/>
                      <a:gd name="T25" fmla="*/ 3164 h 3213"/>
                      <a:gd name="T26" fmla="*/ 1375 w 2546"/>
                      <a:gd name="T27" fmla="*/ 3164 h 3213"/>
                      <a:gd name="T28" fmla="*/ 2314 w 2546"/>
                      <a:gd name="T29" fmla="*/ 2275 h 3213"/>
                      <a:gd name="T30" fmla="*/ 2513 w 2546"/>
                      <a:gd name="T31" fmla="*/ 1565 h 3213"/>
                      <a:gd name="T32" fmla="*/ 2521 w 2546"/>
                      <a:gd name="T33" fmla="*/ 619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6" h="3213">
                        <a:moveTo>
                          <a:pt x="2521" y="619"/>
                        </a:moveTo>
                        <a:cubicBezTo>
                          <a:pt x="2522" y="513"/>
                          <a:pt x="2445" y="422"/>
                          <a:pt x="2341" y="404"/>
                        </a:cubicBezTo>
                        <a:cubicBezTo>
                          <a:pt x="2173" y="376"/>
                          <a:pt x="2173" y="376"/>
                          <a:pt x="2173" y="376"/>
                        </a:cubicBezTo>
                        <a:cubicBezTo>
                          <a:pt x="1991" y="346"/>
                          <a:pt x="1816" y="284"/>
                          <a:pt x="1655" y="193"/>
                        </a:cubicBezTo>
                        <a:cubicBezTo>
                          <a:pt x="1351" y="26"/>
                          <a:pt x="1351" y="26"/>
                          <a:pt x="1351" y="26"/>
                        </a:cubicBezTo>
                        <a:cubicBezTo>
                          <a:pt x="1302" y="0"/>
                          <a:pt x="1243" y="0"/>
                          <a:pt x="1195" y="26"/>
                        </a:cubicBezTo>
                        <a:cubicBezTo>
                          <a:pt x="891" y="193"/>
                          <a:pt x="891" y="193"/>
                          <a:pt x="891" y="193"/>
                        </a:cubicBezTo>
                        <a:cubicBezTo>
                          <a:pt x="730" y="284"/>
                          <a:pt x="555" y="346"/>
                          <a:pt x="373" y="376"/>
                        </a:cubicBezTo>
                        <a:cubicBezTo>
                          <a:pt x="205" y="404"/>
                          <a:pt x="205" y="404"/>
                          <a:pt x="205" y="404"/>
                        </a:cubicBezTo>
                        <a:cubicBezTo>
                          <a:pt x="100" y="422"/>
                          <a:pt x="24" y="513"/>
                          <a:pt x="25" y="619"/>
                        </a:cubicBezTo>
                        <a:cubicBezTo>
                          <a:pt x="33" y="1565"/>
                          <a:pt x="33" y="1565"/>
                          <a:pt x="33" y="1565"/>
                        </a:cubicBezTo>
                        <a:cubicBezTo>
                          <a:pt x="34" y="1740"/>
                          <a:pt x="0" y="1939"/>
                          <a:pt x="232" y="2275"/>
                        </a:cubicBezTo>
                        <a:cubicBezTo>
                          <a:pt x="412" y="2536"/>
                          <a:pt x="945" y="2981"/>
                          <a:pt x="1170" y="3164"/>
                        </a:cubicBezTo>
                        <a:cubicBezTo>
                          <a:pt x="1230" y="3213"/>
                          <a:pt x="1316" y="3213"/>
                          <a:pt x="1375" y="3164"/>
                        </a:cubicBezTo>
                        <a:cubicBezTo>
                          <a:pt x="1601" y="2981"/>
                          <a:pt x="2134" y="2536"/>
                          <a:pt x="2314" y="2275"/>
                        </a:cubicBezTo>
                        <a:cubicBezTo>
                          <a:pt x="2546" y="1939"/>
                          <a:pt x="2512" y="1740"/>
                          <a:pt x="2513" y="1565"/>
                        </a:cubicBezTo>
                        <a:lnTo>
                          <a:pt x="2521" y="61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US" sz="800" b="1" dirty="0">
                      <a:solidFill>
                        <a:schemeClr val="bg1"/>
                      </a:solidFill>
                      <a:latin typeface="+mj-lt"/>
                    </a:endParaRPr>
                  </a:p>
                </p:txBody>
              </p:sp>
            </p:grpSp>
            <p:sp>
              <p:nvSpPr>
                <p:cNvPr id="83" name="Freeform 690"/>
                <p:cNvSpPr>
                  <a:spLocks noChangeAspect="1"/>
                </p:cNvSpPr>
                <p:nvPr/>
              </p:nvSpPr>
              <p:spPr bwMode="auto">
                <a:xfrm>
                  <a:off x="1032149" y="3059920"/>
                  <a:ext cx="84806" cy="80825"/>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78" name="Rectangle 77">
              <a:extLst>
                <a:ext uri="{FF2B5EF4-FFF2-40B4-BE49-F238E27FC236}">
                  <a16:creationId xmlns:a16="http://schemas.microsoft.com/office/drawing/2014/main" id="{6CDBE645-633F-214C-A5F6-BF61D1C5316B}"/>
                </a:ext>
              </a:extLst>
            </p:cNvPr>
            <p:cNvSpPr/>
            <p:nvPr/>
          </p:nvSpPr>
          <p:spPr>
            <a:xfrm>
              <a:off x="7151262" y="2739256"/>
              <a:ext cx="1612942" cy="369332"/>
            </a:xfrm>
            <a:prstGeom prst="rect">
              <a:avLst/>
            </a:prstGeom>
          </p:spPr>
          <p:txBody>
            <a:bodyPr wrap="none">
              <a:spAutoFit/>
            </a:bodyPr>
            <a:lstStyle/>
            <a:p>
              <a:r>
                <a:rPr lang="en-US" sz="1000" dirty="0">
                  <a:latin typeface="+mj-lt"/>
                </a:rPr>
                <a:t>Umbrella - DNS Security</a:t>
              </a:r>
            </a:p>
            <a:p>
              <a:r>
                <a:rPr lang="en-US" sz="800" dirty="0">
                  <a:latin typeface="+mj-lt"/>
                </a:rPr>
                <a:t>(starting from one user)</a:t>
              </a:r>
            </a:p>
          </p:txBody>
        </p:sp>
        <p:pic>
          <p:nvPicPr>
            <p:cNvPr id="79" name="Picture 7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8439" y="2608866"/>
              <a:ext cx="275330" cy="274792"/>
            </a:xfrm>
            <a:prstGeom prst="rect">
              <a:avLst/>
            </a:prstGeom>
          </p:spPr>
        </p:pic>
        <p:pic>
          <p:nvPicPr>
            <p:cNvPr id="98" name="Picture 97" descr="A close up of a sign&#10;&#10;Description automatically generated">
              <a:extLst>
                <a:ext uri="{FF2B5EF4-FFF2-40B4-BE49-F238E27FC236}">
                  <a16:creationId xmlns:a16="http://schemas.microsoft.com/office/drawing/2014/main" id="{82816F5E-B09E-B547-AD52-3A716D08267C}"/>
                </a:ext>
              </a:extLst>
            </p:cNvPr>
            <p:cNvPicPr>
              <a:picLocks noChangeAspect="1"/>
            </p:cNvPicPr>
            <p:nvPr/>
          </p:nvPicPr>
          <p:blipFill>
            <a:blip r:embed="rId10"/>
            <a:stretch>
              <a:fillRect/>
            </a:stretch>
          </p:blipFill>
          <p:spPr>
            <a:xfrm>
              <a:off x="6410188" y="3345070"/>
              <a:ext cx="457422" cy="457422"/>
            </a:xfrm>
            <a:prstGeom prst="rect">
              <a:avLst/>
            </a:prstGeom>
          </p:spPr>
        </p:pic>
        <p:sp>
          <p:nvSpPr>
            <p:cNvPr id="100" name="Rectangle 99">
              <a:extLst>
                <a:ext uri="{FF2B5EF4-FFF2-40B4-BE49-F238E27FC236}">
                  <a16:creationId xmlns:a16="http://schemas.microsoft.com/office/drawing/2014/main" id="{6CDBE645-633F-214C-A5F6-BF61D1C5316B}"/>
                </a:ext>
              </a:extLst>
            </p:cNvPr>
            <p:cNvSpPr/>
            <p:nvPr/>
          </p:nvSpPr>
          <p:spPr>
            <a:xfrm>
              <a:off x="6968521" y="3450671"/>
              <a:ext cx="1253869" cy="246221"/>
            </a:xfrm>
            <a:prstGeom prst="rect">
              <a:avLst/>
            </a:prstGeom>
          </p:spPr>
          <p:txBody>
            <a:bodyPr wrap="none">
              <a:spAutoFit/>
            </a:bodyPr>
            <a:lstStyle/>
            <a:p>
              <a:r>
                <a:rPr lang="en-US" sz="1000" dirty="0">
                  <a:latin typeface="+mj-lt"/>
                </a:rPr>
                <a:t>AMP for Endpoints</a:t>
              </a:r>
            </a:p>
          </p:txBody>
        </p:sp>
      </p:grpSp>
      <p:sp>
        <p:nvSpPr>
          <p:cNvPr id="104" name="Rounded Rectangle 103">
            <a:extLst>
              <a:ext uri="{FF2B5EF4-FFF2-40B4-BE49-F238E27FC236}">
                <a16:creationId xmlns:a16="http://schemas.microsoft.com/office/drawing/2014/main" id="{8745387E-047D-194F-8C23-A046701C4978}"/>
              </a:ext>
            </a:extLst>
          </p:cNvPr>
          <p:cNvSpPr/>
          <p:nvPr/>
        </p:nvSpPr>
        <p:spPr>
          <a:xfrm>
            <a:off x="514350" y="4416792"/>
            <a:ext cx="8115300" cy="25412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iscoSansTT ExtraLight"/>
                <a:ea typeface="+mn-ea"/>
                <a:cs typeface="+mn-cs"/>
              </a:rPr>
              <a:t>Supported by TALOS </a:t>
            </a:r>
          </a:p>
        </p:txBody>
      </p:sp>
      <p:grpSp>
        <p:nvGrpSpPr>
          <p:cNvPr id="31" name="Group 30"/>
          <p:cNvGrpSpPr/>
          <p:nvPr/>
        </p:nvGrpSpPr>
        <p:grpSpPr>
          <a:xfrm>
            <a:off x="1041485" y="4183903"/>
            <a:ext cx="7061031" cy="123111"/>
            <a:chOff x="1071027" y="4183903"/>
            <a:chExt cx="7061031" cy="123111"/>
          </a:xfrm>
        </p:grpSpPr>
        <p:sp>
          <p:nvSpPr>
            <p:cNvPr id="102" name="Meetings">
              <a:extLst>
                <a:ext uri="{FF2B5EF4-FFF2-40B4-BE49-F238E27FC236}">
                  <a16:creationId xmlns:a16="http://schemas.microsoft.com/office/drawing/2014/main" id="{F7064F75-6713-B74C-B3F3-17D36B9722C5}"/>
                </a:ext>
              </a:extLst>
            </p:cNvPr>
            <p:cNvSpPr txBox="1"/>
            <p:nvPr/>
          </p:nvSpPr>
          <p:spPr>
            <a:xfrm>
              <a:off x="1071027" y="4183903"/>
              <a:ext cx="1561325" cy="12311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lvl1pPr algn="ctr">
                <a:lnSpc>
                  <a:spcPct val="80000"/>
                </a:lnSpc>
                <a:defRPr sz="5000"/>
              </a:lvl1pPr>
            </a:lstStyle>
            <a:p>
              <a:pPr marL="0" marR="0" lvl="0" indent="0" algn="ctr" defTabSz="609585" rtl="0" eaLnBrk="1" fontAlgn="base" latinLnBrk="0" hangingPunct="1">
                <a:lnSpc>
                  <a:spcPct val="80000"/>
                </a:lnSpc>
                <a:spcBef>
                  <a:spcPct val="0"/>
                </a:spcBef>
                <a:spcAft>
                  <a:spcPct val="0"/>
                </a:spcAft>
                <a:buClrTx/>
                <a:buSzTx/>
                <a:buFontTx/>
                <a:buNone/>
                <a:tabLst/>
                <a:defRPr/>
              </a:pPr>
              <a:r>
                <a:rPr lang="en-US" sz="1000" dirty="0">
                  <a:latin typeface="+mj-lt"/>
                  <a:ea typeface="ＭＳ Ｐゴシック" charset="0"/>
                </a:rPr>
                <a:t>Multi-Factor Authentication</a:t>
              </a:r>
              <a:endParaRPr kumimoji="0" sz="1000" b="0" i="0" u="none" strike="noStrike" kern="1200" cap="none" spc="0" normalizeH="0" baseline="0" noProof="0" dirty="0">
                <a:ln>
                  <a:noFill/>
                </a:ln>
                <a:effectLst/>
                <a:uLnTx/>
                <a:uFillTx/>
                <a:latin typeface="+mj-lt"/>
                <a:ea typeface="ＭＳ Ｐゴシック" charset="0"/>
                <a:cs typeface="+mn-cs"/>
              </a:endParaRPr>
            </a:p>
          </p:txBody>
        </p:sp>
        <p:sp>
          <p:nvSpPr>
            <p:cNvPr id="103" name="Teams">
              <a:extLst>
                <a:ext uri="{FF2B5EF4-FFF2-40B4-BE49-F238E27FC236}">
                  <a16:creationId xmlns:a16="http://schemas.microsoft.com/office/drawing/2014/main" id="{B5A5ABC8-8AC6-244D-BF0A-3A19EE8A1F96}"/>
                </a:ext>
              </a:extLst>
            </p:cNvPr>
            <p:cNvSpPr txBox="1"/>
            <p:nvPr/>
          </p:nvSpPr>
          <p:spPr>
            <a:xfrm>
              <a:off x="3517144" y="4183903"/>
              <a:ext cx="990656" cy="12311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lvl1pPr algn="ctr">
                <a:lnSpc>
                  <a:spcPct val="80000"/>
                </a:lnSpc>
                <a:defRPr sz="5000"/>
              </a:lvl1pPr>
            </a:lstStyle>
            <a:p>
              <a:pPr marL="0" marR="0" lvl="0" indent="0" algn="ctr" defTabSz="609585" rtl="0" eaLnBrk="1" fontAlgn="base" latinLnBrk="0" hangingPunct="1">
                <a:lnSpc>
                  <a:spcPct val="80000"/>
                </a:lnSpc>
                <a:spcBef>
                  <a:spcPct val="0"/>
                </a:spcBef>
                <a:spcAft>
                  <a:spcPct val="0"/>
                </a:spcAft>
                <a:buClrTx/>
                <a:buSzTx/>
                <a:buFontTx/>
                <a:buNone/>
                <a:tabLst/>
                <a:defRPr/>
              </a:pPr>
              <a:r>
                <a:rPr lang="en-US" sz="1000" dirty="0">
                  <a:latin typeface="+mj-lt"/>
                  <a:ea typeface="ＭＳ Ｐゴシック" charset="0"/>
                </a:rPr>
                <a:t>Network Security</a:t>
              </a:r>
              <a:endParaRPr kumimoji="0" sz="1000" b="0" i="0" u="none" strike="noStrike" kern="1200" cap="none" spc="0" normalizeH="0" baseline="0" noProof="0" dirty="0">
                <a:ln>
                  <a:noFill/>
                </a:ln>
                <a:effectLst/>
                <a:uLnTx/>
                <a:uFillTx/>
                <a:latin typeface="+mj-lt"/>
                <a:ea typeface="ＭＳ Ｐゴシック" charset="0"/>
                <a:cs typeface="+mn-cs"/>
              </a:endParaRPr>
            </a:p>
          </p:txBody>
        </p:sp>
        <p:sp>
          <p:nvSpPr>
            <p:cNvPr id="105" name="Devices">
              <a:extLst>
                <a:ext uri="{FF2B5EF4-FFF2-40B4-BE49-F238E27FC236}">
                  <a16:creationId xmlns:a16="http://schemas.microsoft.com/office/drawing/2014/main" id="{CC2FC013-39F0-0D42-A064-B9966010E70C}"/>
                </a:ext>
              </a:extLst>
            </p:cNvPr>
            <p:cNvSpPr txBox="1"/>
            <p:nvPr/>
          </p:nvSpPr>
          <p:spPr>
            <a:xfrm>
              <a:off x="5392592" y="4183903"/>
              <a:ext cx="846386" cy="12311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lvl1pPr algn="ctr">
                <a:lnSpc>
                  <a:spcPct val="80000"/>
                </a:lnSpc>
                <a:defRPr sz="5000"/>
              </a:lvl1pPr>
            </a:lstStyle>
            <a:p>
              <a:pPr marL="0" marR="0" lvl="0" indent="0" algn="ctr" defTabSz="609585" rtl="0" eaLnBrk="1" fontAlgn="base" latinLnBrk="0" hangingPunct="1">
                <a:lnSpc>
                  <a:spcPct val="80000"/>
                </a:lnSpc>
                <a:spcBef>
                  <a:spcPct val="0"/>
                </a:spcBef>
                <a:spcAft>
                  <a:spcPct val="0"/>
                </a:spcAft>
                <a:buClrTx/>
                <a:buSzTx/>
                <a:buFontTx/>
                <a:buNone/>
                <a:tabLst/>
                <a:defRPr/>
              </a:pPr>
              <a:r>
                <a:rPr lang="en-US" sz="1000" dirty="0">
                  <a:latin typeface="+mj-lt"/>
                  <a:ea typeface="ＭＳ Ｐゴシック" charset="0"/>
                </a:rPr>
                <a:t>Cloud Security</a:t>
              </a:r>
              <a:endParaRPr kumimoji="0" lang="en-US" sz="1000" b="0" i="0" u="none" strike="noStrike" kern="1200" cap="none" spc="0" normalizeH="0" baseline="0" noProof="0" dirty="0">
                <a:ln>
                  <a:noFill/>
                </a:ln>
                <a:effectLst/>
                <a:uLnTx/>
                <a:uFillTx/>
                <a:latin typeface="+mj-lt"/>
                <a:ea typeface="ＭＳ Ｐゴシック" charset="0"/>
                <a:cs typeface="+mn-cs"/>
              </a:endParaRPr>
            </a:p>
          </p:txBody>
        </p:sp>
        <p:sp>
          <p:nvSpPr>
            <p:cNvPr id="106" name="Teams">
              <a:extLst>
                <a:ext uri="{FF2B5EF4-FFF2-40B4-BE49-F238E27FC236}">
                  <a16:creationId xmlns:a16="http://schemas.microsoft.com/office/drawing/2014/main" id="{2DC4EB1D-FB0B-704E-BBA5-3DDD7D01C2CC}"/>
                </a:ext>
              </a:extLst>
            </p:cNvPr>
            <p:cNvSpPr txBox="1"/>
            <p:nvPr/>
          </p:nvSpPr>
          <p:spPr>
            <a:xfrm>
              <a:off x="7123769" y="4183903"/>
              <a:ext cx="1008289" cy="12311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lvl1pPr algn="ctr">
                <a:lnSpc>
                  <a:spcPct val="80000"/>
                </a:lnSpc>
                <a:defRPr sz="5000"/>
              </a:lvl1pPr>
            </a:lstStyle>
            <a:p>
              <a:pPr defTabSz="609585">
                <a:defRPr/>
              </a:pPr>
              <a:r>
                <a:rPr lang="en-US" sz="1000" dirty="0">
                  <a:latin typeface="+mj-lt"/>
                </a:rPr>
                <a:t>Endpoint Security</a:t>
              </a:r>
              <a:endParaRPr sz="1000" dirty="0">
                <a:latin typeface="+mj-lt"/>
              </a:endParaRPr>
            </a:p>
          </p:txBody>
        </p:sp>
      </p:grpSp>
      <p:cxnSp>
        <p:nvCxnSpPr>
          <p:cNvPr id="33" name="Straight Arrow Connector 32"/>
          <p:cNvCxnSpPr/>
          <p:nvPr/>
        </p:nvCxnSpPr>
        <p:spPr>
          <a:xfrm>
            <a:off x="512064" y="4351464"/>
            <a:ext cx="8119872" cy="0"/>
          </a:xfrm>
          <a:prstGeom prst="straightConnector1">
            <a:avLst/>
          </a:prstGeom>
          <a:ln>
            <a:solidFill>
              <a:schemeClr val="accent4"/>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0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47" presetClass="entr" presetSubtype="0" fill="hold" nodeType="withEffect">
                                  <p:stCondLst>
                                    <p:cond delay="75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par>
                          <p:cTn id="28" fill="hold">
                            <p:stCondLst>
                              <p:cond delay="3750"/>
                            </p:stCondLst>
                            <p:childTnLst>
                              <p:par>
                                <p:cTn id="29" presetID="10" presetClass="entr" presetSubtype="0"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par>
                                <p:cTn id="32" presetID="47" presetClass="entr" presetSubtype="0" fill="hold" nodeType="withEffect">
                                  <p:stCondLst>
                                    <p:cond delay="100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childTnLst>
                          </p:cTn>
                        </p:par>
                        <p:par>
                          <p:cTn id="37" fill="hold">
                            <p:stCondLst>
                              <p:cond delay="5750"/>
                            </p:stCondLst>
                            <p:childTnLst>
                              <p:par>
                                <p:cTn id="38" presetID="16" presetClass="entr" presetSubtype="37"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outVertical)">
                                      <p:cBhvr>
                                        <p:cTn id="40" dur="500"/>
                                        <p:tgtEl>
                                          <p:spTgt spid="33"/>
                                        </p:tgtEl>
                                      </p:cBhvr>
                                    </p:animEffect>
                                  </p:childTnLst>
                                </p:cTn>
                              </p:par>
                            </p:childTnLst>
                          </p:cTn>
                        </p:par>
                        <p:par>
                          <p:cTn id="41" fill="hold">
                            <p:stCondLst>
                              <p:cond delay="6250"/>
                            </p:stCondLst>
                            <p:childTnLst>
                              <p:par>
                                <p:cTn id="42" presetID="10"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par>
                          <p:cTn id="45" fill="hold">
                            <p:stCondLst>
                              <p:cond delay="6750"/>
                            </p:stCondLst>
                            <p:childTnLst>
                              <p:par>
                                <p:cTn id="46" presetID="10" presetClass="entr" presetSubtype="0" fill="hold" grpId="0" nodeType="after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offers to highlight under managing </a:t>
            </a:r>
            <a:br>
              <a:rPr lang="en-US" dirty="0"/>
            </a:br>
            <a:r>
              <a:rPr lang="en-US" dirty="0"/>
              <a:t>heightened security risk</a:t>
            </a:r>
          </a:p>
        </p:txBody>
      </p:sp>
      <p:sp>
        <p:nvSpPr>
          <p:cNvPr id="3" name="Round Same Side Corner Rectangle 2"/>
          <p:cNvSpPr/>
          <p:nvPr/>
        </p:nvSpPr>
        <p:spPr>
          <a:xfrm rot="16200000">
            <a:off x="7857170" y="-871744"/>
            <a:ext cx="285750" cy="2287909"/>
          </a:xfrm>
          <a:prstGeom prst="round2SameRect">
            <a:avLst>
              <a:gd name="adj1" fmla="val 50000"/>
              <a:gd name="adj2"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953925" y="149101"/>
            <a:ext cx="2092239" cy="246221"/>
          </a:xfrm>
          <a:prstGeom prst="rect">
            <a:avLst/>
          </a:prstGeom>
        </p:spPr>
        <p:txBody>
          <a:bodyPr wrap="none">
            <a:spAutoFit/>
          </a:bodyPr>
          <a:lstStyle/>
          <a:p>
            <a:r>
              <a:rPr lang="en-US" sz="1000" dirty="0">
                <a:solidFill>
                  <a:schemeClr val="bg2"/>
                </a:solidFill>
                <a:latin typeface="+mj-lt"/>
              </a:rPr>
              <a:t> Manage heightened security risk</a:t>
            </a:r>
          </a:p>
        </p:txBody>
      </p:sp>
      <p:sp>
        <p:nvSpPr>
          <p:cNvPr id="12" name="Rounded Rectangle 11"/>
          <p:cNvSpPr/>
          <p:nvPr/>
        </p:nvSpPr>
        <p:spPr>
          <a:xfrm>
            <a:off x="533400" y="1201737"/>
            <a:ext cx="3009900" cy="1874520"/>
          </a:xfrm>
          <a:prstGeom prst="roundRect">
            <a:avLst>
              <a:gd name="adj" fmla="val 6058"/>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 Same Side Corner Rectangle 12"/>
          <p:cNvSpPr/>
          <p:nvPr/>
        </p:nvSpPr>
        <p:spPr>
          <a:xfrm rot="5400000">
            <a:off x="1553959" y="298882"/>
            <a:ext cx="336322" cy="2377440"/>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91440" bIns="228600" rtlCol="0" anchor="ctr"/>
          <a:lstStyle/>
          <a:p>
            <a:r>
              <a:rPr lang="en-US" sz="1200" dirty="0">
                <a:solidFill>
                  <a:schemeClr val="bg2"/>
                </a:solidFill>
              </a:rPr>
              <a:t>List of freemium offers </a:t>
            </a:r>
          </a:p>
        </p:txBody>
      </p:sp>
      <p:sp>
        <p:nvSpPr>
          <p:cNvPr id="14" name="Rectangle 13"/>
          <p:cNvSpPr/>
          <p:nvPr/>
        </p:nvSpPr>
        <p:spPr>
          <a:xfrm>
            <a:off x="600348" y="1694883"/>
            <a:ext cx="3049088" cy="1297791"/>
          </a:xfrm>
          <a:prstGeom prst="rect">
            <a:avLst/>
          </a:prstGeom>
        </p:spPr>
        <p:txBody>
          <a:bodyPr wrap="square">
            <a:spAutoFit/>
          </a:bodyPr>
          <a:lstStyle/>
          <a:p>
            <a:pPr marL="182880" indent="-182880">
              <a:spcBef>
                <a:spcPts val="500"/>
              </a:spcBef>
              <a:spcAft>
                <a:spcPts val="0"/>
              </a:spcAft>
              <a:buFont typeface="Arial" panose="020B0604020202020204" pitchFamily="34" charset="0"/>
              <a:buChar char="•"/>
            </a:pPr>
            <a:r>
              <a:rPr lang="en-US" sz="1000" dirty="0">
                <a:solidFill>
                  <a:schemeClr val="bg2"/>
                </a:solidFill>
                <a:latin typeface="+mj-lt"/>
                <a:cs typeface="Arial" panose="020B0604020202020204" pitchFamily="34" charset="0"/>
              </a:rPr>
              <a:t>DUO: Request 30-day trial via </a:t>
            </a:r>
            <a:br>
              <a:rPr lang="en-US" sz="1000" dirty="0">
                <a:solidFill>
                  <a:schemeClr val="bg2"/>
                </a:solidFill>
                <a:latin typeface="+mj-lt"/>
                <a:cs typeface="Arial" panose="020B0604020202020204" pitchFamily="34" charset="0"/>
              </a:rPr>
            </a:br>
            <a:r>
              <a:rPr lang="en-US" sz="1000" dirty="0">
                <a:solidFill>
                  <a:schemeClr val="bg2"/>
                </a:solidFill>
                <a:latin typeface="+mj-lt"/>
                <a:cs typeface="Arial" panose="020B0604020202020204" pitchFamily="34" charset="0"/>
              </a:rPr>
              <a:t>signup.duo.com (ANZ, SG &amp; JP)</a:t>
            </a:r>
          </a:p>
          <a:p>
            <a:pPr marL="182880" indent="-182880">
              <a:spcBef>
                <a:spcPts val="500"/>
              </a:spcBef>
              <a:spcAft>
                <a:spcPts val="0"/>
              </a:spcAft>
              <a:buFont typeface="Arial" panose="020B0604020202020204" pitchFamily="34" charset="0"/>
              <a:buChar char="•"/>
            </a:pPr>
            <a:r>
              <a:rPr lang="en-US" sz="1000" dirty="0">
                <a:solidFill>
                  <a:schemeClr val="bg2"/>
                </a:solidFill>
                <a:latin typeface="+mj-lt"/>
                <a:cs typeface="Arial" panose="020B0604020202020204" pitchFamily="34" charset="0"/>
              </a:rPr>
              <a:t>Umbrella: Extend free trial period of </a:t>
            </a:r>
            <a:br>
              <a:rPr lang="en-US" sz="1000" dirty="0">
                <a:solidFill>
                  <a:schemeClr val="bg2"/>
                </a:solidFill>
                <a:latin typeface="+mj-lt"/>
                <a:cs typeface="Arial" panose="020B0604020202020204" pitchFamily="34" charset="0"/>
              </a:rPr>
            </a:br>
            <a:r>
              <a:rPr lang="en-US" sz="1000" dirty="0">
                <a:solidFill>
                  <a:schemeClr val="bg2"/>
                </a:solidFill>
                <a:latin typeface="+mj-lt"/>
                <a:cs typeface="Arial" panose="020B0604020202020204" pitchFamily="34" charset="0"/>
              </a:rPr>
              <a:t>Umbrella from 14 to 90 days </a:t>
            </a:r>
            <a:r>
              <a:rPr lang="en-US" sz="1000" dirty="0">
                <a:solidFill>
                  <a:schemeClr val="bg2"/>
                </a:solidFill>
                <a:latin typeface="+mj-lt"/>
                <a:cs typeface="Arial" panose="020B0604020202020204" pitchFamily="34" charset="0"/>
                <a:hlinkClick r:id="rId2"/>
              </a:rPr>
              <a:t>https://umbrella.cisco.com/</a:t>
            </a:r>
            <a:endParaRPr lang="en-US" sz="1000" dirty="0">
              <a:solidFill>
                <a:schemeClr val="bg2"/>
              </a:solidFill>
              <a:latin typeface="+mj-lt"/>
              <a:cs typeface="Arial" panose="020B0604020202020204" pitchFamily="34" charset="0"/>
            </a:endParaRPr>
          </a:p>
          <a:p>
            <a:pPr marL="182880" indent="-182880">
              <a:spcBef>
                <a:spcPts val="500"/>
              </a:spcBef>
              <a:spcAft>
                <a:spcPts val="0"/>
              </a:spcAft>
              <a:buFont typeface="Arial" panose="020B0604020202020204" pitchFamily="34" charset="0"/>
              <a:buChar char="•"/>
            </a:pPr>
            <a:r>
              <a:rPr lang="en-US" sz="1000" spc="-20" dirty="0">
                <a:solidFill>
                  <a:schemeClr val="bg2"/>
                </a:solidFill>
                <a:latin typeface="+mj-lt"/>
                <a:cs typeface="Arial" panose="020B0604020202020204" pitchFamily="34" charset="0"/>
              </a:rPr>
              <a:t>AMP for Endpoint free trail: </a:t>
            </a:r>
            <a:r>
              <a:rPr lang="en-US" sz="1000" spc="-20" dirty="0">
                <a:solidFill>
                  <a:schemeClr val="bg2"/>
                </a:solidFill>
                <a:latin typeface="+mj-lt"/>
                <a:cs typeface="Arial" panose="020B0604020202020204" pitchFamily="34" charset="0"/>
                <a:hlinkClick r:id="rId3"/>
              </a:rPr>
              <a:t>https://engage2demand.cisco.com/LP=4691</a:t>
            </a:r>
            <a:endParaRPr lang="en-US" sz="1000" spc="-20" dirty="0">
              <a:solidFill>
                <a:schemeClr val="bg2"/>
              </a:solidFill>
              <a:latin typeface="+mj-lt"/>
              <a:cs typeface="Arial" panose="020B0604020202020204" pitchFamily="34" charset="0"/>
            </a:endParaRPr>
          </a:p>
        </p:txBody>
      </p:sp>
      <p:sp>
        <p:nvSpPr>
          <p:cNvPr id="15" name="Rounded Rectangle 14"/>
          <p:cNvSpPr/>
          <p:nvPr/>
        </p:nvSpPr>
        <p:spPr>
          <a:xfrm>
            <a:off x="3649436" y="1201737"/>
            <a:ext cx="4938939" cy="1874520"/>
          </a:xfrm>
          <a:prstGeom prst="roundRect">
            <a:avLst>
              <a:gd name="adj" fmla="val 6058"/>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 Same Side Corner Rectangle 15"/>
          <p:cNvSpPr/>
          <p:nvPr/>
        </p:nvSpPr>
        <p:spPr>
          <a:xfrm rot="5400000">
            <a:off x="4669995" y="298882"/>
            <a:ext cx="336322" cy="2377440"/>
          </a:xfrm>
          <a:prstGeom prst="round2SameRect">
            <a:avLst>
              <a:gd name="adj1" fmla="val 50000"/>
              <a:gd name="adj2" fmla="val 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91440" bIns="228600" rtlCol="0" anchor="ctr"/>
          <a:lstStyle/>
          <a:p>
            <a:r>
              <a:rPr lang="en-US" sz="1200" dirty="0">
                <a:solidFill>
                  <a:schemeClr val="bg2"/>
                </a:solidFill>
              </a:rPr>
              <a:t>List of buying offers</a:t>
            </a:r>
          </a:p>
        </p:txBody>
      </p:sp>
      <p:sp>
        <p:nvSpPr>
          <p:cNvPr id="17" name="Rectangle 16"/>
          <p:cNvSpPr/>
          <p:nvPr/>
        </p:nvSpPr>
        <p:spPr>
          <a:xfrm>
            <a:off x="3792128" y="1694883"/>
            <a:ext cx="4731385" cy="1143903"/>
          </a:xfrm>
          <a:prstGeom prst="rect">
            <a:avLst/>
          </a:prstGeom>
        </p:spPr>
        <p:txBody>
          <a:bodyPr wrap="square">
            <a:spAutoFit/>
          </a:bodyPr>
          <a:lstStyle/>
          <a:p>
            <a:pPr marL="182880" indent="-182880">
              <a:spcBef>
                <a:spcPts val="500"/>
              </a:spcBef>
              <a:spcAft>
                <a:spcPts val="0"/>
              </a:spcAft>
              <a:buFont typeface="Arial" panose="020B0604020202020204" pitchFamily="34" charset="0"/>
              <a:buChar char="•"/>
            </a:pPr>
            <a:r>
              <a:rPr lang="en-US" sz="1000" dirty="0">
                <a:solidFill>
                  <a:schemeClr val="bg1"/>
                </a:solidFill>
                <a:latin typeface="+mj-lt"/>
                <a:cs typeface="Arial" panose="020B0604020202020204" pitchFamily="34" charset="0"/>
              </a:rPr>
              <a:t>MX &amp; Z3 &amp; MI in the high 60s via Meraki remote office BR promotion</a:t>
            </a:r>
          </a:p>
          <a:p>
            <a:pPr marL="182880" indent="-182880">
              <a:spcBef>
                <a:spcPts val="500"/>
              </a:spcBef>
              <a:spcAft>
                <a:spcPts val="0"/>
              </a:spcAft>
              <a:buFont typeface="Arial" panose="020B0604020202020204" pitchFamily="34" charset="0"/>
              <a:buChar char="•"/>
            </a:pPr>
            <a:r>
              <a:rPr lang="en-US" sz="1000" dirty="0">
                <a:solidFill>
                  <a:schemeClr val="bg1"/>
                </a:solidFill>
                <a:latin typeface="+mj-lt"/>
                <a:cs typeface="Arial" panose="020B0604020202020204" pitchFamily="34" charset="0"/>
              </a:rPr>
              <a:t>FPR1K (FTD image or ASA image ) in the high 60s, or even higher via </a:t>
            </a:r>
            <a:br>
              <a:rPr lang="en-US" sz="1000" dirty="0">
                <a:solidFill>
                  <a:schemeClr val="bg1"/>
                </a:solidFill>
                <a:latin typeface="+mj-lt"/>
                <a:cs typeface="Arial" panose="020B0604020202020204" pitchFamily="34" charset="0"/>
              </a:rPr>
            </a:br>
            <a:r>
              <a:rPr lang="en-US" sz="1000" dirty="0">
                <a:solidFill>
                  <a:schemeClr val="bg1"/>
                </a:solidFill>
                <a:latin typeface="+mj-lt"/>
                <a:cs typeface="Arial" panose="020B0604020202020204" pitchFamily="34" charset="0"/>
              </a:rPr>
              <a:t>Fast Track accelerator in Q3</a:t>
            </a:r>
          </a:p>
          <a:p>
            <a:pPr marL="182880" indent="-182880">
              <a:spcBef>
                <a:spcPts val="500"/>
              </a:spcBef>
              <a:spcAft>
                <a:spcPts val="0"/>
              </a:spcAft>
              <a:buFont typeface="Arial" panose="020B0604020202020204" pitchFamily="34" charset="0"/>
              <a:buChar char="•"/>
            </a:pPr>
            <a:r>
              <a:rPr lang="en-US" sz="1000" dirty="0">
                <a:solidFill>
                  <a:schemeClr val="bg1"/>
                </a:solidFill>
                <a:latin typeface="+mj-lt"/>
                <a:cs typeface="Arial" panose="020B0604020202020204" pitchFamily="34" charset="0"/>
              </a:rPr>
              <a:t>DUO in the range of the 30s, UMB, AnyConnect and AMP4EP in the range of the 60s via Cisco security scale play for SMB scale plus promotion when MX or FPR1K purchased together</a:t>
            </a:r>
          </a:p>
        </p:txBody>
      </p:sp>
      <p:grpSp>
        <p:nvGrpSpPr>
          <p:cNvPr id="23" name="Group 22"/>
          <p:cNvGrpSpPr/>
          <p:nvPr/>
        </p:nvGrpSpPr>
        <p:grpSpPr>
          <a:xfrm>
            <a:off x="1507362" y="3214687"/>
            <a:ext cx="6129277" cy="1408176"/>
            <a:chOff x="533400" y="3214687"/>
            <a:chExt cx="6129277" cy="1408176"/>
          </a:xfrm>
        </p:grpSpPr>
        <p:pic>
          <p:nvPicPr>
            <p:cNvPr id="20" name="Picture 19" descr="A screenshot of a cell phone&#10;&#10;Description automatically generated">
              <a:extLst>
                <a:ext uri="{FF2B5EF4-FFF2-40B4-BE49-F238E27FC236}">
                  <a16:creationId xmlns:a16="http://schemas.microsoft.com/office/drawing/2014/main" id="{03858A41-F2E3-EE47-A036-BA41B21A5E62}"/>
                </a:ext>
              </a:extLst>
            </p:cNvPr>
            <p:cNvPicPr>
              <a:picLocks noChangeAspect="1"/>
            </p:cNvPicPr>
            <p:nvPr/>
          </p:nvPicPr>
          <p:blipFill rotWithShape="1">
            <a:blip r:embed="rId4"/>
            <a:srcRect l="12801" t="2240" r="15286" b="-1"/>
            <a:stretch/>
          </p:blipFill>
          <p:spPr>
            <a:xfrm>
              <a:off x="533400" y="3214687"/>
              <a:ext cx="1445343" cy="1403451"/>
            </a:xfrm>
            <a:prstGeom prst="rect">
              <a:avLst/>
            </a:prstGeom>
            <a:noFill/>
            <a:ln w="6350">
              <a:solidFill>
                <a:schemeClr val="accent4"/>
              </a:solidFill>
            </a:ln>
          </p:spPr>
        </p:pic>
        <p:pic>
          <p:nvPicPr>
            <p:cNvPr id="21" name="Picture 20" descr="A screenshot of a cell phone&#10;&#10;Description automatically generated">
              <a:extLst>
                <a:ext uri="{FF2B5EF4-FFF2-40B4-BE49-F238E27FC236}">
                  <a16:creationId xmlns:a16="http://schemas.microsoft.com/office/drawing/2014/main" id="{0D97031C-C1E7-A14F-A76D-2968AFB970F6}"/>
                </a:ext>
              </a:extLst>
            </p:cNvPr>
            <p:cNvPicPr>
              <a:picLocks noChangeAspect="1"/>
            </p:cNvPicPr>
            <p:nvPr/>
          </p:nvPicPr>
          <p:blipFill>
            <a:blip r:embed="rId5"/>
            <a:stretch>
              <a:fillRect/>
            </a:stretch>
          </p:blipFill>
          <p:spPr>
            <a:xfrm>
              <a:off x="2104051" y="3214687"/>
              <a:ext cx="2206275" cy="1408176"/>
            </a:xfrm>
            <a:prstGeom prst="rect">
              <a:avLst/>
            </a:prstGeom>
            <a:ln w="6350">
              <a:solidFill>
                <a:schemeClr val="accent4"/>
              </a:solidFill>
            </a:ln>
          </p:spPr>
        </p:pic>
        <p:pic>
          <p:nvPicPr>
            <p:cNvPr id="22" name="Picture 21" descr="A screenshot of a cell phone&#10;&#10;Description automatically generated">
              <a:extLst>
                <a:ext uri="{FF2B5EF4-FFF2-40B4-BE49-F238E27FC236}">
                  <a16:creationId xmlns:a16="http://schemas.microsoft.com/office/drawing/2014/main" id="{B8F80176-D678-0B44-B388-53019264237F}"/>
                </a:ext>
              </a:extLst>
            </p:cNvPr>
            <p:cNvPicPr>
              <a:picLocks noChangeAspect="1"/>
            </p:cNvPicPr>
            <p:nvPr/>
          </p:nvPicPr>
          <p:blipFill>
            <a:blip r:embed="rId6"/>
            <a:stretch>
              <a:fillRect/>
            </a:stretch>
          </p:blipFill>
          <p:spPr>
            <a:xfrm>
              <a:off x="4435633" y="3214687"/>
              <a:ext cx="2227044" cy="1408176"/>
            </a:xfrm>
            <a:prstGeom prst="rect">
              <a:avLst/>
            </a:prstGeom>
            <a:ln w="6350">
              <a:solidFill>
                <a:schemeClr val="accent4"/>
              </a:solidFill>
            </a:ln>
          </p:spPr>
        </p:pic>
      </p:grpSp>
    </p:spTree>
    <p:extLst>
      <p:ext uri="{BB962C8B-B14F-4D97-AF65-F5344CB8AC3E}">
        <p14:creationId xmlns:p14="http://schemas.microsoft.com/office/powerpoint/2010/main" val="414012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 name="Group 220"/>
          <p:cNvGrpSpPr/>
          <p:nvPr/>
        </p:nvGrpSpPr>
        <p:grpSpPr>
          <a:xfrm>
            <a:off x="4656455" y="1111477"/>
            <a:ext cx="3931920" cy="3558948"/>
            <a:chOff x="4656455" y="1111477"/>
            <a:chExt cx="3931920" cy="3558948"/>
          </a:xfrm>
        </p:grpSpPr>
        <p:sp>
          <p:nvSpPr>
            <p:cNvPr id="72" name="Rounded Rectangle 71"/>
            <p:cNvSpPr/>
            <p:nvPr/>
          </p:nvSpPr>
          <p:spPr>
            <a:xfrm>
              <a:off x="4656455" y="1111477"/>
              <a:ext cx="3931920" cy="3558948"/>
            </a:xfrm>
            <a:prstGeom prst="roundRect">
              <a:avLst>
                <a:gd name="adj" fmla="val 3058"/>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73" name="Round Same Side Corner Rectangle 72"/>
            <p:cNvSpPr/>
            <p:nvPr/>
          </p:nvSpPr>
          <p:spPr>
            <a:xfrm flipV="1">
              <a:off x="5182039" y="1111477"/>
              <a:ext cx="2880752" cy="450623"/>
            </a:xfrm>
            <a:prstGeom prst="round2SameRect">
              <a:avLst>
                <a:gd name="adj1" fmla="val 19879"/>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E4471"/>
                </a:solidFill>
                <a:effectLst/>
                <a:uLnTx/>
                <a:uFillTx/>
                <a:latin typeface="CiscoSansTT ExtraLight"/>
                <a:ea typeface="+mn-ea"/>
                <a:cs typeface="+mn-cs"/>
              </a:endParaRPr>
            </a:p>
          </p:txBody>
        </p:sp>
        <p:sp>
          <p:nvSpPr>
            <p:cNvPr id="74" name="Rectangle 73"/>
            <p:cNvSpPr/>
            <p:nvPr/>
          </p:nvSpPr>
          <p:spPr>
            <a:xfrm>
              <a:off x="5523277" y="1140396"/>
              <a:ext cx="2246932" cy="430888"/>
            </a:xfrm>
            <a:prstGeom prst="rect">
              <a:avLst/>
            </a:prstGeom>
          </p:spPr>
          <p:txBody>
            <a:bodyPr wrap="square" lIns="0" tIns="0" rIns="0" bIns="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iscoSansTT ExtraLight"/>
                  <a:ea typeface="ＭＳ Ｐゴシック" charset="0"/>
                </a:rPr>
                <a:t>Webex for E-learning, Connecting and Learn safely</a:t>
              </a:r>
            </a:p>
          </p:txBody>
        </p:sp>
        <p:pic>
          <p:nvPicPr>
            <p:cNvPr id="75" name="Picture 74">
              <a:extLst>
                <a:ext uri="{FF2B5EF4-FFF2-40B4-BE49-F238E27FC236}">
                  <a16:creationId xmlns:a16="http://schemas.microsoft.com/office/drawing/2014/main" id="{F999DF4B-7FC6-8B43-8848-19430408AA73}"/>
                </a:ext>
              </a:extLst>
            </p:cNvPr>
            <p:cNvPicPr>
              <a:picLocks noChangeAspect="1"/>
            </p:cNvPicPr>
            <p:nvPr/>
          </p:nvPicPr>
          <p:blipFill>
            <a:blip r:embed="rId2"/>
            <a:stretch>
              <a:fillRect/>
            </a:stretch>
          </p:blipFill>
          <p:spPr>
            <a:xfrm>
              <a:off x="6082719" y="1702204"/>
              <a:ext cx="416556" cy="420624"/>
            </a:xfrm>
            <a:prstGeom prst="rect">
              <a:avLst/>
            </a:prstGeom>
            <a:noFill/>
            <a:ln>
              <a:noFill/>
            </a:ln>
          </p:spPr>
        </p:pic>
        <p:sp>
          <p:nvSpPr>
            <p:cNvPr id="76" name="Meetings">
              <a:extLst>
                <a:ext uri="{FF2B5EF4-FFF2-40B4-BE49-F238E27FC236}">
                  <a16:creationId xmlns:a16="http://schemas.microsoft.com/office/drawing/2014/main" id="{7959C35C-FD22-5048-9098-1116D7FB3588}"/>
                </a:ext>
              </a:extLst>
            </p:cNvPr>
            <p:cNvSpPr txBox="1"/>
            <p:nvPr/>
          </p:nvSpPr>
          <p:spPr>
            <a:xfrm>
              <a:off x="4732110" y="2163045"/>
              <a:ext cx="602180" cy="2215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Webex</a:t>
              </a:r>
              <a:b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br>
              <a:r>
                <a:rPr kumimoji="0" sz="900" b="0" i="0" u="none" strike="noStrike" kern="1200" cap="none" spc="0" normalizeH="0" baseline="0" noProof="0" dirty="0">
                  <a:ln>
                    <a:noFill/>
                  </a:ln>
                  <a:solidFill>
                    <a:srgbClr val="282828"/>
                  </a:solidFill>
                  <a:effectLst/>
                  <a:uLnTx/>
                  <a:uFillTx/>
                  <a:latin typeface="CiscoSansTT ExtraLight"/>
                  <a:ea typeface="ＭＳ Ｐゴシック" charset="0"/>
                </a:rPr>
                <a:t>Meetings</a:t>
              </a:r>
            </a:p>
          </p:txBody>
        </p:sp>
        <p:pic>
          <p:nvPicPr>
            <p:cNvPr id="77" name="WebexMeet_Icon_only.png" descr="WebexMeet_Icon_only.png">
              <a:extLst>
                <a:ext uri="{FF2B5EF4-FFF2-40B4-BE49-F238E27FC236}">
                  <a16:creationId xmlns:a16="http://schemas.microsoft.com/office/drawing/2014/main" id="{B9CFF544-3E1F-C84F-90B5-3DD0F72093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3067" y="1702383"/>
              <a:ext cx="420267" cy="420267"/>
            </a:xfrm>
            <a:prstGeom prst="rect">
              <a:avLst/>
            </a:prstGeom>
            <a:noFill/>
            <a:ln>
              <a:noFill/>
            </a:ln>
          </p:spPr>
        </p:pic>
        <p:sp>
          <p:nvSpPr>
            <p:cNvPr id="78" name="Devices">
              <a:extLst>
                <a:ext uri="{FF2B5EF4-FFF2-40B4-BE49-F238E27FC236}">
                  <a16:creationId xmlns:a16="http://schemas.microsoft.com/office/drawing/2014/main" id="{7130BE40-3B30-BD46-B8D0-63012BA13B5F}"/>
                </a:ext>
              </a:extLst>
            </p:cNvPr>
            <p:cNvSpPr txBox="1"/>
            <p:nvPr/>
          </p:nvSpPr>
          <p:spPr>
            <a:xfrm>
              <a:off x="5681054" y="2163045"/>
              <a:ext cx="1219886" cy="2769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Video Endpoints</a:t>
              </a:r>
            </a:p>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With Cloud Registration</a:t>
              </a:r>
              <a:endParaRPr kumimoji="0" sz="9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cxnSp>
          <p:nvCxnSpPr>
            <p:cNvPr id="79" name="Straight Arrow Connector 78">
              <a:extLst>
                <a:ext uri="{FF2B5EF4-FFF2-40B4-BE49-F238E27FC236}">
                  <a16:creationId xmlns:a16="http://schemas.microsoft.com/office/drawing/2014/main" id="{46F7E2B0-282D-6242-BB21-AB295DFB45EC}"/>
                </a:ext>
              </a:extLst>
            </p:cNvPr>
            <p:cNvCxnSpPr>
              <a:cxnSpLocks/>
            </p:cNvCxnSpPr>
            <p:nvPr/>
          </p:nvCxnSpPr>
          <p:spPr>
            <a:xfrm>
              <a:off x="5378844" y="1912516"/>
              <a:ext cx="568366" cy="0"/>
            </a:xfrm>
            <a:prstGeom prst="straightConnector1">
              <a:avLst/>
            </a:prstGeom>
            <a:ln>
              <a:solidFill>
                <a:schemeClr val="tx2"/>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B675FA30-0878-6847-9D3C-CF6DEF832168}"/>
                </a:ext>
              </a:extLst>
            </p:cNvPr>
            <p:cNvGrpSpPr/>
            <p:nvPr/>
          </p:nvGrpSpPr>
          <p:grpSpPr>
            <a:xfrm>
              <a:off x="4749445" y="2688152"/>
              <a:ext cx="998578" cy="385261"/>
              <a:chOff x="4795634" y="2509415"/>
              <a:chExt cx="3069098" cy="1175699"/>
            </a:xfrm>
          </p:grpSpPr>
          <p:pic>
            <p:nvPicPr>
              <p:cNvPr id="93" name="Picture 92">
                <a:extLst>
                  <a:ext uri="{FF2B5EF4-FFF2-40B4-BE49-F238E27FC236}">
                    <a16:creationId xmlns:a16="http://schemas.microsoft.com/office/drawing/2014/main" id="{5E7FAD06-9891-5A41-B2F6-700CB5DE26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95634" y="2509415"/>
                <a:ext cx="3069098" cy="709232"/>
              </a:xfrm>
              <a:prstGeom prst="rect">
                <a:avLst/>
              </a:prstGeom>
            </p:spPr>
          </p:pic>
          <p:pic>
            <p:nvPicPr>
              <p:cNvPr id="94" name="Picture 93" descr="A picture containing electronics&#10;&#10;Description automatically generated">
                <a:extLst>
                  <a:ext uri="{FF2B5EF4-FFF2-40B4-BE49-F238E27FC236}">
                    <a16:creationId xmlns:a16="http://schemas.microsoft.com/office/drawing/2014/main" id="{74AA3DAF-61DB-5A46-ACF4-F24387876F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9311" y="2715757"/>
                <a:ext cx="1259236" cy="969357"/>
              </a:xfrm>
              <a:prstGeom prst="rect">
                <a:avLst/>
              </a:prstGeom>
            </p:spPr>
          </p:pic>
        </p:grpSp>
        <p:pic>
          <p:nvPicPr>
            <p:cNvPr id="82" name="Picture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4753" y="2578875"/>
              <a:ext cx="275330" cy="274792"/>
            </a:xfrm>
            <a:prstGeom prst="rect">
              <a:avLst/>
            </a:prstGeom>
          </p:spPr>
        </p:pic>
        <p:sp>
          <p:nvSpPr>
            <p:cNvPr id="83" name="Teams">
              <a:extLst>
                <a:ext uri="{FF2B5EF4-FFF2-40B4-BE49-F238E27FC236}">
                  <a16:creationId xmlns:a16="http://schemas.microsoft.com/office/drawing/2014/main" id="{C724A05C-D365-BB43-A098-CF087BD16961}"/>
                </a:ext>
              </a:extLst>
            </p:cNvPr>
            <p:cNvSpPr txBox="1"/>
            <p:nvPr/>
          </p:nvSpPr>
          <p:spPr>
            <a:xfrm>
              <a:off x="4742235" y="3077936"/>
              <a:ext cx="1059839" cy="1968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no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Webex Room USB</a:t>
              </a:r>
              <a:endParaRPr kumimoji="0" sz="9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nvGrpSpPr>
            <p:cNvPr id="84" name="Group 83">
              <a:extLst>
                <a:ext uri="{FF2B5EF4-FFF2-40B4-BE49-F238E27FC236}">
                  <a16:creationId xmlns:a16="http://schemas.microsoft.com/office/drawing/2014/main" id="{BD2EAC6E-1269-E240-9807-88C6CC55CB92}"/>
                </a:ext>
              </a:extLst>
            </p:cNvPr>
            <p:cNvGrpSpPr/>
            <p:nvPr/>
          </p:nvGrpSpPr>
          <p:grpSpPr>
            <a:xfrm>
              <a:off x="5978782" y="2635636"/>
              <a:ext cx="996696" cy="437777"/>
              <a:chOff x="8027832" y="2529826"/>
              <a:chExt cx="3069098" cy="1180854"/>
            </a:xfrm>
          </p:grpSpPr>
          <p:pic>
            <p:nvPicPr>
              <p:cNvPr id="91" name="Picture 90">
                <a:extLst>
                  <a:ext uri="{FF2B5EF4-FFF2-40B4-BE49-F238E27FC236}">
                    <a16:creationId xmlns:a16="http://schemas.microsoft.com/office/drawing/2014/main" id="{09D9284D-1FE0-8A46-974C-85019C4AC1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27832" y="2529826"/>
                <a:ext cx="3069098" cy="709232"/>
              </a:xfrm>
              <a:prstGeom prst="rect">
                <a:avLst/>
              </a:prstGeom>
            </p:spPr>
          </p:pic>
          <p:pic>
            <p:nvPicPr>
              <p:cNvPr id="92" name="Picture 91">
                <a:extLst>
                  <a:ext uri="{FF2B5EF4-FFF2-40B4-BE49-F238E27FC236}">
                    <a16:creationId xmlns:a16="http://schemas.microsoft.com/office/drawing/2014/main" id="{0246E3D9-4E01-DD4C-9BF0-7F4E9DF8855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62381" y="2767434"/>
                <a:ext cx="1492362" cy="943246"/>
              </a:xfrm>
              <a:prstGeom prst="rect">
                <a:avLst/>
              </a:prstGeom>
            </p:spPr>
          </p:pic>
        </p:grpSp>
        <p:sp>
          <p:nvSpPr>
            <p:cNvPr id="85" name="Teams">
              <a:extLst>
                <a:ext uri="{FF2B5EF4-FFF2-40B4-BE49-F238E27FC236}">
                  <a16:creationId xmlns:a16="http://schemas.microsoft.com/office/drawing/2014/main" id="{C724A05C-D365-BB43-A098-CF087BD16961}"/>
                </a:ext>
              </a:extLst>
            </p:cNvPr>
            <p:cNvSpPr txBox="1"/>
            <p:nvPr/>
          </p:nvSpPr>
          <p:spPr>
            <a:xfrm>
              <a:off x="5947210" y="3077936"/>
              <a:ext cx="1059839" cy="1968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no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Webex Room Kit Mini</a:t>
              </a:r>
            </a:p>
          </p:txBody>
        </p:sp>
        <p:pic>
          <p:nvPicPr>
            <p:cNvPr id="95" name="Picture 94" descr="A screenshot of a cell phone&#10;&#10;Description automatically generated">
              <a:extLst>
                <a:ext uri="{FF2B5EF4-FFF2-40B4-BE49-F238E27FC236}">
                  <a16:creationId xmlns:a16="http://schemas.microsoft.com/office/drawing/2014/main" id="{B8778681-5BE3-E34D-BC9E-33CABE07C346}"/>
                </a:ext>
              </a:extLst>
            </p:cNvPr>
            <p:cNvPicPr>
              <a:picLocks noChangeAspect="1"/>
            </p:cNvPicPr>
            <p:nvPr/>
          </p:nvPicPr>
          <p:blipFill rotWithShape="1">
            <a:blip r:embed="rId8"/>
            <a:srcRect l="5286" t="2997" r="4128" b="2997"/>
            <a:stretch/>
          </p:blipFill>
          <p:spPr>
            <a:xfrm>
              <a:off x="7048500" y="1817836"/>
              <a:ext cx="1462088" cy="1133616"/>
            </a:xfrm>
            <a:prstGeom prst="rect">
              <a:avLst/>
            </a:prstGeom>
          </p:spPr>
        </p:pic>
        <p:sp>
          <p:nvSpPr>
            <p:cNvPr id="97" name="Teams">
              <a:extLst>
                <a:ext uri="{FF2B5EF4-FFF2-40B4-BE49-F238E27FC236}">
                  <a16:creationId xmlns:a16="http://schemas.microsoft.com/office/drawing/2014/main" id="{C724A05C-D365-BB43-A098-CF087BD16961}"/>
                </a:ext>
              </a:extLst>
            </p:cNvPr>
            <p:cNvSpPr txBox="1"/>
            <p:nvPr/>
          </p:nvSpPr>
          <p:spPr>
            <a:xfrm>
              <a:off x="4742235" y="3437815"/>
              <a:ext cx="3768353" cy="1968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lvl1pPr algn="ctr">
                <a:lnSpc>
                  <a:spcPct val="80000"/>
                </a:lnSpc>
                <a:defRPr sz="5000"/>
              </a:lvl1pPr>
            </a:lstStyle>
            <a:p>
              <a:pPr marL="0" marR="0" lvl="0" indent="0" algn="l" defTabSz="609570"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D274D"/>
                  </a:solidFill>
                  <a:effectLst/>
                  <a:uLnTx/>
                  <a:uFillTx/>
                  <a:latin typeface="CiscoSansTT ExtraLight"/>
                  <a:ea typeface="ＭＳ Ｐゴシック" charset="0"/>
                </a:rPr>
                <a:t>Who are you? Click a button to get the best resources for you:</a:t>
              </a:r>
              <a:endParaRPr kumimoji="0" sz="1000" b="1" i="0" u="none" strike="noStrike" kern="1200" cap="none" spc="0" normalizeH="0" baseline="0" noProof="0" dirty="0">
                <a:ln>
                  <a:noFill/>
                </a:ln>
                <a:solidFill>
                  <a:srgbClr val="0D274D"/>
                </a:solidFill>
                <a:effectLst/>
                <a:uLnTx/>
                <a:uFillTx/>
                <a:latin typeface="CiscoSansTT ExtraLight"/>
                <a:ea typeface="ＭＳ Ｐゴシック" charset="0"/>
              </a:endParaRPr>
            </a:p>
          </p:txBody>
        </p:sp>
        <p:grpSp>
          <p:nvGrpSpPr>
            <p:cNvPr id="220" name="Group 219"/>
            <p:cNvGrpSpPr/>
            <p:nvPr/>
          </p:nvGrpSpPr>
          <p:grpSpPr>
            <a:xfrm>
              <a:off x="4794518" y="3737285"/>
              <a:ext cx="511223" cy="775681"/>
              <a:chOff x="4794518" y="3737285"/>
              <a:chExt cx="511223" cy="775681"/>
            </a:xfrm>
          </p:grpSpPr>
          <p:sp>
            <p:nvSpPr>
              <p:cNvPr id="98" name="Rounded Rectangle 97"/>
              <p:cNvSpPr/>
              <p:nvPr/>
            </p:nvSpPr>
            <p:spPr>
              <a:xfrm>
                <a:off x="4794518" y="3737285"/>
                <a:ext cx="511223" cy="511223"/>
              </a:xfrm>
              <a:prstGeom prst="roundRect">
                <a:avLst>
                  <a:gd name="adj" fmla="val 10146"/>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105" name="Teams">
                <a:hlinkClick r:id="rId9"/>
                <a:extLst>
                  <a:ext uri="{FF2B5EF4-FFF2-40B4-BE49-F238E27FC236}">
                    <a16:creationId xmlns:a16="http://schemas.microsoft.com/office/drawing/2014/main" id="{C724A05C-D365-BB43-A098-CF087BD16961}"/>
                  </a:ext>
                </a:extLst>
              </p:cNvPr>
              <p:cNvSpPr txBox="1"/>
              <p:nvPr/>
            </p:nvSpPr>
            <p:spPr>
              <a:xfrm>
                <a:off x="4824187" y="4315989"/>
                <a:ext cx="451884" cy="19697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School</a:t>
                </a:r>
                <a:b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b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Teacher</a:t>
                </a:r>
                <a:endParaRPr kumimoji="0" sz="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nvGrpSpPr>
              <p:cNvPr id="113" name="Group 112"/>
              <p:cNvGrpSpPr/>
              <p:nvPr/>
            </p:nvGrpSpPr>
            <p:grpSpPr>
              <a:xfrm>
                <a:off x="4904724" y="3807204"/>
                <a:ext cx="290811" cy="371384"/>
                <a:chOff x="5431994" y="509083"/>
                <a:chExt cx="730072" cy="932349"/>
              </a:xfrm>
              <a:solidFill>
                <a:schemeClr val="bg1"/>
              </a:solidFill>
            </p:grpSpPr>
            <p:sp>
              <p:nvSpPr>
                <p:cNvPr id="114" name="Freeform 6"/>
                <p:cNvSpPr>
                  <a:spLocks/>
                </p:cNvSpPr>
                <p:nvPr/>
              </p:nvSpPr>
              <p:spPr bwMode="auto">
                <a:xfrm>
                  <a:off x="5431994" y="850396"/>
                  <a:ext cx="431623" cy="591036"/>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nvGrpSpPr>
                <p:cNvPr id="115" name="Group 20"/>
                <p:cNvGrpSpPr>
                  <a:grpSpLocks noChangeAspect="1"/>
                </p:cNvGrpSpPr>
                <p:nvPr/>
              </p:nvGrpSpPr>
              <p:grpSpPr bwMode="auto">
                <a:xfrm>
                  <a:off x="5434991" y="509083"/>
                  <a:ext cx="727075" cy="668338"/>
                  <a:chOff x="2674" y="1089"/>
                  <a:chExt cx="458" cy="421"/>
                </a:xfrm>
                <a:grpFill/>
              </p:grpSpPr>
              <p:sp>
                <p:nvSpPr>
                  <p:cNvPr id="116" name="Freeform 22"/>
                  <p:cNvSpPr>
                    <a:spLocks/>
                  </p:cNvSpPr>
                  <p:nvPr/>
                </p:nvSpPr>
                <p:spPr bwMode="auto">
                  <a:xfrm>
                    <a:off x="2674" y="1304"/>
                    <a:ext cx="269" cy="206"/>
                  </a:xfrm>
                  <a:custGeom>
                    <a:avLst/>
                    <a:gdLst>
                      <a:gd name="T0" fmla="*/ 11 w 539"/>
                      <a:gd name="T1" fmla="*/ 266 h 413"/>
                      <a:gd name="T2" fmla="*/ 54 w 539"/>
                      <a:gd name="T3" fmla="*/ 295 h 413"/>
                      <a:gd name="T4" fmla="*/ 58 w 539"/>
                      <a:gd name="T5" fmla="*/ 297 h 413"/>
                      <a:gd name="T6" fmla="*/ 66 w 539"/>
                      <a:gd name="T7" fmla="*/ 301 h 413"/>
                      <a:gd name="T8" fmla="*/ 85 w 539"/>
                      <a:gd name="T9" fmla="*/ 313 h 413"/>
                      <a:gd name="T10" fmla="*/ 101 w 539"/>
                      <a:gd name="T11" fmla="*/ 321 h 413"/>
                      <a:gd name="T12" fmla="*/ 157 w 539"/>
                      <a:gd name="T13" fmla="*/ 348 h 413"/>
                      <a:gd name="T14" fmla="*/ 212 w 539"/>
                      <a:gd name="T15" fmla="*/ 368 h 413"/>
                      <a:gd name="T16" fmla="*/ 318 w 539"/>
                      <a:gd name="T17" fmla="*/ 397 h 413"/>
                      <a:gd name="T18" fmla="*/ 356 w 539"/>
                      <a:gd name="T19" fmla="*/ 403 h 413"/>
                      <a:gd name="T20" fmla="*/ 436 w 539"/>
                      <a:gd name="T21" fmla="*/ 411 h 413"/>
                      <a:gd name="T22" fmla="*/ 477 w 539"/>
                      <a:gd name="T23" fmla="*/ 413 h 413"/>
                      <a:gd name="T24" fmla="*/ 539 w 539"/>
                      <a:gd name="T25" fmla="*/ 410 h 413"/>
                      <a:gd name="T26" fmla="*/ 539 w 539"/>
                      <a:gd name="T27" fmla="*/ 273 h 413"/>
                      <a:gd name="T28" fmla="*/ 539 w 539"/>
                      <a:gd name="T29" fmla="*/ 134 h 413"/>
                      <a:gd name="T30" fmla="*/ 539 w 539"/>
                      <a:gd name="T31" fmla="*/ 134 h 413"/>
                      <a:gd name="T32" fmla="*/ 539 w 539"/>
                      <a:gd name="T33" fmla="*/ 120 h 413"/>
                      <a:gd name="T34" fmla="*/ 533 w 539"/>
                      <a:gd name="T35" fmla="*/ 93 h 413"/>
                      <a:gd name="T36" fmla="*/ 526 w 539"/>
                      <a:gd name="T37" fmla="*/ 78 h 413"/>
                      <a:gd name="T38" fmla="*/ 499 w 539"/>
                      <a:gd name="T39" fmla="*/ 40 h 413"/>
                      <a:gd name="T40" fmla="*/ 499 w 539"/>
                      <a:gd name="T41" fmla="*/ 40 h 413"/>
                      <a:gd name="T42" fmla="*/ 491 w 539"/>
                      <a:gd name="T43" fmla="*/ 32 h 413"/>
                      <a:gd name="T44" fmla="*/ 482 w 539"/>
                      <a:gd name="T45" fmla="*/ 24 h 413"/>
                      <a:gd name="T46" fmla="*/ 442 w 539"/>
                      <a:gd name="T47" fmla="*/ 6 h 413"/>
                      <a:gd name="T48" fmla="*/ 418 w 539"/>
                      <a:gd name="T49" fmla="*/ 0 h 413"/>
                      <a:gd name="T50" fmla="*/ 416 w 539"/>
                      <a:gd name="T51" fmla="*/ 0 h 413"/>
                      <a:gd name="T52" fmla="*/ 125 w 539"/>
                      <a:gd name="T53" fmla="*/ 0 h 413"/>
                      <a:gd name="T54" fmla="*/ 125 w 539"/>
                      <a:gd name="T55" fmla="*/ 0 h 413"/>
                      <a:gd name="T56" fmla="*/ 117 w 539"/>
                      <a:gd name="T57" fmla="*/ 2 h 413"/>
                      <a:gd name="T58" fmla="*/ 113 w 539"/>
                      <a:gd name="T59" fmla="*/ 2 h 413"/>
                      <a:gd name="T60" fmla="*/ 107 w 539"/>
                      <a:gd name="T61" fmla="*/ 3 h 413"/>
                      <a:gd name="T62" fmla="*/ 105 w 539"/>
                      <a:gd name="T63" fmla="*/ 3 h 413"/>
                      <a:gd name="T64" fmla="*/ 98 w 539"/>
                      <a:gd name="T65" fmla="*/ 5 h 413"/>
                      <a:gd name="T66" fmla="*/ 96 w 539"/>
                      <a:gd name="T67" fmla="*/ 6 h 413"/>
                      <a:gd name="T68" fmla="*/ 90 w 539"/>
                      <a:gd name="T69" fmla="*/ 8 h 413"/>
                      <a:gd name="T70" fmla="*/ 86 w 539"/>
                      <a:gd name="T71" fmla="*/ 10 h 413"/>
                      <a:gd name="T72" fmla="*/ 80 w 539"/>
                      <a:gd name="T73" fmla="*/ 13 h 413"/>
                      <a:gd name="T74" fmla="*/ 80 w 539"/>
                      <a:gd name="T75" fmla="*/ 13 h 413"/>
                      <a:gd name="T76" fmla="*/ 72 w 539"/>
                      <a:gd name="T77" fmla="*/ 16 h 413"/>
                      <a:gd name="T78" fmla="*/ 70 w 539"/>
                      <a:gd name="T79" fmla="*/ 18 h 413"/>
                      <a:gd name="T80" fmla="*/ 64 w 539"/>
                      <a:gd name="T81" fmla="*/ 21 h 413"/>
                      <a:gd name="T82" fmla="*/ 62 w 539"/>
                      <a:gd name="T83" fmla="*/ 22 h 413"/>
                      <a:gd name="T84" fmla="*/ 56 w 539"/>
                      <a:gd name="T85" fmla="*/ 27 h 413"/>
                      <a:gd name="T86" fmla="*/ 56 w 539"/>
                      <a:gd name="T87" fmla="*/ 27 h 413"/>
                      <a:gd name="T88" fmla="*/ 46 w 539"/>
                      <a:gd name="T89" fmla="*/ 35 h 413"/>
                      <a:gd name="T90" fmla="*/ 26 w 539"/>
                      <a:gd name="T91" fmla="*/ 57 h 413"/>
                      <a:gd name="T92" fmla="*/ 24 w 539"/>
                      <a:gd name="T93" fmla="*/ 61 h 413"/>
                      <a:gd name="T94" fmla="*/ 24 w 539"/>
                      <a:gd name="T95" fmla="*/ 61 h 413"/>
                      <a:gd name="T96" fmla="*/ 18 w 539"/>
                      <a:gd name="T97" fmla="*/ 72 h 413"/>
                      <a:gd name="T98" fmla="*/ 18 w 539"/>
                      <a:gd name="T99" fmla="*/ 72 h 413"/>
                      <a:gd name="T100" fmla="*/ 11 w 539"/>
                      <a:gd name="T101" fmla="*/ 83 h 413"/>
                      <a:gd name="T102" fmla="*/ 7 w 539"/>
                      <a:gd name="T103" fmla="*/ 102 h 413"/>
                      <a:gd name="T104" fmla="*/ 0 w 539"/>
                      <a:gd name="T105" fmla="*/ 137 h 413"/>
                      <a:gd name="T106" fmla="*/ 0 w 539"/>
                      <a:gd name="T107" fmla="*/ 258 h 413"/>
                      <a:gd name="T108" fmla="*/ 5 w 539"/>
                      <a:gd name="T109" fmla="*/ 262 h 413"/>
                      <a:gd name="T110" fmla="*/ 11 w 539"/>
                      <a:gd name="T111" fmla="*/ 26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9" h="413">
                        <a:moveTo>
                          <a:pt x="11" y="266"/>
                        </a:moveTo>
                        <a:lnTo>
                          <a:pt x="11" y="266"/>
                        </a:lnTo>
                        <a:lnTo>
                          <a:pt x="54" y="295"/>
                        </a:lnTo>
                        <a:lnTo>
                          <a:pt x="54" y="295"/>
                        </a:lnTo>
                        <a:lnTo>
                          <a:pt x="58" y="297"/>
                        </a:lnTo>
                        <a:lnTo>
                          <a:pt x="58" y="297"/>
                        </a:lnTo>
                        <a:lnTo>
                          <a:pt x="66" y="301"/>
                        </a:lnTo>
                        <a:lnTo>
                          <a:pt x="66" y="301"/>
                        </a:lnTo>
                        <a:lnTo>
                          <a:pt x="85" y="313"/>
                        </a:lnTo>
                        <a:lnTo>
                          <a:pt x="85" y="313"/>
                        </a:lnTo>
                        <a:lnTo>
                          <a:pt x="101" y="321"/>
                        </a:lnTo>
                        <a:lnTo>
                          <a:pt x="101" y="321"/>
                        </a:lnTo>
                        <a:lnTo>
                          <a:pt x="129" y="335"/>
                        </a:lnTo>
                        <a:lnTo>
                          <a:pt x="157" y="348"/>
                        </a:lnTo>
                        <a:lnTo>
                          <a:pt x="185" y="359"/>
                        </a:lnTo>
                        <a:lnTo>
                          <a:pt x="212" y="368"/>
                        </a:lnTo>
                        <a:lnTo>
                          <a:pt x="267" y="384"/>
                        </a:lnTo>
                        <a:lnTo>
                          <a:pt x="318" y="397"/>
                        </a:lnTo>
                        <a:lnTo>
                          <a:pt x="318" y="397"/>
                        </a:lnTo>
                        <a:lnTo>
                          <a:pt x="356" y="403"/>
                        </a:lnTo>
                        <a:lnTo>
                          <a:pt x="396" y="408"/>
                        </a:lnTo>
                        <a:lnTo>
                          <a:pt x="436" y="411"/>
                        </a:lnTo>
                        <a:lnTo>
                          <a:pt x="477" y="413"/>
                        </a:lnTo>
                        <a:lnTo>
                          <a:pt x="477" y="413"/>
                        </a:lnTo>
                        <a:lnTo>
                          <a:pt x="509" y="413"/>
                        </a:lnTo>
                        <a:lnTo>
                          <a:pt x="539" y="410"/>
                        </a:lnTo>
                        <a:lnTo>
                          <a:pt x="539" y="410"/>
                        </a:lnTo>
                        <a:lnTo>
                          <a:pt x="539" y="273"/>
                        </a:lnTo>
                        <a:lnTo>
                          <a:pt x="539" y="185"/>
                        </a:lnTo>
                        <a:lnTo>
                          <a:pt x="539" y="134"/>
                        </a:lnTo>
                        <a:lnTo>
                          <a:pt x="539" y="134"/>
                        </a:lnTo>
                        <a:lnTo>
                          <a:pt x="539" y="134"/>
                        </a:lnTo>
                        <a:lnTo>
                          <a:pt x="539" y="134"/>
                        </a:lnTo>
                        <a:lnTo>
                          <a:pt x="539" y="120"/>
                        </a:lnTo>
                        <a:lnTo>
                          <a:pt x="536" y="105"/>
                        </a:lnTo>
                        <a:lnTo>
                          <a:pt x="533" y="93"/>
                        </a:lnTo>
                        <a:lnTo>
                          <a:pt x="526" y="78"/>
                        </a:lnTo>
                        <a:lnTo>
                          <a:pt x="526" y="78"/>
                        </a:lnTo>
                        <a:lnTo>
                          <a:pt x="515" y="61"/>
                        </a:lnTo>
                        <a:lnTo>
                          <a:pt x="499" y="40"/>
                        </a:lnTo>
                        <a:lnTo>
                          <a:pt x="499" y="40"/>
                        </a:lnTo>
                        <a:lnTo>
                          <a:pt x="499" y="40"/>
                        </a:lnTo>
                        <a:lnTo>
                          <a:pt x="499" y="40"/>
                        </a:lnTo>
                        <a:lnTo>
                          <a:pt x="491" y="32"/>
                        </a:lnTo>
                        <a:lnTo>
                          <a:pt x="482" y="24"/>
                        </a:lnTo>
                        <a:lnTo>
                          <a:pt x="482" y="24"/>
                        </a:lnTo>
                        <a:lnTo>
                          <a:pt x="463" y="14"/>
                        </a:lnTo>
                        <a:lnTo>
                          <a:pt x="442" y="6"/>
                        </a:lnTo>
                        <a:lnTo>
                          <a:pt x="428" y="2"/>
                        </a:lnTo>
                        <a:lnTo>
                          <a:pt x="418" y="0"/>
                        </a:lnTo>
                        <a:lnTo>
                          <a:pt x="418" y="0"/>
                        </a:lnTo>
                        <a:lnTo>
                          <a:pt x="416" y="0"/>
                        </a:lnTo>
                        <a:lnTo>
                          <a:pt x="416" y="0"/>
                        </a:lnTo>
                        <a:lnTo>
                          <a:pt x="125" y="0"/>
                        </a:lnTo>
                        <a:lnTo>
                          <a:pt x="125" y="0"/>
                        </a:lnTo>
                        <a:lnTo>
                          <a:pt x="125" y="0"/>
                        </a:lnTo>
                        <a:lnTo>
                          <a:pt x="125" y="0"/>
                        </a:lnTo>
                        <a:lnTo>
                          <a:pt x="117" y="2"/>
                        </a:lnTo>
                        <a:lnTo>
                          <a:pt x="117" y="2"/>
                        </a:lnTo>
                        <a:lnTo>
                          <a:pt x="113" y="2"/>
                        </a:lnTo>
                        <a:lnTo>
                          <a:pt x="113" y="2"/>
                        </a:lnTo>
                        <a:lnTo>
                          <a:pt x="107" y="3"/>
                        </a:lnTo>
                        <a:lnTo>
                          <a:pt x="107" y="3"/>
                        </a:lnTo>
                        <a:lnTo>
                          <a:pt x="105" y="3"/>
                        </a:lnTo>
                        <a:lnTo>
                          <a:pt x="105" y="3"/>
                        </a:lnTo>
                        <a:lnTo>
                          <a:pt x="98" y="5"/>
                        </a:lnTo>
                        <a:lnTo>
                          <a:pt x="98" y="5"/>
                        </a:lnTo>
                        <a:lnTo>
                          <a:pt x="96" y="6"/>
                        </a:lnTo>
                        <a:lnTo>
                          <a:pt x="96" y="6"/>
                        </a:lnTo>
                        <a:lnTo>
                          <a:pt x="90" y="8"/>
                        </a:lnTo>
                        <a:lnTo>
                          <a:pt x="90" y="8"/>
                        </a:lnTo>
                        <a:lnTo>
                          <a:pt x="86" y="10"/>
                        </a:lnTo>
                        <a:lnTo>
                          <a:pt x="86" y="10"/>
                        </a:lnTo>
                        <a:lnTo>
                          <a:pt x="80" y="13"/>
                        </a:lnTo>
                        <a:lnTo>
                          <a:pt x="80" y="13"/>
                        </a:lnTo>
                        <a:lnTo>
                          <a:pt x="80" y="13"/>
                        </a:lnTo>
                        <a:lnTo>
                          <a:pt x="80" y="13"/>
                        </a:lnTo>
                        <a:lnTo>
                          <a:pt x="72" y="16"/>
                        </a:lnTo>
                        <a:lnTo>
                          <a:pt x="72" y="16"/>
                        </a:lnTo>
                        <a:lnTo>
                          <a:pt x="70" y="18"/>
                        </a:lnTo>
                        <a:lnTo>
                          <a:pt x="70" y="18"/>
                        </a:lnTo>
                        <a:lnTo>
                          <a:pt x="64" y="21"/>
                        </a:lnTo>
                        <a:lnTo>
                          <a:pt x="64" y="21"/>
                        </a:lnTo>
                        <a:lnTo>
                          <a:pt x="62" y="22"/>
                        </a:lnTo>
                        <a:lnTo>
                          <a:pt x="62" y="22"/>
                        </a:lnTo>
                        <a:lnTo>
                          <a:pt x="56" y="27"/>
                        </a:lnTo>
                        <a:lnTo>
                          <a:pt x="56" y="27"/>
                        </a:lnTo>
                        <a:lnTo>
                          <a:pt x="56" y="27"/>
                        </a:lnTo>
                        <a:lnTo>
                          <a:pt x="56" y="27"/>
                        </a:lnTo>
                        <a:lnTo>
                          <a:pt x="46" y="35"/>
                        </a:lnTo>
                        <a:lnTo>
                          <a:pt x="37" y="45"/>
                        </a:lnTo>
                        <a:lnTo>
                          <a:pt x="26" y="57"/>
                        </a:lnTo>
                        <a:lnTo>
                          <a:pt x="26" y="57"/>
                        </a:lnTo>
                        <a:lnTo>
                          <a:pt x="24" y="61"/>
                        </a:lnTo>
                        <a:lnTo>
                          <a:pt x="24" y="61"/>
                        </a:lnTo>
                        <a:lnTo>
                          <a:pt x="24" y="61"/>
                        </a:lnTo>
                        <a:lnTo>
                          <a:pt x="24" y="61"/>
                        </a:lnTo>
                        <a:lnTo>
                          <a:pt x="18" y="72"/>
                        </a:lnTo>
                        <a:lnTo>
                          <a:pt x="18" y="72"/>
                        </a:lnTo>
                        <a:lnTo>
                          <a:pt x="18" y="72"/>
                        </a:lnTo>
                        <a:lnTo>
                          <a:pt x="18" y="72"/>
                        </a:lnTo>
                        <a:lnTo>
                          <a:pt x="11" y="83"/>
                        </a:lnTo>
                        <a:lnTo>
                          <a:pt x="11" y="83"/>
                        </a:lnTo>
                        <a:lnTo>
                          <a:pt x="7" y="102"/>
                        </a:lnTo>
                        <a:lnTo>
                          <a:pt x="3" y="120"/>
                        </a:lnTo>
                        <a:lnTo>
                          <a:pt x="0" y="137"/>
                        </a:lnTo>
                        <a:lnTo>
                          <a:pt x="0" y="258"/>
                        </a:lnTo>
                        <a:lnTo>
                          <a:pt x="0" y="258"/>
                        </a:lnTo>
                        <a:lnTo>
                          <a:pt x="5" y="262"/>
                        </a:lnTo>
                        <a:lnTo>
                          <a:pt x="5" y="262"/>
                        </a:lnTo>
                        <a:lnTo>
                          <a:pt x="11" y="266"/>
                        </a:lnTo>
                        <a:lnTo>
                          <a:pt x="11" y="2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82828"/>
                      </a:solidFill>
                      <a:effectLst/>
                      <a:uLnTx/>
                      <a:uFillTx/>
                      <a:latin typeface="Arial" charset="0"/>
                      <a:ea typeface="ＭＳ Ｐゴシック" charset="0"/>
                    </a:endParaRPr>
                  </a:p>
                </p:txBody>
              </p:sp>
              <p:sp>
                <p:nvSpPr>
                  <p:cNvPr id="117" name="Freeform 23"/>
                  <p:cNvSpPr>
                    <a:spLocks/>
                  </p:cNvSpPr>
                  <p:nvPr/>
                </p:nvSpPr>
                <p:spPr bwMode="auto">
                  <a:xfrm>
                    <a:off x="2882" y="1118"/>
                    <a:ext cx="250" cy="252"/>
                  </a:xfrm>
                  <a:custGeom>
                    <a:avLst/>
                    <a:gdLst>
                      <a:gd name="T0" fmla="*/ 66 w 501"/>
                      <a:gd name="T1" fmla="*/ 395 h 505"/>
                      <a:gd name="T2" fmla="*/ 66 w 501"/>
                      <a:gd name="T3" fmla="*/ 395 h 505"/>
                      <a:gd name="T4" fmla="*/ 75 w 501"/>
                      <a:gd name="T5" fmla="*/ 403 h 505"/>
                      <a:gd name="T6" fmla="*/ 83 w 501"/>
                      <a:gd name="T7" fmla="*/ 411 h 505"/>
                      <a:gd name="T8" fmla="*/ 83 w 501"/>
                      <a:gd name="T9" fmla="*/ 411 h 505"/>
                      <a:gd name="T10" fmla="*/ 83 w 501"/>
                      <a:gd name="T11" fmla="*/ 411 h 505"/>
                      <a:gd name="T12" fmla="*/ 83 w 501"/>
                      <a:gd name="T13" fmla="*/ 411 h 505"/>
                      <a:gd name="T14" fmla="*/ 83 w 501"/>
                      <a:gd name="T15" fmla="*/ 411 h 505"/>
                      <a:gd name="T16" fmla="*/ 83 w 501"/>
                      <a:gd name="T17" fmla="*/ 411 h 505"/>
                      <a:gd name="T18" fmla="*/ 91 w 501"/>
                      <a:gd name="T19" fmla="*/ 419 h 505"/>
                      <a:gd name="T20" fmla="*/ 99 w 501"/>
                      <a:gd name="T21" fmla="*/ 428 h 505"/>
                      <a:gd name="T22" fmla="*/ 106 w 501"/>
                      <a:gd name="T23" fmla="*/ 440 h 505"/>
                      <a:gd name="T24" fmla="*/ 110 w 501"/>
                      <a:gd name="T25" fmla="*/ 449 h 505"/>
                      <a:gd name="T26" fmla="*/ 110 w 501"/>
                      <a:gd name="T27" fmla="*/ 449 h 505"/>
                      <a:gd name="T28" fmla="*/ 118 w 501"/>
                      <a:gd name="T29" fmla="*/ 465 h 505"/>
                      <a:gd name="T30" fmla="*/ 122 w 501"/>
                      <a:gd name="T31" fmla="*/ 479 h 505"/>
                      <a:gd name="T32" fmla="*/ 123 w 501"/>
                      <a:gd name="T33" fmla="*/ 492 h 505"/>
                      <a:gd name="T34" fmla="*/ 123 w 501"/>
                      <a:gd name="T35" fmla="*/ 505 h 505"/>
                      <a:gd name="T36" fmla="*/ 123 w 501"/>
                      <a:gd name="T37" fmla="*/ 505 h 505"/>
                      <a:gd name="T38" fmla="*/ 123 w 501"/>
                      <a:gd name="T39" fmla="*/ 505 h 505"/>
                      <a:gd name="T40" fmla="*/ 315 w 501"/>
                      <a:gd name="T41" fmla="*/ 314 h 505"/>
                      <a:gd name="T42" fmla="*/ 315 w 501"/>
                      <a:gd name="T43" fmla="*/ 314 h 505"/>
                      <a:gd name="T44" fmla="*/ 326 w 501"/>
                      <a:gd name="T45" fmla="*/ 302 h 505"/>
                      <a:gd name="T46" fmla="*/ 334 w 501"/>
                      <a:gd name="T47" fmla="*/ 288 h 505"/>
                      <a:gd name="T48" fmla="*/ 338 w 501"/>
                      <a:gd name="T49" fmla="*/ 274 h 505"/>
                      <a:gd name="T50" fmla="*/ 342 w 501"/>
                      <a:gd name="T51" fmla="*/ 259 h 505"/>
                      <a:gd name="T52" fmla="*/ 342 w 501"/>
                      <a:gd name="T53" fmla="*/ 243 h 505"/>
                      <a:gd name="T54" fmla="*/ 340 w 501"/>
                      <a:gd name="T55" fmla="*/ 229 h 505"/>
                      <a:gd name="T56" fmla="*/ 335 w 501"/>
                      <a:gd name="T57" fmla="*/ 215 h 505"/>
                      <a:gd name="T58" fmla="*/ 327 w 501"/>
                      <a:gd name="T59" fmla="*/ 200 h 505"/>
                      <a:gd name="T60" fmla="*/ 495 w 501"/>
                      <a:gd name="T61" fmla="*/ 33 h 505"/>
                      <a:gd name="T62" fmla="*/ 495 w 501"/>
                      <a:gd name="T63" fmla="*/ 33 h 505"/>
                      <a:gd name="T64" fmla="*/ 499 w 501"/>
                      <a:gd name="T65" fmla="*/ 27 h 505"/>
                      <a:gd name="T66" fmla="*/ 501 w 501"/>
                      <a:gd name="T67" fmla="*/ 19 h 505"/>
                      <a:gd name="T68" fmla="*/ 499 w 501"/>
                      <a:gd name="T69" fmla="*/ 12 h 505"/>
                      <a:gd name="T70" fmla="*/ 495 w 501"/>
                      <a:gd name="T71" fmla="*/ 4 h 505"/>
                      <a:gd name="T72" fmla="*/ 495 w 501"/>
                      <a:gd name="T73" fmla="*/ 4 h 505"/>
                      <a:gd name="T74" fmla="*/ 488 w 501"/>
                      <a:gd name="T75" fmla="*/ 1 h 505"/>
                      <a:gd name="T76" fmla="*/ 480 w 501"/>
                      <a:gd name="T77" fmla="*/ 0 h 505"/>
                      <a:gd name="T78" fmla="*/ 472 w 501"/>
                      <a:gd name="T79" fmla="*/ 1 h 505"/>
                      <a:gd name="T80" fmla="*/ 466 w 501"/>
                      <a:gd name="T81" fmla="*/ 4 h 505"/>
                      <a:gd name="T82" fmla="*/ 299 w 501"/>
                      <a:gd name="T83" fmla="*/ 172 h 505"/>
                      <a:gd name="T84" fmla="*/ 299 w 501"/>
                      <a:gd name="T85" fmla="*/ 172 h 505"/>
                      <a:gd name="T86" fmla="*/ 286 w 501"/>
                      <a:gd name="T87" fmla="*/ 165 h 505"/>
                      <a:gd name="T88" fmla="*/ 271 w 501"/>
                      <a:gd name="T89" fmla="*/ 161 h 505"/>
                      <a:gd name="T90" fmla="*/ 256 w 501"/>
                      <a:gd name="T91" fmla="*/ 159 h 505"/>
                      <a:gd name="T92" fmla="*/ 241 w 501"/>
                      <a:gd name="T93" fmla="*/ 159 h 505"/>
                      <a:gd name="T94" fmla="*/ 227 w 501"/>
                      <a:gd name="T95" fmla="*/ 162 h 505"/>
                      <a:gd name="T96" fmla="*/ 212 w 501"/>
                      <a:gd name="T97" fmla="*/ 167 h 505"/>
                      <a:gd name="T98" fmla="*/ 198 w 501"/>
                      <a:gd name="T99" fmla="*/ 175 h 505"/>
                      <a:gd name="T100" fmla="*/ 185 w 501"/>
                      <a:gd name="T101" fmla="*/ 184 h 505"/>
                      <a:gd name="T102" fmla="*/ 0 w 501"/>
                      <a:gd name="T103" fmla="*/ 371 h 505"/>
                      <a:gd name="T104" fmla="*/ 0 w 501"/>
                      <a:gd name="T105" fmla="*/ 371 h 505"/>
                      <a:gd name="T106" fmla="*/ 2 w 501"/>
                      <a:gd name="T107" fmla="*/ 371 h 505"/>
                      <a:gd name="T108" fmla="*/ 2 w 501"/>
                      <a:gd name="T109" fmla="*/ 371 h 505"/>
                      <a:gd name="T110" fmla="*/ 20 w 501"/>
                      <a:gd name="T111" fmla="*/ 374 h 505"/>
                      <a:gd name="T112" fmla="*/ 35 w 501"/>
                      <a:gd name="T113" fmla="*/ 379 h 505"/>
                      <a:gd name="T114" fmla="*/ 51 w 501"/>
                      <a:gd name="T115" fmla="*/ 387 h 505"/>
                      <a:gd name="T116" fmla="*/ 66 w 501"/>
                      <a:gd name="T117" fmla="*/ 395 h 505"/>
                      <a:gd name="T118" fmla="*/ 66 w 501"/>
                      <a:gd name="T119" fmla="*/ 39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1" h="505">
                        <a:moveTo>
                          <a:pt x="66" y="395"/>
                        </a:moveTo>
                        <a:lnTo>
                          <a:pt x="66" y="395"/>
                        </a:lnTo>
                        <a:lnTo>
                          <a:pt x="75" y="403"/>
                        </a:lnTo>
                        <a:lnTo>
                          <a:pt x="83" y="411"/>
                        </a:lnTo>
                        <a:lnTo>
                          <a:pt x="83" y="411"/>
                        </a:lnTo>
                        <a:lnTo>
                          <a:pt x="83" y="411"/>
                        </a:lnTo>
                        <a:lnTo>
                          <a:pt x="83" y="411"/>
                        </a:lnTo>
                        <a:lnTo>
                          <a:pt x="83" y="411"/>
                        </a:lnTo>
                        <a:lnTo>
                          <a:pt x="83" y="411"/>
                        </a:lnTo>
                        <a:lnTo>
                          <a:pt x="91" y="419"/>
                        </a:lnTo>
                        <a:lnTo>
                          <a:pt x="99" y="428"/>
                        </a:lnTo>
                        <a:lnTo>
                          <a:pt x="106" y="440"/>
                        </a:lnTo>
                        <a:lnTo>
                          <a:pt x="110" y="449"/>
                        </a:lnTo>
                        <a:lnTo>
                          <a:pt x="110" y="449"/>
                        </a:lnTo>
                        <a:lnTo>
                          <a:pt x="118" y="465"/>
                        </a:lnTo>
                        <a:lnTo>
                          <a:pt x="122" y="479"/>
                        </a:lnTo>
                        <a:lnTo>
                          <a:pt x="123" y="492"/>
                        </a:lnTo>
                        <a:lnTo>
                          <a:pt x="123" y="505"/>
                        </a:lnTo>
                        <a:lnTo>
                          <a:pt x="123" y="505"/>
                        </a:lnTo>
                        <a:lnTo>
                          <a:pt x="123" y="505"/>
                        </a:lnTo>
                        <a:lnTo>
                          <a:pt x="315" y="314"/>
                        </a:lnTo>
                        <a:lnTo>
                          <a:pt x="315" y="314"/>
                        </a:lnTo>
                        <a:lnTo>
                          <a:pt x="326" y="302"/>
                        </a:lnTo>
                        <a:lnTo>
                          <a:pt x="334" y="288"/>
                        </a:lnTo>
                        <a:lnTo>
                          <a:pt x="338" y="274"/>
                        </a:lnTo>
                        <a:lnTo>
                          <a:pt x="342" y="259"/>
                        </a:lnTo>
                        <a:lnTo>
                          <a:pt x="342" y="243"/>
                        </a:lnTo>
                        <a:lnTo>
                          <a:pt x="340" y="229"/>
                        </a:lnTo>
                        <a:lnTo>
                          <a:pt x="335" y="215"/>
                        </a:lnTo>
                        <a:lnTo>
                          <a:pt x="327" y="200"/>
                        </a:lnTo>
                        <a:lnTo>
                          <a:pt x="495" y="33"/>
                        </a:lnTo>
                        <a:lnTo>
                          <a:pt x="495" y="33"/>
                        </a:lnTo>
                        <a:lnTo>
                          <a:pt x="499" y="27"/>
                        </a:lnTo>
                        <a:lnTo>
                          <a:pt x="501" y="19"/>
                        </a:lnTo>
                        <a:lnTo>
                          <a:pt x="499" y="12"/>
                        </a:lnTo>
                        <a:lnTo>
                          <a:pt x="495" y="4"/>
                        </a:lnTo>
                        <a:lnTo>
                          <a:pt x="495" y="4"/>
                        </a:lnTo>
                        <a:lnTo>
                          <a:pt x="488" y="1"/>
                        </a:lnTo>
                        <a:lnTo>
                          <a:pt x="480" y="0"/>
                        </a:lnTo>
                        <a:lnTo>
                          <a:pt x="472" y="1"/>
                        </a:lnTo>
                        <a:lnTo>
                          <a:pt x="466" y="4"/>
                        </a:lnTo>
                        <a:lnTo>
                          <a:pt x="299" y="172"/>
                        </a:lnTo>
                        <a:lnTo>
                          <a:pt x="299" y="172"/>
                        </a:lnTo>
                        <a:lnTo>
                          <a:pt x="286" y="165"/>
                        </a:lnTo>
                        <a:lnTo>
                          <a:pt x="271" y="161"/>
                        </a:lnTo>
                        <a:lnTo>
                          <a:pt x="256" y="159"/>
                        </a:lnTo>
                        <a:lnTo>
                          <a:pt x="241" y="159"/>
                        </a:lnTo>
                        <a:lnTo>
                          <a:pt x="227" y="162"/>
                        </a:lnTo>
                        <a:lnTo>
                          <a:pt x="212" y="167"/>
                        </a:lnTo>
                        <a:lnTo>
                          <a:pt x="198" y="175"/>
                        </a:lnTo>
                        <a:lnTo>
                          <a:pt x="185" y="184"/>
                        </a:lnTo>
                        <a:lnTo>
                          <a:pt x="0" y="371"/>
                        </a:lnTo>
                        <a:lnTo>
                          <a:pt x="0" y="371"/>
                        </a:lnTo>
                        <a:lnTo>
                          <a:pt x="2" y="371"/>
                        </a:lnTo>
                        <a:lnTo>
                          <a:pt x="2" y="371"/>
                        </a:lnTo>
                        <a:lnTo>
                          <a:pt x="20" y="374"/>
                        </a:lnTo>
                        <a:lnTo>
                          <a:pt x="35" y="379"/>
                        </a:lnTo>
                        <a:lnTo>
                          <a:pt x="51" y="387"/>
                        </a:lnTo>
                        <a:lnTo>
                          <a:pt x="66" y="395"/>
                        </a:lnTo>
                        <a:lnTo>
                          <a:pt x="66" y="395"/>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82828"/>
                      </a:solidFill>
                      <a:effectLst/>
                      <a:uLnTx/>
                      <a:uFillTx/>
                      <a:latin typeface="Arial" charset="0"/>
                      <a:ea typeface="ＭＳ Ｐゴシック" charset="0"/>
                    </a:endParaRPr>
                  </a:p>
                </p:txBody>
              </p:sp>
              <p:sp>
                <p:nvSpPr>
                  <p:cNvPr id="118" name="Freeform 26"/>
                  <p:cNvSpPr>
                    <a:spLocks/>
                  </p:cNvSpPr>
                  <p:nvPr/>
                </p:nvSpPr>
                <p:spPr bwMode="auto">
                  <a:xfrm>
                    <a:off x="2726" y="1089"/>
                    <a:ext cx="165" cy="164"/>
                  </a:xfrm>
                  <a:custGeom>
                    <a:avLst/>
                    <a:gdLst>
                      <a:gd name="T0" fmla="*/ 0 w 331"/>
                      <a:gd name="T1" fmla="*/ 164 h 329"/>
                      <a:gd name="T2" fmla="*/ 4 w 331"/>
                      <a:gd name="T3" fmla="*/ 131 h 329"/>
                      <a:gd name="T4" fmla="*/ 13 w 331"/>
                      <a:gd name="T5" fmla="*/ 101 h 329"/>
                      <a:gd name="T6" fmla="*/ 29 w 331"/>
                      <a:gd name="T7" fmla="*/ 72 h 329"/>
                      <a:gd name="T8" fmla="*/ 50 w 331"/>
                      <a:gd name="T9" fmla="*/ 48 h 329"/>
                      <a:gd name="T10" fmla="*/ 74 w 331"/>
                      <a:gd name="T11" fmla="*/ 27 h 329"/>
                      <a:gd name="T12" fmla="*/ 101 w 331"/>
                      <a:gd name="T13" fmla="*/ 13 h 329"/>
                      <a:gd name="T14" fmla="*/ 133 w 331"/>
                      <a:gd name="T15" fmla="*/ 3 h 329"/>
                      <a:gd name="T16" fmla="*/ 165 w 331"/>
                      <a:gd name="T17" fmla="*/ 0 h 329"/>
                      <a:gd name="T18" fmla="*/ 182 w 331"/>
                      <a:gd name="T19" fmla="*/ 0 h 329"/>
                      <a:gd name="T20" fmla="*/ 214 w 331"/>
                      <a:gd name="T21" fmla="*/ 6 h 329"/>
                      <a:gd name="T22" fmla="*/ 244 w 331"/>
                      <a:gd name="T23" fmla="*/ 19 h 329"/>
                      <a:gd name="T24" fmla="*/ 270 w 331"/>
                      <a:gd name="T25" fmla="*/ 37 h 329"/>
                      <a:gd name="T26" fmla="*/ 292 w 331"/>
                      <a:gd name="T27" fmla="*/ 59 h 329"/>
                      <a:gd name="T28" fmla="*/ 310 w 331"/>
                      <a:gd name="T29" fmla="*/ 86 h 329"/>
                      <a:gd name="T30" fmla="*/ 323 w 331"/>
                      <a:gd name="T31" fmla="*/ 115 h 329"/>
                      <a:gd name="T32" fmla="*/ 329 w 331"/>
                      <a:gd name="T33" fmla="*/ 147 h 329"/>
                      <a:gd name="T34" fmla="*/ 331 w 331"/>
                      <a:gd name="T35" fmla="*/ 164 h 329"/>
                      <a:gd name="T36" fmla="*/ 326 w 331"/>
                      <a:gd name="T37" fmla="*/ 198 h 329"/>
                      <a:gd name="T38" fmla="*/ 316 w 331"/>
                      <a:gd name="T39" fmla="*/ 228 h 329"/>
                      <a:gd name="T40" fmla="*/ 302 w 331"/>
                      <a:gd name="T41" fmla="*/ 257 h 329"/>
                      <a:gd name="T42" fmla="*/ 281 w 331"/>
                      <a:gd name="T43" fmla="*/ 281 h 329"/>
                      <a:gd name="T44" fmla="*/ 257 w 331"/>
                      <a:gd name="T45" fmla="*/ 301 h 329"/>
                      <a:gd name="T46" fmla="*/ 230 w 331"/>
                      <a:gd name="T47" fmla="*/ 316 h 329"/>
                      <a:gd name="T48" fmla="*/ 198 w 331"/>
                      <a:gd name="T49" fmla="*/ 325 h 329"/>
                      <a:gd name="T50" fmla="*/ 165 w 331"/>
                      <a:gd name="T51" fmla="*/ 329 h 329"/>
                      <a:gd name="T52" fmla="*/ 149 w 331"/>
                      <a:gd name="T53" fmla="*/ 329 h 329"/>
                      <a:gd name="T54" fmla="*/ 117 w 331"/>
                      <a:gd name="T55" fmla="*/ 321 h 329"/>
                      <a:gd name="T56" fmla="*/ 87 w 331"/>
                      <a:gd name="T57" fmla="*/ 309 h 329"/>
                      <a:gd name="T58" fmla="*/ 61 w 331"/>
                      <a:gd name="T59" fmla="*/ 292 h 329"/>
                      <a:gd name="T60" fmla="*/ 39 w 331"/>
                      <a:gd name="T61" fmla="*/ 270 h 329"/>
                      <a:gd name="T62" fmla="*/ 21 w 331"/>
                      <a:gd name="T63" fmla="*/ 242 h 329"/>
                      <a:gd name="T64" fmla="*/ 8 w 331"/>
                      <a:gd name="T65" fmla="*/ 214 h 329"/>
                      <a:gd name="T66" fmla="*/ 2 w 331"/>
                      <a:gd name="T67" fmla="*/ 182 h 329"/>
                      <a:gd name="T68" fmla="*/ 0 w 331"/>
                      <a:gd name="T69" fmla="*/ 16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1" h="329">
                        <a:moveTo>
                          <a:pt x="0" y="164"/>
                        </a:moveTo>
                        <a:lnTo>
                          <a:pt x="0" y="164"/>
                        </a:lnTo>
                        <a:lnTo>
                          <a:pt x="2" y="147"/>
                        </a:lnTo>
                        <a:lnTo>
                          <a:pt x="4" y="131"/>
                        </a:lnTo>
                        <a:lnTo>
                          <a:pt x="8" y="115"/>
                        </a:lnTo>
                        <a:lnTo>
                          <a:pt x="13" y="101"/>
                        </a:lnTo>
                        <a:lnTo>
                          <a:pt x="21" y="86"/>
                        </a:lnTo>
                        <a:lnTo>
                          <a:pt x="29" y="72"/>
                        </a:lnTo>
                        <a:lnTo>
                          <a:pt x="39" y="59"/>
                        </a:lnTo>
                        <a:lnTo>
                          <a:pt x="50" y="48"/>
                        </a:lnTo>
                        <a:lnTo>
                          <a:pt x="61" y="37"/>
                        </a:lnTo>
                        <a:lnTo>
                          <a:pt x="74" y="27"/>
                        </a:lnTo>
                        <a:lnTo>
                          <a:pt x="87" y="19"/>
                        </a:lnTo>
                        <a:lnTo>
                          <a:pt x="101" y="13"/>
                        </a:lnTo>
                        <a:lnTo>
                          <a:pt x="117" y="6"/>
                        </a:lnTo>
                        <a:lnTo>
                          <a:pt x="133" y="3"/>
                        </a:lnTo>
                        <a:lnTo>
                          <a:pt x="149" y="0"/>
                        </a:lnTo>
                        <a:lnTo>
                          <a:pt x="165" y="0"/>
                        </a:lnTo>
                        <a:lnTo>
                          <a:pt x="165" y="0"/>
                        </a:lnTo>
                        <a:lnTo>
                          <a:pt x="182" y="0"/>
                        </a:lnTo>
                        <a:lnTo>
                          <a:pt x="198" y="3"/>
                        </a:lnTo>
                        <a:lnTo>
                          <a:pt x="214" y="6"/>
                        </a:lnTo>
                        <a:lnTo>
                          <a:pt x="230" y="13"/>
                        </a:lnTo>
                        <a:lnTo>
                          <a:pt x="244" y="19"/>
                        </a:lnTo>
                        <a:lnTo>
                          <a:pt x="257" y="27"/>
                        </a:lnTo>
                        <a:lnTo>
                          <a:pt x="270" y="37"/>
                        </a:lnTo>
                        <a:lnTo>
                          <a:pt x="281" y="48"/>
                        </a:lnTo>
                        <a:lnTo>
                          <a:pt x="292" y="59"/>
                        </a:lnTo>
                        <a:lnTo>
                          <a:pt x="302" y="72"/>
                        </a:lnTo>
                        <a:lnTo>
                          <a:pt x="310" y="86"/>
                        </a:lnTo>
                        <a:lnTo>
                          <a:pt x="316" y="101"/>
                        </a:lnTo>
                        <a:lnTo>
                          <a:pt x="323" y="115"/>
                        </a:lnTo>
                        <a:lnTo>
                          <a:pt x="326" y="131"/>
                        </a:lnTo>
                        <a:lnTo>
                          <a:pt x="329" y="147"/>
                        </a:lnTo>
                        <a:lnTo>
                          <a:pt x="331" y="164"/>
                        </a:lnTo>
                        <a:lnTo>
                          <a:pt x="331" y="164"/>
                        </a:lnTo>
                        <a:lnTo>
                          <a:pt x="329" y="182"/>
                        </a:lnTo>
                        <a:lnTo>
                          <a:pt x="326" y="198"/>
                        </a:lnTo>
                        <a:lnTo>
                          <a:pt x="323" y="214"/>
                        </a:lnTo>
                        <a:lnTo>
                          <a:pt x="316" y="228"/>
                        </a:lnTo>
                        <a:lnTo>
                          <a:pt x="310" y="242"/>
                        </a:lnTo>
                        <a:lnTo>
                          <a:pt x="302" y="257"/>
                        </a:lnTo>
                        <a:lnTo>
                          <a:pt x="292" y="270"/>
                        </a:lnTo>
                        <a:lnTo>
                          <a:pt x="281" y="281"/>
                        </a:lnTo>
                        <a:lnTo>
                          <a:pt x="270" y="292"/>
                        </a:lnTo>
                        <a:lnTo>
                          <a:pt x="257" y="301"/>
                        </a:lnTo>
                        <a:lnTo>
                          <a:pt x="244" y="309"/>
                        </a:lnTo>
                        <a:lnTo>
                          <a:pt x="230" y="316"/>
                        </a:lnTo>
                        <a:lnTo>
                          <a:pt x="214" y="321"/>
                        </a:lnTo>
                        <a:lnTo>
                          <a:pt x="198" y="325"/>
                        </a:lnTo>
                        <a:lnTo>
                          <a:pt x="182" y="329"/>
                        </a:lnTo>
                        <a:lnTo>
                          <a:pt x="165" y="329"/>
                        </a:lnTo>
                        <a:lnTo>
                          <a:pt x="165" y="329"/>
                        </a:lnTo>
                        <a:lnTo>
                          <a:pt x="149" y="329"/>
                        </a:lnTo>
                        <a:lnTo>
                          <a:pt x="133" y="325"/>
                        </a:lnTo>
                        <a:lnTo>
                          <a:pt x="117" y="321"/>
                        </a:lnTo>
                        <a:lnTo>
                          <a:pt x="101" y="316"/>
                        </a:lnTo>
                        <a:lnTo>
                          <a:pt x="87" y="309"/>
                        </a:lnTo>
                        <a:lnTo>
                          <a:pt x="74" y="301"/>
                        </a:lnTo>
                        <a:lnTo>
                          <a:pt x="61" y="292"/>
                        </a:lnTo>
                        <a:lnTo>
                          <a:pt x="50" y="281"/>
                        </a:lnTo>
                        <a:lnTo>
                          <a:pt x="39" y="270"/>
                        </a:lnTo>
                        <a:lnTo>
                          <a:pt x="29" y="257"/>
                        </a:lnTo>
                        <a:lnTo>
                          <a:pt x="21" y="242"/>
                        </a:lnTo>
                        <a:lnTo>
                          <a:pt x="13" y="228"/>
                        </a:lnTo>
                        <a:lnTo>
                          <a:pt x="8" y="214"/>
                        </a:lnTo>
                        <a:lnTo>
                          <a:pt x="4" y="198"/>
                        </a:lnTo>
                        <a:lnTo>
                          <a:pt x="2" y="182"/>
                        </a:lnTo>
                        <a:lnTo>
                          <a:pt x="0" y="164"/>
                        </a:lnTo>
                        <a:lnTo>
                          <a:pt x="0" y="16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82828"/>
                      </a:solidFill>
                      <a:effectLst/>
                      <a:uLnTx/>
                      <a:uFillTx/>
                      <a:latin typeface="Arial" charset="0"/>
                      <a:ea typeface="ＭＳ Ｐゴシック" charset="0"/>
                    </a:endParaRPr>
                  </a:p>
                </p:txBody>
              </p:sp>
              <p:sp>
                <p:nvSpPr>
                  <p:cNvPr id="119" name="Freeform 27"/>
                  <p:cNvSpPr>
                    <a:spLocks/>
                  </p:cNvSpPr>
                  <p:nvPr/>
                </p:nvSpPr>
                <p:spPr bwMode="auto">
                  <a:xfrm>
                    <a:off x="2825" y="1304"/>
                    <a:ext cx="119" cy="121"/>
                  </a:xfrm>
                  <a:custGeom>
                    <a:avLst/>
                    <a:gdLst>
                      <a:gd name="T0" fmla="*/ 113 w 238"/>
                      <a:gd name="T1" fmla="*/ 0 h 242"/>
                      <a:gd name="T2" fmla="*/ 23 w 238"/>
                      <a:gd name="T3" fmla="*/ 89 h 242"/>
                      <a:gd name="T4" fmla="*/ 23 w 238"/>
                      <a:gd name="T5" fmla="*/ 89 h 242"/>
                      <a:gd name="T6" fmla="*/ 19 w 238"/>
                      <a:gd name="T7" fmla="*/ 94 h 242"/>
                      <a:gd name="T8" fmla="*/ 11 w 238"/>
                      <a:gd name="T9" fmla="*/ 107 h 242"/>
                      <a:gd name="T10" fmla="*/ 7 w 238"/>
                      <a:gd name="T11" fmla="*/ 115 h 242"/>
                      <a:gd name="T12" fmla="*/ 3 w 238"/>
                      <a:gd name="T13" fmla="*/ 126 h 242"/>
                      <a:gd name="T14" fmla="*/ 0 w 238"/>
                      <a:gd name="T15" fmla="*/ 137 h 242"/>
                      <a:gd name="T16" fmla="*/ 0 w 238"/>
                      <a:gd name="T17" fmla="*/ 150 h 242"/>
                      <a:gd name="T18" fmla="*/ 0 w 238"/>
                      <a:gd name="T19" fmla="*/ 150 h 242"/>
                      <a:gd name="T20" fmla="*/ 0 w 238"/>
                      <a:gd name="T21" fmla="*/ 163 h 242"/>
                      <a:gd name="T22" fmla="*/ 2 w 238"/>
                      <a:gd name="T23" fmla="*/ 175 h 242"/>
                      <a:gd name="T24" fmla="*/ 5 w 238"/>
                      <a:gd name="T25" fmla="*/ 185 h 242"/>
                      <a:gd name="T26" fmla="*/ 10 w 238"/>
                      <a:gd name="T27" fmla="*/ 193 h 242"/>
                      <a:gd name="T28" fmla="*/ 16 w 238"/>
                      <a:gd name="T29" fmla="*/ 204 h 242"/>
                      <a:gd name="T30" fmla="*/ 19 w 238"/>
                      <a:gd name="T31" fmla="*/ 207 h 242"/>
                      <a:gd name="T32" fmla="*/ 19 w 238"/>
                      <a:gd name="T33" fmla="*/ 207 h 242"/>
                      <a:gd name="T34" fmla="*/ 21 w 238"/>
                      <a:gd name="T35" fmla="*/ 212 h 242"/>
                      <a:gd name="T36" fmla="*/ 32 w 238"/>
                      <a:gd name="T37" fmla="*/ 222 h 242"/>
                      <a:gd name="T38" fmla="*/ 38 w 238"/>
                      <a:gd name="T39" fmla="*/ 226 h 242"/>
                      <a:gd name="T40" fmla="*/ 48 w 238"/>
                      <a:gd name="T41" fmla="*/ 231 h 242"/>
                      <a:gd name="T42" fmla="*/ 59 w 238"/>
                      <a:gd name="T43" fmla="*/ 238 h 242"/>
                      <a:gd name="T44" fmla="*/ 72 w 238"/>
                      <a:gd name="T45" fmla="*/ 241 h 242"/>
                      <a:gd name="T46" fmla="*/ 72 w 238"/>
                      <a:gd name="T47" fmla="*/ 241 h 242"/>
                      <a:gd name="T48" fmla="*/ 83 w 238"/>
                      <a:gd name="T49" fmla="*/ 242 h 242"/>
                      <a:gd name="T50" fmla="*/ 93 w 238"/>
                      <a:gd name="T51" fmla="*/ 242 h 242"/>
                      <a:gd name="T52" fmla="*/ 102 w 238"/>
                      <a:gd name="T53" fmla="*/ 242 h 242"/>
                      <a:gd name="T54" fmla="*/ 110 w 238"/>
                      <a:gd name="T55" fmla="*/ 241 h 242"/>
                      <a:gd name="T56" fmla="*/ 121 w 238"/>
                      <a:gd name="T57" fmla="*/ 238 h 242"/>
                      <a:gd name="T58" fmla="*/ 126 w 238"/>
                      <a:gd name="T59" fmla="*/ 236 h 242"/>
                      <a:gd name="T60" fmla="*/ 126 w 238"/>
                      <a:gd name="T61" fmla="*/ 236 h 242"/>
                      <a:gd name="T62" fmla="*/ 136 w 238"/>
                      <a:gd name="T63" fmla="*/ 230 h 242"/>
                      <a:gd name="T64" fmla="*/ 145 w 238"/>
                      <a:gd name="T65" fmla="*/ 223 h 242"/>
                      <a:gd name="T66" fmla="*/ 155 w 238"/>
                      <a:gd name="T67" fmla="*/ 215 h 242"/>
                      <a:gd name="T68" fmla="*/ 155 w 238"/>
                      <a:gd name="T69" fmla="*/ 215 h 242"/>
                      <a:gd name="T70" fmla="*/ 236 w 238"/>
                      <a:gd name="T71" fmla="*/ 134 h 242"/>
                      <a:gd name="T72" fmla="*/ 236 w 238"/>
                      <a:gd name="T73" fmla="*/ 134 h 242"/>
                      <a:gd name="T74" fmla="*/ 238 w 238"/>
                      <a:gd name="T75" fmla="*/ 129 h 242"/>
                      <a:gd name="T76" fmla="*/ 236 w 238"/>
                      <a:gd name="T77" fmla="*/ 116 h 242"/>
                      <a:gd name="T78" fmla="*/ 235 w 238"/>
                      <a:gd name="T79" fmla="*/ 107 h 242"/>
                      <a:gd name="T80" fmla="*/ 231 w 238"/>
                      <a:gd name="T81" fmla="*/ 96 h 242"/>
                      <a:gd name="T82" fmla="*/ 227 w 238"/>
                      <a:gd name="T83" fmla="*/ 83 h 242"/>
                      <a:gd name="T84" fmla="*/ 220 w 238"/>
                      <a:gd name="T85" fmla="*/ 70 h 242"/>
                      <a:gd name="T86" fmla="*/ 220 w 238"/>
                      <a:gd name="T87" fmla="*/ 70 h 242"/>
                      <a:gd name="T88" fmla="*/ 206 w 238"/>
                      <a:gd name="T89" fmla="*/ 51 h 242"/>
                      <a:gd name="T90" fmla="*/ 195 w 238"/>
                      <a:gd name="T91" fmla="*/ 37 h 242"/>
                      <a:gd name="T92" fmla="*/ 185 w 238"/>
                      <a:gd name="T93" fmla="*/ 29 h 242"/>
                      <a:gd name="T94" fmla="*/ 182 w 238"/>
                      <a:gd name="T95" fmla="*/ 27 h 242"/>
                      <a:gd name="T96" fmla="*/ 182 w 238"/>
                      <a:gd name="T97" fmla="*/ 27 h 242"/>
                      <a:gd name="T98" fmla="*/ 169 w 238"/>
                      <a:gd name="T99" fmla="*/ 19 h 242"/>
                      <a:gd name="T100" fmla="*/ 158 w 238"/>
                      <a:gd name="T101" fmla="*/ 11 h 242"/>
                      <a:gd name="T102" fmla="*/ 144 w 238"/>
                      <a:gd name="T103" fmla="*/ 6 h 242"/>
                      <a:gd name="T104" fmla="*/ 144 w 238"/>
                      <a:gd name="T105" fmla="*/ 6 h 242"/>
                      <a:gd name="T106" fmla="*/ 121 w 238"/>
                      <a:gd name="T107" fmla="*/ 2 h 242"/>
                      <a:gd name="T108" fmla="*/ 113 w 238"/>
                      <a:gd name="T109" fmla="*/ 0 h 242"/>
                      <a:gd name="T110" fmla="*/ 113 w 238"/>
                      <a:gd name="T11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242">
                        <a:moveTo>
                          <a:pt x="113" y="0"/>
                        </a:moveTo>
                        <a:lnTo>
                          <a:pt x="23" y="89"/>
                        </a:lnTo>
                        <a:lnTo>
                          <a:pt x="23" y="89"/>
                        </a:lnTo>
                        <a:lnTo>
                          <a:pt x="19" y="94"/>
                        </a:lnTo>
                        <a:lnTo>
                          <a:pt x="11" y="107"/>
                        </a:lnTo>
                        <a:lnTo>
                          <a:pt x="7" y="115"/>
                        </a:lnTo>
                        <a:lnTo>
                          <a:pt x="3" y="126"/>
                        </a:lnTo>
                        <a:lnTo>
                          <a:pt x="0" y="137"/>
                        </a:lnTo>
                        <a:lnTo>
                          <a:pt x="0" y="150"/>
                        </a:lnTo>
                        <a:lnTo>
                          <a:pt x="0" y="150"/>
                        </a:lnTo>
                        <a:lnTo>
                          <a:pt x="0" y="163"/>
                        </a:lnTo>
                        <a:lnTo>
                          <a:pt x="2" y="175"/>
                        </a:lnTo>
                        <a:lnTo>
                          <a:pt x="5" y="185"/>
                        </a:lnTo>
                        <a:lnTo>
                          <a:pt x="10" y="193"/>
                        </a:lnTo>
                        <a:lnTo>
                          <a:pt x="16" y="204"/>
                        </a:lnTo>
                        <a:lnTo>
                          <a:pt x="19" y="207"/>
                        </a:lnTo>
                        <a:lnTo>
                          <a:pt x="19" y="207"/>
                        </a:lnTo>
                        <a:lnTo>
                          <a:pt x="21" y="212"/>
                        </a:lnTo>
                        <a:lnTo>
                          <a:pt x="32" y="222"/>
                        </a:lnTo>
                        <a:lnTo>
                          <a:pt x="38" y="226"/>
                        </a:lnTo>
                        <a:lnTo>
                          <a:pt x="48" y="231"/>
                        </a:lnTo>
                        <a:lnTo>
                          <a:pt x="59" y="238"/>
                        </a:lnTo>
                        <a:lnTo>
                          <a:pt x="72" y="241"/>
                        </a:lnTo>
                        <a:lnTo>
                          <a:pt x="72" y="241"/>
                        </a:lnTo>
                        <a:lnTo>
                          <a:pt x="83" y="242"/>
                        </a:lnTo>
                        <a:lnTo>
                          <a:pt x="93" y="242"/>
                        </a:lnTo>
                        <a:lnTo>
                          <a:pt x="102" y="242"/>
                        </a:lnTo>
                        <a:lnTo>
                          <a:pt x="110" y="241"/>
                        </a:lnTo>
                        <a:lnTo>
                          <a:pt x="121" y="238"/>
                        </a:lnTo>
                        <a:lnTo>
                          <a:pt x="126" y="236"/>
                        </a:lnTo>
                        <a:lnTo>
                          <a:pt x="126" y="236"/>
                        </a:lnTo>
                        <a:lnTo>
                          <a:pt x="136" y="230"/>
                        </a:lnTo>
                        <a:lnTo>
                          <a:pt x="145" y="223"/>
                        </a:lnTo>
                        <a:lnTo>
                          <a:pt x="155" y="215"/>
                        </a:lnTo>
                        <a:lnTo>
                          <a:pt x="155" y="215"/>
                        </a:lnTo>
                        <a:lnTo>
                          <a:pt x="236" y="134"/>
                        </a:lnTo>
                        <a:lnTo>
                          <a:pt x="236" y="134"/>
                        </a:lnTo>
                        <a:lnTo>
                          <a:pt x="238" y="129"/>
                        </a:lnTo>
                        <a:lnTo>
                          <a:pt x="236" y="116"/>
                        </a:lnTo>
                        <a:lnTo>
                          <a:pt x="235" y="107"/>
                        </a:lnTo>
                        <a:lnTo>
                          <a:pt x="231" y="96"/>
                        </a:lnTo>
                        <a:lnTo>
                          <a:pt x="227" y="83"/>
                        </a:lnTo>
                        <a:lnTo>
                          <a:pt x="220" y="70"/>
                        </a:lnTo>
                        <a:lnTo>
                          <a:pt x="220" y="70"/>
                        </a:lnTo>
                        <a:lnTo>
                          <a:pt x="206" y="51"/>
                        </a:lnTo>
                        <a:lnTo>
                          <a:pt x="195" y="37"/>
                        </a:lnTo>
                        <a:lnTo>
                          <a:pt x="185" y="29"/>
                        </a:lnTo>
                        <a:lnTo>
                          <a:pt x="182" y="27"/>
                        </a:lnTo>
                        <a:lnTo>
                          <a:pt x="182" y="27"/>
                        </a:lnTo>
                        <a:lnTo>
                          <a:pt x="169" y="19"/>
                        </a:lnTo>
                        <a:lnTo>
                          <a:pt x="158" y="11"/>
                        </a:lnTo>
                        <a:lnTo>
                          <a:pt x="144" y="6"/>
                        </a:lnTo>
                        <a:lnTo>
                          <a:pt x="144" y="6"/>
                        </a:lnTo>
                        <a:lnTo>
                          <a:pt x="121" y="2"/>
                        </a:lnTo>
                        <a:lnTo>
                          <a:pt x="113" y="0"/>
                        </a:lnTo>
                        <a:lnTo>
                          <a:pt x="113"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82828"/>
                      </a:solidFill>
                      <a:effectLst/>
                      <a:uLnTx/>
                      <a:uFillTx/>
                      <a:latin typeface="Arial" charset="0"/>
                      <a:ea typeface="ＭＳ Ｐゴシック" charset="0"/>
                    </a:endParaRPr>
                  </a:p>
                </p:txBody>
              </p:sp>
            </p:grpSp>
          </p:grpSp>
        </p:grpSp>
        <p:grpSp>
          <p:nvGrpSpPr>
            <p:cNvPr id="219" name="Group 218"/>
            <p:cNvGrpSpPr/>
            <p:nvPr/>
          </p:nvGrpSpPr>
          <p:grpSpPr>
            <a:xfrm>
              <a:off x="5419555" y="3737285"/>
              <a:ext cx="511223" cy="775681"/>
              <a:chOff x="5419555" y="3737285"/>
              <a:chExt cx="511223" cy="775681"/>
            </a:xfrm>
          </p:grpSpPr>
          <p:sp>
            <p:nvSpPr>
              <p:cNvPr id="106" name="Teams">
                <a:hlinkClick r:id="rId10"/>
                <a:extLst>
                  <a:ext uri="{FF2B5EF4-FFF2-40B4-BE49-F238E27FC236}">
                    <a16:creationId xmlns:a16="http://schemas.microsoft.com/office/drawing/2014/main" id="{C724A05C-D365-BB43-A098-CF087BD16961}"/>
                  </a:ext>
                </a:extLst>
              </p:cNvPr>
              <p:cNvSpPr txBox="1"/>
              <p:nvPr/>
            </p:nvSpPr>
            <p:spPr>
              <a:xfrm>
                <a:off x="5455112" y="4315989"/>
                <a:ext cx="451884" cy="19697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School</a:t>
                </a:r>
                <a:b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b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Student</a:t>
                </a:r>
                <a:endParaRPr kumimoji="0" sz="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125" name="Rounded Rectangle 124"/>
              <p:cNvSpPr/>
              <p:nvPr/>
            </p:nvSpPr>
            <p:spPr>
              <a:xfrm>
                <a:off x="5419555" y="3737285"/>
                <a:ext cx="511223" cy="511223"/>
              </a:xfrm>
              <a:prstGeom prst="roundRect">
                <a:avLst>
                  <a:gd name="adj" fmla="val 10146"/>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nvGrpSpPr>
              <p:cNvPr id="126" name="Group 93"/>
              <p:cNvGrpSpPr>
                <a:grpSpLocks noChangeAspect="1"/>
              </p:cNvGrpSpPr>
              <p:nvPr/>
            </p:nvGrpSpPr>
            <p:grpSpPr bwMode="auto">
              <a:xfrm>
                <a:off x="5500249" y="3884870"/>
                <a:ext cx="349834" cy="216052"/>
                <a:chOff x="3633" y="1536"/>
                <a:chExt cx="489" cy="302"/>
              </a:xfrm>
              <a:solidFill>
                <a:schemeClr val="accent1"/>
              </a:solidFill>
            </p:grpSpPr>
            <p:sp>
              <p:nvSpPr>
                <p:cNvPr id="127" name="Freeform 95"/>
                <p:cNvSpPr>
                  <a:spLocks/>
                </p:cNvSpPr>
                <p:nvPr/>
              </p:nvSpPr>
              <p:spPr bwMode="auto">
                <a:xfrm>
                  <a:off x="3633" y="1536"/>
                  <a:ext cx="244" cy="302"/>
                </a:xfrm>
                <a:custGeom>
                  <a:avLst/>
                  <a:gdLst>
                    <a:gd name="T0" fmla="*/ 88 w 88"/>
                    <a:gd name="T1" fmla="*/ 111 h 111"/>
                    <a:gd name="T2" fmla="*/ 44 w 88"/>
                    <a:gd name="T3" fmla="*/ 102 h 111"/>
                    <a:gd name="T4" fmla="*/ 0 w 88"/>
                    <a:gd name="T5" fmla="*/ 111 h 111"/>
                    <a:gd name="T6" fmla="*/ 0 w 88"/>
                    <a:gd name="T7" fmla="*/ 9 h 111"/>
                    <a:gd name="T8" fmla="*/ 44 w 88"/>
                    <a:gd name="T9" fmla="*/ 0 h 111"/>
                    <a:gd name="T10" fmla="*/ 88 w 88"/>
                    <a:gd name="T11" fmla="*/ 9 h 111"/>
                    <a:gd name="T12" fmla="*/ 88 w 8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88" h="111">
                      <a:moveTo>
                        <a:pt x="88" y="111"/>
                      </a:moveTo>
                      <a:cubicBezTo>
                        <a:pt x="88" y="111"/>
                        <a:pt x="77" y="102"/>
                        <a:pt x="44" y="102"/>
                      </a:cubicBezTo>
                      <a:cubicBezTo>
                        <a:pt x="12" y="102"/>
                        <a:pt x="0" y="111"/>
                        <a:pt x="0" y="111"/>
                      </a:cubicBezTo>
                      <a:cubicBezTo>
                        <a:pt x="0" y="9"/>
                        <a:pt x="0" y="9"/>
                        <a:pt x="0" y="9"/>
                      </a:cubicBezTo>
                      <a:cubicBezTo>
                        <a:pt x="0" y="9"/>
                        <a:pt x="11" y="0"/>
                        <a:pt x="44" y="0"/>
                      </a:cubicBezTo>
                      <a:cubicBezTo>
                        <a:pt x="78" y="0"/>
                        <a:pt x="88" y="9"/>
                        <a:pt x="88" y="9"/>
                      </a:cubicBezTo>
                      <a:lnTo>
                        <a:pt x="88" y="111"/>
                      </a:lnTo>
                      <a:close/>
                    </a:path>
                  </a:pathLst>
                </a:custGeom>
                <a:grpFill/>
                <a:ln w="1270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8" name="Freeform 96"/>
                <p:cNvSpPr>
                  <a:spLocks/>
                </p:cNvSpPr>
                <p:nvPr/>
              </p:nvSpPr>
              <p:spPr bwMode="auto">
                <a:xfrm>
                  <a:off x="3688" y="1601"/>
                  <a:ext cx="134" cy="14"/>
                </a:xfrm>
                <a:custGeom>
                  <a:avLst/>
                  <a:gdLst>
                    <a:gd name="T0" fmla="*/ 48 w 48"/>
                    <a:gd name="T1" fmla="*/ 5 h 5"/>
                    <a:gd name="T2" fmla="*/ 24 w 48"/>
                    <a:gd name="T3" fmla="*/ 0 h 5"/>
                    <a:gd name="T4" fmla="*/ 0 w 48"/>
                    <a:gd name="T5" fmla="*/ 5 h 5"/>
                  </a:gdLst>
                  <a:ahLst/>
                  <a:cxnLst>
                    <a:cxn ang="0">
                      <a:pos x="T0" y="T1"/>
                    </a:cxn>
                    <a:cxn ang="0">
                      <a:pos x="T2" y="T3"/>
                    </a:cxn>
                    <a:cxn ang="0">
                      <a:pos x="T4" y="T5"/>
                    </a:cxn>
                  </a:cxnLst>
                  <a:rect l="0" t="0" r="r" b="b"/>
                  <a:pathLst>
                    <a:path w="48" h="5">
                      <a:moveTo>
                        <a:pt x="48" y="5"/>
                      </a:moveTo>
                      <a:cubicBezTo>
                        <a:pt x="48" y="5"/>
                        <a:pt x="42" y="0"/>
                        <a:pt x="24" y="0"/>
                      </a:cubicBezTo>
                      <a:cubicBezTo>
                        <a:pt x="6" y="0"/>
                        <a:pt x="0" y="5"/>
                        <a:pt x="0" y="5"/>
                      </a:cubicBezTo>
                    </a:path>
                  </a:pathLst>
                </a:custGeom>
                <a:grpFill/>
                <a:ln w="12700" cap="rnd">
                  <a:solidFill>
                    <a:srgbClr val="00507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29" name="Freeform 97"/>
                <p:cNvSpPr>
                  <a:spLocks/>
                </p:cNvSpPr>
                <p:nvPr/>
              </p:nvSpPr>
              <p:spPr bwMode="auto">
                <a:xfrm>
                  <a:off x="3688" y="1672"/>
                  <a:ext cx="134" cy="11"/>
                </a:xfrm>
                <a:custGeom>
                  <a:avLst/>
                  <a:gdLst>
                    <a:gd name="T0" fmla="*/ 48 w 48"/>
                    <a:gd name="T1" fmla="*/ 4 h 4"/>
                    <a:gd name="T2" fmla="*/ 24 w 48"/>
                    <a:gd name="T3" fmla="*/ 0 h 4"/>
                    <a:gd name="T4" fmla="*/ 0 w 48"/>
                    <a:gd name="T5" fmla="*/ 4 h 4"/>
                  </a:gdLst>
                  <a:ahLst/>
                  <a:cxnLst>
                    <a:cxn ang="0">
                      <a:pos x="T0" y="T1"/>
                    </a:cxn>
                    <a:cxn ang="0">
                      <a:pos x="T2" y="T3"/>
                    </a:cxn>
                    <a:cxn ang="0">
                      <a:pos x="T4" y="T5"/>
                    </a:cxn>
                  </a:cxnLst>
                  <a:rect l="0" t="0" r="r" b="b"/>
                  <a:pathLst>
                    <a:path w="48" h="4">
                      <a:moveTo>
                        <a:pt x="48" y="4"/>
                      </a:moveTo>
                      <a:cubicBezTo>
                        <a:pt x="48" y="4"/>
                        <a:pt x="42" y="0"/>
                        <a:pt x="24" y="0"/>
                      </a:cubicBezTo>
                      <a:cubicBezTo>
                        <a:pt x="6" y="0"/>
                        <a:pt x="0" y="4"/>
                        <a:pt x="0" y="4"/>
                      </a:cubicBezTo>
                    </a:path>
                  </a:pathLst>
                </a:custGeom>
                <a:grpFill/>
                <a:ln w="12700" cap="rnd">
                  <a:solidFill>
                    <a:srgbClr val="00507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30" name="Freeform 98"/>
                <p:cNvSpPr>
                  <a:spLocks/>
                </p:cNvSpPr>
                <p:nvPr/>
              </p:nvSpPr>
              <p:spPr bwMode="auto">
                <a:xfrm>
                  <a:off x="3688" y="1740"/>
                  <a:ext cx="134" cy="11"/>
                </a:xfrm>
                <a:custGeom>
                  <a:avLst/>
                  <a:gdLst>
                    <a:gd name="T0" fmla="*/ 48 w 48"/>
                    <a:gd name="T1" fmla="*/ 4 h 4"/>
                    <a:gd name="T2" fmla="*/ 24 w 48"/>
                    <a:gd name="T3" fmla="*/ 0 h 4"/>
                    <a:gd name="T4" fmla="*/ 0 w 48"/>
                    <a:gd name="T5" fmla="*/ 4 h 4"/>
                  </a:gdLst>
                  <a:ahLst/>
                  <a:cxnLst>
                    <a:cxn ang="0">
                      <a:pos x="T0" y="T1"/>
                    </a:cxn>
                    <a:cxn ang="0">
                      <a:pos x="T2" y="T3"/>
                    </a:cxn>
                    <a:cxn ang="0">
                      <a:pos x="T4" y="T5"/>
                    </a:cxn>
                  </a:cxnLst>
                  <a:rect l="0" t="0" r="r" b="b"/>
                  <a:pathLst>
                    <a:path w="48" h="4">
                      <a:moveTo>
                        <a:pt x="48" y="4"/>
                      </a:moveTo>
                      <a:cubicBezTo>
                        <a:pt x="48" y="4"/>
                        <a:pt x="42" y="0"/>
                        <a:pt x="24" y="0"/>
                      </a:cubicBezTo>
                      <a:cubicBezTo>
                        <a:pt x="6" y="0"/>
                        <a:pt x="0" y="4"/>
                        <a:pt x="0" y="4"/>
                      </a:cubicBezTo>
                    </a:path>
                  </a:pathLst>
                </a:custGeom>
                <a:grpFill/>
                <a:ln w="12700" cap="rnd">
                  <a:solidFill>
                    <a:srgbClr val="00507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31" name="Freeform 99"/>
                <p:cNvSpPr>
                  <a:spLocks/>
                </p:cNvSpPr>
                <p:nvPr/>
              </p:nvSpPr>
              <p:spPr bwMode="auto">
                <a:xfrm>
                  <a:off x="3877" y="1536"/>
                  <a:ext cx="245" cy="302"/>
                </a:xfrm>
                <a:custGeom>
                  <a:avLst/>
                  <a:gdLst>
                    <a:gd name="T0" fmla="*/ 88 w 88"/>
                    <a:gd name="T1" fmla="*/ 111 h 111"/>
                    <a:gd name="T2" fmla="*/ 44 w 88"/>
                    <a:gd name="T3" fmla="*/ 102 h 111"/>
                    <a:gd name="T4" fmla="*/ 0 w 88"/>
                    <a:gd name="T5" fmla="*/ 111 h 111"/>
                    <a:gd name="T6" fmla="*/ 0 w 88"/>
                    <a:gd name="T7" fmla="*/ 9 h 111"/>
                    <a:gd name="T8" fmla="*/ 44 w 88"/>
                    <a:gd name="T9" fmla="*/ 0 h 111"/>
                    <a:gd name="T10" fmla="*/ 88 w 88"/>
                    <a:gd name="T11" fmla="*/ 9 h 111"/>
                    <a:gd name="T12" fmla="*/ 88 w 8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88" h="111">
                      <a:moveTo>
                        <a:pt x="88" y="111"/>
                      </a:moveTo>
                      <a:cubicBezTo>
                        <a:pt x="88" y="111"/>
                        <a:pt x="77" y="102"/>
                        <a:pt x="44" y="102"/>
                      </a:cubicBezTo>
                      <a:cubicBezTo>
                        <a:pt x="12" y="102"/>
                        <a:pt x="0" y="111"/>
                        <a:pt x="0" y="111"/>
                      </a:cubicBezTo>
                      <a:cubicBezTo>
                        <a:pt x="0" y="9"/>
                        <a:pt x="0" y="9"/>
                        <a:pt x="0" y="9"/>
                      </a:cubicBezTo>
                      <a:cubicBezTo>
                        <a:pt x="0" y="9"/>
                        <a:pt x="11" y="0"/>
                        <a:pt x="44" y="0"/>
                      </a:cubicBezTo>
                      <a:cubicBezTo>
                        <a:pt x="78" y="0"/>
                        <a:pt x="88" y="9"/>
                        <a:pt x="88" y="9"/>
                      </a:cubicBezTo>
                      <a:lnTo>
                        <a:pt x="88" y="111"/>
                      </a:lnTo>
                      <a:close/>
                    </a:path>
                  </a:pathLst>
                </a:custGeom>
                <a:grpFill/>
                <a:ln w="1270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32" name="Freeform 100"/>
                <p:cNvSpPr>
                  <a:spLocks/>
                </p:cNvSpPr>
                <p:nvPr/>
              </p:nvSpPr>
              <p:spPr bwMode="auto">
                <a:xfrm>
                  <a:off x="3933" y="1601"/>
                  <a:ext cx="134" cy="14"/>
                </a:xfrm>
                <a:custGeom>
                  <a:avLst/>
                  <a:gdLst>
                    <a:gd name="T0" fmla="*/ 48 w 48"/>
                    <a:gd name="T1" fmla="*/ 5 h 5"/>
                    <a:gd name="T2" fmla="*/ 24 w 48"/>
                    <a:gd name="T3" fmla="*/ 0 h 5"/>
                    <a:gd name="T4" fmla="*/ 0 w 48"/>
                    <a:gd name="T5" fmla="*/ 5 h 5"/>
                  </a:gdLst>
                  <a:ahLst/>
                  <a:cxnLst>
                    <a:cxn ang="0">
                      <a:pos x="T0" y="T1"/>
                    </a:cxn>
                    <a:cxn ang="0">
                      <a:pos x="T2" y="T3"/>
                    </a:cxn>
                    <a:cxn ang="0">
                      <a:pos x="T4" y="T5"/>
                    </a:cxn>
                  </a:cxnLst>
                  <a:rect l="0" t="0" r="r" b="b"/>
                  <a:pathLst>
                    <a:path w="48" h="5">
                      <a:moveTo>
                        <a:pt x="48" y="5"/>
                      </a:moveTo>
                      <a:cubicBezTo>
                        <a:pt x="48" y="5"/>
                        <a:pt x="42" y="0"/>
                        <a:pt x="24" y="0"/>
                      </a:cubicBezTo>
                      <a:cubicBezTo>
                        <a:pt x="6" y="0"/>
                        <a:pt x="0" y="5"/>
                        <a:pt x="0" y="5"/>
                      </a:cubicBezTo>
                    </a:path>
                  </a:pathLst>
                </a:custGeom>
                <a:grpFill/>
                <a:ln w="12700" cap="rnd">
                  <a:solidFill>
                    <a:srgbClr val="00507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33" name="Freeform 101"/>
                <p:cNvSpPr>
                  <a:spLocks/>
                </p:cNvSpPr>
                <p:nvPr/>
              </p:nvSpPr>
              <p:spPr bwMode="auto">
                <a:xfrm>
                  <a:off x="3933" y="1672"/>
                  <a:ext cx="134" cy="11"/>
                </a:xfrm>
                <a:custGeom>
                  <a:avLst/>
                  <a:gdLst>
                    <a:gd name="T0" fmla="*/ 48 w 48"/>
                    <a:gd name="T1" fmla="*/ 4 h 4"/>
                    <a:gd name="T2" fmla="*/ 24 w 48"/>
                    <a:gd name="T3" fmla="*/ 0 h 4"/>
                    <a:gd name="T4" fmla="*/ 0 w 48"/>
                    <a:gd name="T5" fmla="*/ 4 h 4"/>
                  </a:gdLst>
                  <a:ahLst/>
                  <a:cxnLst>
                    <a:cxn ang="0">
                      <a:pos x="T0" y="T1"/>
                    </a:cxn>
                    <a:cxn ang="0">
                      <a:pos x="T2" y="T3"/>
                    </a:cxn>
                    <a:cxn ang="0">
                      <a:pos x="T4" y="T5"/>
                    </a:cxn>
                  </a:cxnLst>
                  <a:rect l="0" t="0" r="r" b="b"/>
                  <a:pathLst>
                    <a:path w="48" h="4">
                      <a:moveTo>
                        <a:pt x="48" y="4"/>
                      </a:moveTo>
                      <a:cubicBezTo>
                        <a:pt x="48" y="4"/>
                        <a:pt x="42" y="0"/>
                        <a:pt x="24" y="0"/>
                      </a:cubicBezTo>
                      <a:cubicBezTo>
                        <a:pt x="6" y="0"/>
                        <a:pt x="0" y="4"/>
                        <a:pt x="0" y="4"/>
                      </a:cubicBezTo>
                    </a:path>
                  </a:pathLst>
                </a:custGeom>
                <a:grpFill/>
                <a:ln w="12700" cap="rnd">
                  <a:solidFill>
                    <a:srgbClr val="00507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34" name="Freeform 102"/>
                <p:cNvSpPr>
                  <a:spLocks/>
                </p:cNvSpPr>
                <p:nvPr/>
              </p:nvSpPr>
              <p:spPr bwMode="auto">
                <a:xfrm>
                  <a:off x="3933" y="1740"/>
                  <a:ext cx="134" cy="11"/>
                </a:xfrm>
                <a:custGeom>
                  <a:avLst/>
                  <a:gdLst>
                    <a:gd name="T0" fmla="*/ 48 w 48"/>
                    <a:gd name="T1" fmla="*/ 4 h 4"/>
                    <a:gd name="T2" fmla="*/ 24 w 48"/>
                    <a:gd name="T3" fmla="*/ 0 h 4"/>
                    <a:gd name="T4" fmla="*/ 0 w 48"/>
                    <a:gd name="T5" fmla="*/ 4 h 4"/>
                  </a:gdLst>
                  <a:ahLst/>
                  <a:cxnLst>
                    <a:cxn ang="0">
                      <a:pos x="T0" y="T1"/>
                    </a:cxn>
                    <a:cxn ang="0">
                      <a:pos x="T2" y="T3"/>
                    </a:cxn>
                    <a:cxn ang="0">
                      <a:pos x="T4" y="T5"/>
                    </a:cxn>
                  </a:cxnLst>
                  <a:rect l="0" t="0" r="r" b="b"/>
                  <a:pathLst>
                    <a:path w="48" h="4">
                      <a:moveTo>
                        <a:pt x="48" y="4"/>
                      </a:moveTo>
                      <a:cubicBezTo>
                        <a:pt x="48" y="4"/>
                        <a:pt x="42" y="0"/>
                        <a:pt x="24" y="0"/>
                      </a:cubicBezTo>
                      <a:cubicBezTo>
                        <a:pt x="6" y="0"/>
                        <a:pt x="0" y="4"/>
                        <a:pt x="0" y="4"/>
                      </a:cubicBezTo>
                    </a:path>
                  </a:pathLst>
                </a:custGeom>
                <a:grpFill/>
                <a:ln w="12700" cap="rnd">
                  <a:solidFill>
                    <a:srgbClr val="00507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nvGrpSpPr>
            <p:cNvPr id="218" name="Group 217"/>
            <p:cNvGrpSpPr/>
            <p:nvPr/>
          </p:nvGrpSpPr>
          <p:grpSpPr>
            <a:xfrm>
              <a:off x="6044592" y="3737285"/>
              <a:ext cx="511223" cy="775681"/>
              <a:chOff x="6044592" y="3737285"/>
              <a:chExt cx="511223" cy="775681"/>
            </a:xfrm>
          </p:grpSpPr>
          <p:sp>
            <p:nvSpPr>
              <p:cNvPr id="109" name="Teams">
                <a:hlinkClick r:id="rId11"/>
                <a:extLst>
                  <a:ext uri="{FF2B5EF4-FFF2-40B4-BE49-F238E27FC236}">
                    <a16:creationId xmlns:a16="http://schemas.microsoft.com/office/drawing/2014/main" id="{C724A05C-D365-BB43-A098-CF087BD16961}"/>
                  </a:ext>
                </a:extLst>
              </p:cNvPr>
              <p:cNvSpPr txBox="1"/>
              <p:nvPr/>
            </p:nvSpPr>
            <p:spPr>
              <a:xfrm>
                <a:off x="6074261" y="4315989"/>
                <a:ext cx="451884" cy="19697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School</a:t>
                </a:r>
                <a:b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b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Parent</a:t>
                </a:r>
                <a:endParaRPr kumimoji="0" sz="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124" name="Rounded Rectangle 123"/>
              <p:cNvSpPr/>
              <p:nvPr/>
            </p:nvSpPr>
            <p:spPr>
              <a:xfrm>
                <a:off x="6044592" y="3737285"/>
                <a:ext cx="511223" cy="511223"/>
              </a:xfrm>
              <a:prstGeom prst="roundRect">
                <a:avLst>
                  <a:gd name="adj" fmla="val 10146"/>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nvGrpSpPr>
              <p:cNvPr id="135" name="Group 134"/>
              <p:cNvGrpSpPr/>
              <p:nvPr/>
            </p:nvGrpSpPr>
            <p:grpSpPr>
              <a:xfrm>
                <a:off x="6154634" y="3799589"/>
                <a:ext cx="291139" cy="386615"/>
                <a:chOff x="6493421" y="-20381"/>
                <a:chExt cx="929510" cy="1234331"/>
              </a:xfrm>
            </p:grpSpPr>
            <p:grpSp>
              <p:nvGrpSpPr>
                <p:cNvPr id="136" name="Group 4"/>
                <p:cNvGrpSpPr>
                  <a:grpSpLocks noChangeAspect="1"/>
                </p:cNvGrpSpPr>
                <p:nvPr/>
              </p:nvGrpSpPr>
              <p:grpSpPr bwMode="auto">
                <a:xfrm>
                  <a:off x="6493421" y="299644"/>
                  <a:ext cx="412156" cy="883191"/>
                  <a:chOff x="598" y="1936"/>
                  <a:chExt cx="287" cy="615"/>
                </a:xfrm>
                <a:solidFill>
                  <a:schemeClr val="accent2"/>
                </a:solidFill>
              </p:grpSpPr>
              <p:sp>
                <p:nvSpPr>
                  <p:cNvPr id="143"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44"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nvGrpSpPr>
                <p:cNvPr id="138" name="Group 4"/>
                <p:cNvGrpSpPr>
                  <a:grpSpLocks noChangeAspect="1"/>
                </p:cNvGrpSpPr>
                <p:nvPr/>
              </p:nvGrpSpPr>
              <p:grpSpPr bwMode="auto">
                <a:xfrm>
                  <a:off x="6846910" y="-20381"/>
                  <a:ext cx="576021" cy="1234331"/>
                  <a:chOff x="598" y="1936"/>
                  <a:chExt cx="287" cy="615"/>
                </a:xfrm>
                <a:solidFill>
                  <a:schemeClr val="accent5"/>
                </a:solidFill>
              </p:grpSpPr>
              <p:sp>
                <p:nvSpPr>
                  <p:cNvPr id="139"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40"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nvGrpSpPr>
            <p:cNvPr id="217" name="Group 216"/>
            <p:cNvGrpSpPr/>
            <p:nvPr/>
          </p:nvGrpSpPr>
          <p:grpSpPr>
            <a:xfrm>
              <a:off x="6669629" y="3737285"/>
              <a:ext cx="511223" cy="775681"/>
              <a:chOff x="6669629" y="3737285"/>
              <a:chExt cx="511223" cy="775681"/>
            </a:xfrm>
          </p:grpSpPr>
          <p:sp>
            <p:nvSpPr>
              <p:cNvPr id="110" name="Teams">
                <a:hlinkClick r:id="rId12"/>
                <a:extLst>
                  <a:ext uri="{FF2B5EF4-FFF2-40B4-BE49-F238E27FC236}">
                    <a16:creationId xmlns:a16="http://schemas.microsoft.com/office/drawing/2014/main" id="{C724A05C-D365-BB43-A098-CF087BD16961}"/>
                  </a:ext>
                </a:extLst>
              </p:cNvPr>
              <p:cNvSpPr txBox="1"/>
              <p:nvPr/>
            </p:nvSpPr>
            <p:spPr>
              <a:xfrm>
                <a:off x="6699298" y="4315989"/>
                <a:ext cx="451884" cy="19697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Higher Ed</a:t>
                </a:r>
                <a:b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b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Faculty</a:t>
                </a:r>
                <a:endParaRPr kumimoji="0" sz="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123" name="Rounded Rectangle 122"/>
              <p:cNvSpPr/>
              <p:nvPr/>
            </p:nvSpPr>
            <p:spPr>
              <a:xfrm>
                <a:off x="6669629" y="3737285"/>
                <a:ext cx="511223" cy="511223"/>
              </a:xfrm>
              <a:prstGeom prst="roundRect">
                <a:avLst>
                  <a:gd name="adj" fmla="val 10146"/>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nvGrpSpPr>
              <p:cNvPr id="145" name="Group 144"/>
              <p:cNvGrpSpPr/>
              <p:nvPr/>
            </p:nvGrpSpPr>
            <p:grpSpPr>
              <a:xfrm>
                <a:off x="6743472" y="3877083"/>
                <a:ext cx="363537" cy="231627"/>
                <a:chOff x="7443788" y="261938"/>
                <a:chExt cx="735013" cy="468312"/>
              </a:xfrm>
            </p:grpSpPr>
            <p:sp>
              <p:nvSpPr>
                <p:cNvPr id="146" name="Freeform 145"/>
                <p:cNvSpPr>
                  <a:spLocks/>
                </p:cNvSpPr>
                <p:nvPr/>
              </p:nvSpPr>
              <p:spPr bwMode="auto">
                <a:xfrm>
                  <a:off x="7443788" y="352425"/>
                  <a:ext cx="735013" cy="377825"/>
                </a:xfrm>
                <a:custGeom>
                  <a:avLst/>
                  <a:gdLst>
                    <a:gd name="T0" fmla="*/ 0 w 1134"/>
                    <a:gd name="T1" fmla="*/ 0 h 581"/>
                    <a:gd name="T2" fmla="*/ 0 w 1134"/>
                    <a:gd name="T3" fmla="*/ 510 h 581"/>
                    <a:gd name="T4" fmla="*/ 71 w 1134"/>
                    <a:gd name="T5" fmla="*/ 581 h 581"/>
                    <a:gd name="T6" fmla="*/ 1063 w 1134"/>
                    <a:gd name="T7" fmla="*/ 581 h 581"/>
                    <a:gd name="T8" fmla="*/ 1134 w 1134"/>
                    <a:gd name="T9" fmla="*/ 510 h 581"/>
                    <a:gd name="T10" fmla="*/ 1134 w 1134"/>
                    <a:gd name="T11" fmla="*/ 0 h 581"/>
                    <a:gd name="T12" fmla="*/ 0 w 1134"/>
                    <a:gd name="T13" fmla="*/ 0 h 581"/>
                  </a:gdLst>
                  <a:ahLst/>
                  <a:cxnLst>
                    <a:cxn ang="0">
                      <a:pos x="T0" y="T1"/>
                    </a:cxn>
                    <a:cxn ang="0">
                      <a:pos x="T2" y="T3"/>
                    </a:cxn>
                    <a:cxn ang="0">
                      <a:pos x="T4" y="T5"/>
                    </a:cxn>
                    <a:cxn ang="0">
                      <a:pos x="T6" y="T7"/>
                    </a:cxn>
                    <a:cxn ang="0">
                      <a:pos x="T8" y="T9"/>
                    </a:cxn>
                    <a:cxn ang="0">
                      <a:pos x="T10" y="T11"/>
                    </a:cxn>
                    <a:cxn ang="0">
                      <a:pos x="T12" y="T13"/>
                    </a:cxn>
                  </a:cxnLst>
                  <a:rect l="0" t="0" r="r" b="b"/>
                  <a:pathLst>
                    <a:path w="1134" h="581">
                      <a:moveTo>
                        <a:pt x="0" y="0"/>
                      </a:moveTo>
                      <a:cubicBezTo>
                        <a:pt x="0" y="510"/>
                        <a:pt x="0" y="510"/>
                        <a:pt x="0" y="510"/>
                      </a:cubicBezTo>
                      <a:cubicBezTo>
                        <a:pt x="0" y="549"/>
                        <a:pt x="32" y="581"/>
                        <a:pt x="71" y="581"/>
                      </a:cubicBezTo>
                      <a:cubicBezTo>
                        <a:pt x="1063" y="581"/>
                        <a:pt x="1063" y="581"/>
                        <a:pt x="1063" y="581"/>
                      </a:cubicBezTo>
                      <a:cubicBezTo>
                        <a:pt x="1102" y="581"/>
                        <a:pt x="1134" y="549"/>
                        <a:pt x="1134" y="510"/>
                      </a:cubicBezTo>
                      <a:cubicBezTo>
                        <a:pt x="1134" y="0"/>
                        <a:pt x="1134" y="0"/>
                        <a:pt x="1134" y="0"/>
                      </a:cubicBezTo>
                      <a:lnTo>
                        <a:pt x="0" y="0"/>
                      </a:lnTo>
                      <a:close/>
                    </a:path>
                  </a:pathLst>
                </a:custGeom>
                <a:solidFill>
                  <a:srgbClr val="10B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47" name="Freeform 146"/>
                <p:cNvSpPr>
                  <a:spLocks/>
                </p:cNvSpPr>
                <p:nvPr/>
              </p:nvSpPr>
              <p:spPr bwMode="auto">
                <a:xfrm>
                  <a:off x="7443788" y="261938"/>
                  <a:ext cx="735013" cy="93663"/>
                </a:xfrm>
                <a:custGeom>
                  <a:avLst/>
                  <a:gdLst>
                    <a:gd name="T0" fmla="*/ 1134 w 1134"/>
                    <a:gd name="T1" fmla="*/ 145 h 145"/>
                    <a:gd name="T2" fmla="*/ 1134 w 1134"/>
                    <a:gd name="T3" fmla="*/ 71 h 145"/>
                    <a:gd name="T4" fmla="*/ 1063 w 1134"/>
                    <a:gd name="T5" fmla="*/ 0 h 145"/>
                    <a:gd name="T6" fmla="*/ 71 w 1134"/>
                    <a:gd name="T7" fmla="*/ 0 h 145"/>
                    <a:gd name="T8" fmla="*/ 0 w 1134"/>
                    <a:gd name="T9" fmla="*/ 71 h 145"/>
                    <a:gd name="T10" fmla="*/ 0 w 1134"/>
                    <a:gd name="T11" fmla="*/ 145 h 145"/>
                    <a:gd name="T12" fmla="*/ 1134 w 1134"/>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1134" h="145">
                      <a:moveTo>
                        <a:pt x="1134" y="145"/>
                      </a:moveTo>
                      <a:cubicBezTo>
                        <a:pt x="1134" y="71"/>
                        <a:pt x="1134" y="71"/>
                        <a:pt x="1134" y="71"/>
                      </a:cubicBezTo>
                      <a:cubicBezTo>
                        <a:pt x="1134" y="31"/>
                        <a:pt x="1102" y="0"/>
                        <a:pt x="1063" y="0"/>
                      </a:cubicBezTo>
                      <a:cubicBezTo>
                        <a:pt x="71" y="0"/>
                        <a:pt x="71" y="0"/>
                        <a:pt x="71" y="0"/>
                      </a:cubicBezTo>
                      <a:cubicBezTo>
                        <a:pt x="32" y="0"/>
                        <a:pt x="0" y="31"/>
                        <a:pt x="0" y="71"/>
                      </a:cubicBezTo>
                      <a:cubicBezTo>
                        <a:pt x="0" y="145"/>
                        <a:pt x="0" y="145"/>
                        <a:pt x="0" y="145"/>
                      </a:cubicBezTo>
                      <a:lnTo>
                        <a:pt x="1134" y="1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48" name="Oval 147"/>
                <p:cNvSpPr>
                  <a:spLocks noChangeArrowheads="1"/>
                </p:cNvSpPr>
                <p:nvPr/>
              </p:nvSpPr>
              <p:spPr bwMode="auto">
                <a:xfrm>
                  <a:off x="7507288" y="425450"/>
                  <a:ext cx="231775" cy="231775"/>
                </a:xfrm>
                <a:prstGeom prst="ellipse">
                  <a:avLst/>
                </a:prstGeom>
                <a:solidFill>
                  <a:srgbClr val="1F45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49" name="Freeform 148"/>
                <p:cNvSpPr>
                  <a:spLocks/>
                </p:cNvSpPr>
                <p:nvPr/>
              </p:nvSpPr>
              <p:spPr bwMode="auto">
                <a:xfrm>
                  <a:off x="7545275" y="588964"/>
                  <a:ext cx="157012" cy="68263"/>
                </a:xfrm>
                <a:custGeom>
                  <a:avLst/>
                  <a:gdLst>
                    <a:gd name="connsiteX0" fmla="*/ 39256 w 157012"/>
                    <a:gd name="connsiteY0" fmla="*/ 0 h 68263"/>
                    <a:gd name="connsiteX1" fmla="*/ 118132 w 157012"/>
                    <a:gd name="connsiteY1" fmla="*/ 0 h 68263"/>
                    <a:gd name="connsiteX2" fmla="*/ 146741 w 157012"/>
                    <a:gd name="connsiteY2" fmla="*/ 12079 h 68263"/>
                    <a:gd name="connsiteX3" fmla="*/ 157012 w 157012"/>
                    <a:gd name="connsiteY3" fmla="*/ 36231 h 68263"/>
                    <a:gd name="connsiteX4" fmla="*/ 123010 w 157012"/>
                    <a:gd name="connsiteY4" fmla="*/ 59156 h 68263"/>
                    <a:gd name="connsiteX5" fmla="*/ 77901 w 157012"/>
                    <a:gd name="connsiteY5" fmla="*/ 68263 h 68263"/>
                    <a:gd name="connsiteX6" fmla="*/ 32792 w 157012"/>
                    <a:gd name="connsiteY6" fmla="*/ 59156 h 68263"/>
                    <a:gd name="connsiteX7" fmla="*/ 0 w 157012"/>
                    <a:gd name="connsiteY7" fmla="*/ 37046 h 68263"/>
                    <a:gd name="connsiteX8" fmla="*/ 10405 w 157012"/>
                    <a:gd name="connsiteY8" fmla="*/ 12079 h 68263"/>
                    <a:gd name="connsiteX9" fmla="*/ 39256 w 157012"/>
                    <a:gd name="connsiteY9" fmla="*/ 0 h 6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012" h="68263">
                      <a:moveTo>
                        <a:pt x="39256" y="0"/>
                      </a:moveTo>
                      <a:cubicBezTo>
                        <a:pt x="118132" y="0"/>
                        <a:pt x="118132" y="0"/>
                        <a:pt x="118132" y="0"/>
                      </a:cubicBezTo>
                      <a:cubicBezTo>
                        <a:pt x="129123" y="0"/>
                        <a:pt x="139306" y="4671"/>
                        <a:pt x="146741" y="12079"/>
                      </a:cubicBezTo>
                      <a:lnTo>
                        <a:pt x="157012" y="36231"/>
                      </a:lnTo>
                      <a:lnTo>
                        <a:pt x="123010" y="59156"/>
                      </a:lnTo>
                      <a:cubicBezTo>
                        <a:pt x="109145" y="65020"/>
                        <a:pt x="93902" y="68263"/>
                        <a:pt x="77901" y="68263"/>
                      </a:cubicBezTo>
                      <a:cubicBezTo>
                        <a:pt x="61900" y="68263"/>
                        <a:pt x="46657" y="65020"/>
                        <a:pt x="32792" y="59156"/>
                      </a:cubicBezTo>
                      <a:lnTo>
                        <a:pt x="0" y="37046"/>
                      </a:lnTo>
                      <a:lnTo>
                        <a:pt x="10405" y="12079"/>
                      </a:lnTo>
                      <a:cubicBezTo>
                        <a:pt x="17759" y="4671"/>
                        <a:pt x="27942" y="0"/>
                        <a:pt x="39256" y="0"/>
                      </a:cubicBezTo>
                      <a:close/>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50" name="Oval 149"/>
                <p:cNvSpPr>
                  <a:spLocks noChangeArrowheads="1"/>
                </p:cNvSpPr>
                <p:nvPr/>
              </p:nvSpPr>
              <p:spPr bwMode="auto">
                <a:xfrm>
                  <a:off x="7575550" y="458788"/>
                  <a:ext cx="95250" cy="96838"/>
                </a:xfrm>
                <a:prstGeom prst="ellipse">
                  <a:avLst/>
                </a:pr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51" name="Freeform 150"/>
                <p:cNvSpPr>
                  <a:spLocks/>
                </p:cNvSpPr>
                <p:nvPr/>
              </p:nvSpPr>
              <p:spPr bwMode="auto">
                <a:xfrm>
                  <a:off x="7807325" y="447675"/>
                  <a:ext cx="277813" cy="31750"/>
                </a:xfrm>
                <a:custGeom>
                  <a:avLst/>
                  <a:gdLst>
                    <a:gd name="T0" fmla="*/ 406 w 430"/>
                    <a:gd name="T1" fmla="*/ 47 h 47"/>
                    <a:gd name="T2" fmla="*/ 24 w 430"/>
                    <a:gd name="T3" fmla="*/ 47 h 47"/>
                    <a:gd name="T4" fmla="*/ 0 w 430"/>
                    <a:gd name="T5" fmla="*/ 23 h 47"/>
                    <a:gd name="T6" fmla="*/ 24 w 430"/>
                    <a:gd name="T7" fmla="*/ 0 h 47"/>
                    <a:gd name="T8" fmla="*/ 406 w 430"/>
                    <a:gd name="T9" fmla="*/ 0 h 47"/>
                    <a:gd name="T10" fmla="*/ 430 w 430"/>
                    <a:gd name="T11" fmla="*/ 23 h 47"/>
                    <a:gd name="T12" fmla="*/ 406 w 430"/>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430" h="47">
                      <a:moveTo>
                        <a:pt x="406" y="47"/>
                      </a:moveTo>
                      <a:cubicBezTo>
                        <a:pt x="24" y="47"/>
                        <a:pt x="24" y="47"/>
                        <a:pt x="24" y="47"/>
                      </a:cubicBezTo>
                      <a:cubicBezTo>
                        <a:pt x="11" y="47"/>
                        <a:pt x="0" y="37"/>
                        <a:pt x="0" y="23"/>
                      </a:cubicBezTo>
                      <a:cubicBezTo>
                        <a:pt x="0" y="10"/>
                        <a:pt x="11" y="0"/>
                        <a:pt x="24" y="0"/>
                      </a:cubicBezTo>
                      <a:cubicBezTo>
                        <a:pt x="406" y="0"/>
                        <a:pt x="406" y="0"/>
                        <a:pt x="406" y="0"/>
                      </a:cubicBezTo>
                      <a:cubicBezTo>
                        <a:pt x="419" y="0"/>
                        <a:pt x="430" y="10"/>
                        <a:pt x="430" y="23"/>
                      </a:cubicBezTo>
                      <a:cubicBezTo>
                        <a:pt x="430" y="37"/>
                        <a:pt x="419" y="47"/>
                        <a:pt x="40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52" name="Freeform 151"/>
                <p:cNvSpPr>
                  <a:spLocks/>
                </p:cNvSpPr>
                <p:nvPr/>
              </p:nvSpPr>
              <p:spPr bwMode="auto">
                <a:xfrm>
                  <a:off x="7807325" y="522288"/>
                  <a:ext cx="277813" cy="31750"/>
                </a:xfrm>
                <a:custGeom>
                  <a:avLst/>
                  <a:gdLst>
                    <a:gd name="T0" fmla="*/ 406 w 430"/>
                    <a:gd name="T1" fmla="*/ 48 h 48"/>
                    <a:gd name="T2" fmla="*/ 24 w 430"/>
                    <a:gd name="T3" fmla="*/ 48 h 48"/>
                    <a:gd name="T4" fmla="*/ 0 w 430"/>
                    <a:gd name="T5" fmla="*/ 24 h 48"/>
                    <a:gd name="T6" fmla="*/ 24 w 430"/>
                    <a:gd name="T7" fmla="*/ 0 h 48"/>
                    <a:gd name="T8" fmla="*/ 406 w 430"/>
                    <a:gd name="T9" fmla="*/ 0 h 48"/>
                    <a:gd name="T10" fmla="*/ 430 w 430"/>
                    <a:gd name="T11" fmla="*/ 24 h 48"/>
                    <a:gd name="T12" fmla="*/ 406 w 4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30" h="48">
                      <a:moveTo>
                        <a:pt x="406" y="48"/>
                      </a:moveTo>
                      <a:cubicBezTo>
                        <a:pt x="24" y="48"/>
                        <a:pt x="24" y="48"/>
                        <a:pt x="24" y="48"/>
                      </a:cubicBezTo>
                      <a:cubicBezTo>
                        <a:pt x="11" y="48"/>
                        <a:pt x="0" y="37"/>
                        <a:pt x="0" y="24"/>
                      </a:cubicBezTo>
                      <a:cubicBezTo>
                        <a:pt x="0" y="11"/>
                        <a:pt x="11" y="0"/>
                        <a:pt x="24" y="0"/>
                      </a:cubicBezTo>
                      <a:cubicBezTo>
                        <a:pt x="406" y="0"/>
                        <a:pt x="406" y="0"/>
                        <a:pt x="406" y="0"/>
                      </a:cubicBezTo>
                      <a:cubicBezTo>
                        <a:pt x="419" y="0"/>
                        <a:pt x="430" y="11"/>
                        <a:pt x="430" y="24"/>
                      </a:cubicBezTo>
                      <a:cubicBezTo>
                        <a:pt x="430" y="37"/>
                        <a:pt x="419" y="48"/>
                        <a:pt x="406"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53" name="Freeform 152"/>
                <p:cNvSpPr>
                  <a:spLocks/>
                </p:cNvSpPr>
                <p:nvPr/>
              </p:nvSpPr>
              <p:spPr bwMode="auto">
                <a:xfrm>
                  <a:off x="7807325" y="596900"/>
                  <a:ext cx="146050" cy="30163"/>
                </a:xfrm>
                <a:custGeom>
                  <a:avLst/>
                  <a:gdLst>
                    <a:gd name="T0" fmla="*/ 202 w 226"/>
                    <a:gd name="T1" fmla="*/ 48 h 48"/>
                    <a:gd name="T2" fmla="*/ 24 w 226"/>
                    <a:gd name="T3" fmla="*/ 48 h 48"/>
                    <a:gd name="T4" fmla="*/ 0 w 226"/>
                    <a:gd name="T5" fmla="*/ 24 h 48"/>
                    <a:gd name="T6" fmla="*/ 24 w 226"/>
                    <a:gd name="T7" fmla="*/ 0 h 48"/>
                    <a:gd name="T8" fmla="*/ 202 w 226"/>
                    <a:gd name="T9" fmla="*/ 0 h 48"/>
                    <a:gd name="T10" fmla="*/ 226 w 226"/>
                    <a:gd name="T11" fmla="*/ 24 h 48"/>
                    <a:gd name="T12" fmla="*/ 202 w 22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226" h="48">
                      <a:moveTo>
                        <a:pt x="202" y="48"/>
                      </a:moveTo>
                      <a:cubicBezTo>
                        <a:pt x="24" y="48"/>
                        <a:pt x="24" y="48"/>
                        <a:pt x="24" y="48"/>
                      </a:cubicBezTo>
                      <a:cubicBezTo>
                        <a:pt x="11" y="48"/>
                        <a:pt x="0" y="37"/>
                        <a:pt x="0" y="24"/>
                      </a:cubicBezTo>
                      <a:cubicBezTo>
                        <a:pt x="0" y="11"/>
                        <a:pt x="11" y="0"/>
                        <a:pt x="24" y="0"/>
                      </a:cubicBezTo>
                      <a:cubicBezTo>
                        <a:pt x="202" y="0"/>
                        <a:pt x="202" y="0"/>
                        <a:pt x="202" y="0"/>
                      </a:cubicBezTo>
                      <a:cubicBezTo>
                        <a:pt x="215" y="0"/>
                        <a:pt x="226" y="11"/>
                        <a:pt x="226" y="24"/>
                      </a:cubicBezTo>
                      <a:cubicBezTo>
                        <a:pt x="226" y="37"/>
                        <a:pt x="215" y="48"/>
                        <a:pt x="202"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nvGrpSpPr>
            <p:cNvPr id="216" name="Group 215"/>
            <p:cNvGrpSpPr/>
            <p:nvPr/>
          </p:nvGrpSpPr>
          <p:grpSpPr>
            <a:xfrm>
              <a:off x="7294666" y="3737285"/>
              <a:ext cx="511223" cy="775681"/>
              <a:chOff x="7294666" y="3737285"/>
              <a:chExt cx="511223" cy="775681"/>
            </a:xfrm>
          </p:grpSpPr>
          <p:sp>
            <p:nvSpPr>
              <p:cNvPr id="111" name="Teams">
                <a:hlinkClick r:id="rId13"/>
                <a:extLst>
                  <a:ext uri="{FF2B5EF4-FFF2-40B4-BE49-F238E27FC236}">
                    <a16:creationId xmlns:a16="http://schemas.microsoft.com/office/drawing/2014/main" id="{C724A05C-D365-BB43-A098-CF087BD16961}"/>
                  </a:ext>
                </a:extLst>
              </p:cNvPr>
              <p:cNvSpPr txBox="1"/>
              <p:nvPr/>
            </p:nvSpPr>
            <p:spPr>
              <a:xfrm>
                <a:off x="7324335" y="4315989"/>
                <a:ext cx="451884" cy="19697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Higher Ed</a:t>
                </a:r>
                <a:b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b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Student</a:t>
                </a:r>
                <a:endParaRPr kumimoji="0" sz="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122" name="Rounded Rectangle 121"/>
              <p:cNvSpPr/>
              <p:nvPr/>
            </p:nvSpPr>
            <p:spPr>
              <a:xfrm>
                <a:off x="7294666" y="3737285"/>
                <a:ext cx="511223" cy="511223"/>
              </a:xfrm>
              <a:prstGeom prst="roundRect">
                <a:avLst>
                  <a:gd name="adj" fmla="val 10146"/>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nvGrpSpPr>
              <p:cNvPr id="156" name="Group 155">
                <a:extLst>
                  <a:ext uri="{FF2B5EF4-FFF2-40B4-BE49-F238E27FC236}">
                    <a16:creationId xmlns:a16="http://schemas.microsoft.com/office/drawing/2014/main" id="{6EAD5A33-DFA5-46D8-960F-6F0E7E42222A}"/>
                  </a:ext>
                </a:extLst>
              </p:cNvPr>
              <p:cNvGrpSpPr/>
              <p:nvPr/>
            </p:nvGrpSpPr>
            <p:grpSpPr>
              <a:xfrm>
                <a:off x="7435336" y="3787245"/>
                <a:ext cx="229882" cy="411302"/>
                <a:chOff x="-11249025" y="-185738"/>
                <a:chExt cx="3524250" cy="6305551"/>
              </a:xfrm>
            </p:grpSpPr>
            <p:sp>
              <p:nvSpPr>
                <p:cNvPr id="157" name="Freeform 14">
                  <a:extLst>
                    <a:ext uri="{FF2B5EF4-FFF2-40B4-BE49-F238E27FC236}">
                      <a16:creationId xmlns:a16="http://schemas.microsoft.com/office/drawing/2014/main" id="{A4E48E6D-EA6B-4E23-AC97-12828367A7DF}"/>
                    </a:ext>
                  </a:extLst>
                </p:cNvPr>
                <p:cNvSpPr>
                  <a:spLocks/>
                </p:cNvSpPr>
                <p:nvPr/>
              </p:nvSpPr>
              <p:spPr bwMode="auto">
                <a:xfrm>
                  <a:off x="-9070975" y="2119312"/>
                  <a:ext cx="1009650" cy="1009650"/>
                </a:xfrm>
                <a:custGeom>
                  <a:avLst/>
                  <a:gdLst>
                    <a:gd name="T0" fmla="*/ 636 w 636"/>
                    <a:gd name="T1" fmla="*/ 318 h 636"/>
                    <a:gd name="T2" fmla="*/ 630 w 636"/>
                    <a:gd name="T3" fmla="*/ 382 h 636"/>
                    <a:gd name="T4" fmla="*/ 612 w 636"/>
                    <a:gd name="T5" fmla="*/ 440 h 636"/>
                    <a:gd name="T6" fmla="*/ 582 w 636"/>
                    <a:gd name="T7" fmla="*/ 494 h 636"/>
                    <a:gd name="T8" fmla="*/ 544 w 636"/>
                    <a:gd name="T9" fmla="*/ 542 h 636"/>
                    <a:gd name="T10" fmla="*/ 496 w 636"/>
                    <a:gd name="T11" fmla="*/ 580 h 636"/>
                    <a:gd name="T12" fmla="*/ 442 w 636"/>
                    <a:gd name="T13" fmla="*/ 610 h 636"/>
                    <a:gd name="T14" fmla="*/ 382 w 636"/>
                    <a:gd name="T15" fmla="*/ 628 h 636"/>
                    <a:gd name="T16" fmla="*/ 318 w 636"/>
                    <a:gd name="T17" fmla="*/ 636 h 636"/>
                    <a:gd name="T18" fmla="*/ 286 w 636"/>
                    <a:gd name="T19" fmla="*/ 634 h 636"/>
                    <a:gd name="T20" fmla="*/ 224 w 636"/>
                    <a:gd name="T21" fmla="*/ 620 h 636"/>
                    <a:gd name="T22" fmla="*/ 166 w 636"/>
                    <a:gd name="T23" fmla="*/ 596 h 636"/>
                    <a:gd name="T24" fmla="*/ 116 w 636"/>
                    <a:gd name="T25" fmla="*/ 562 h 636"/>
                    <a:gd name="T26" fmla="*/ 74 w 636"/>
                    <a:gd name="T27" fmla="*/ 520 h 636"/>
                    <a:gd name="T28" fmla="*/ 38 w 636"/>
                    <a:gd name="T29" fmla="*/ 468 h 636"/>
                    <a:gd name="T30" fmla="*/ 14 w 636"/>
                    <a:gd name="T31" fmla="*/ 412 h 636"/>
                    <a:gd name="T32" fmla="*/ 2 w 636"/>
                    <a:gd name="T33" fmla="*/ 350 h 636"/>
                    <a:gd name="T34" fmla="*/ 0 w 636"/>
                    <a:gd name="T35" fmla="*/ 318 h 636"/>
                    <a:gd name="T36" fmla="*/ 6 w 636"/>
                    <a:gd name="T37" fmla="*/ 254 h 636"/>
                    <a:gd name="T38" fmla="*/ 26 w 636"/>
                    <a:gd name="T39" fmla="*/ 194 h 636"/>
                    <a:gd name="T40" fmla="*/ 54 w 636"/>
                    <a:gd name="T41" fmla="*/ 140 h 636"/>
                    <a:gd name="T42" fmla="*/ 94 w 636"/>
                    <a:gd name="T43" fmla="*/ 92 h 636"/>
                    <a:gd name="T44" fmla="*/ 140 w 636"/>
                    <a:gd name="T45" fmla="*/ 54 h 636"/>
                    <a:gd name="T46" fmla="*/ 194 w 636"/>
                    <a:gd name="T47" fmla="*/ 24 h 636"/>
                    <a:gd name="T48" fmla="*/ 254 w 636"/>
                    <a:gd name="T49" fmla="*/ 6 h 636"/>
                    <a:gd name="T50" fmla="*/ 318 w 636"/>
                    <a:gd name="T51" fmla="*/ 0 h 636"/>
                    <a:gd name="T52" fmla="*/ 350 w 636"/>
                    <a:gd name="T53" fmla="*/ 0 h 636"/>
                    <a:gd name="T54" fmla="*/ 412 w 636"/>
                    <a:gd name="T55" fmla="*/ 14 h 636"/>
                    <a:gd name="T56" fmla="*/ 470 w 636"/>
                    <a:gd name="T57" fmla="*/ 38 h 636"/>
                    <a:gd name="T58" fmla="*/ 520 w 636"/>
                    <a:gd name="T59" fmla="*/ 72 h 636"/>
                    <a:gd name="T60" fmla="*/ 564 w 636"/>
                    <a:gd name="T61" fmla="*/ 114 h 636"/>
                    <a:gd name="T62" fmla="*/ 598 w 636"/>
                    <a:gd name="T63" fmla="*/ 166 h 636"/>
                    <a:gd name="T64" fmla="*/ 622 w 636"/>
                    <a:gd name="T65" fmla="*/ 222 h 636"/>
                    <a:gd name="T66" fmla="*/ 634 w 636"/>
                    <a:gd name="T67" fmla="*/ 28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6" h="636">
                      <a:moveTo>
                        <a:pt x="636" y="318"/>
                      </a:moveTo>
                      <a:lnTo>
                        <a:pt x="636" y="318"/>
                      </a:lnTo>
                      <a:lnTo>
                        <a:pt x="634" y="350"/>
                      </a:lnTo>
                      <a:lnTo>
                        <a:pt x="630" y="382"/>
                      </a:lnTo>
                      <a:lnTo>
                        <a:pt x="622" y="412"/>
                      </a:lnTo>
                      <a:lnTo>
                        <a:pt x="612" y="440"/>
                      </a:lnTo>
                      <a:lnTo>
                        <a:pt x="598" y="468"/>
                      </a:lnTo>
                      <a:lnTo>
                        <a:pt x="582" y="494"/>
                      </a:lnTo>
                      <a:lnTo>
                        <a:pt x="564" y="520"/>
                      </a:lnTo>
                      <a:lnTo>
                        <a:pt x="544" y="542"/>
                      </a:lnTo>
                      <a:lnTo>
                        <a:pt x="520" y="562"/>
                      </a:lnTo>
                      <a:lnTo>
                        <a:pt x="496" y="580"/>
                      </a:lnTo>
                      <a:lnTo>
                        <a:pt x="470" y="596"/>
                      </a:lnTo>
                      <a:lnTo>
                        <a:pt x="442" y="610"/>
                      </a:lnTo>
                      <a:lnTo>
                        <a:pt x="412" y="620"/>
                      </a:lnTo>
                      <a:lnTo>
                        <a:pt x="382" y="628"/>
                      </a:lnTo>
                      <a:lnTo>
                        <a:pt x="350" y="634"/>
                      </a:lnTo>
                      <a:lnTo>
                        <a:pt x="318" y="636"/>
                      </a:lnTo>
                      <a:lnTo>
                        <a:pt x="318" y="636"/>
                      </a:lnTo>
                      <a:lnTo>
                        <a:pt x="286" y="634"/>
                      </a:lnTo>
                      <a:lnTo>
                        <a:pt x="254" y="628"/>
                      </a:lnTo>
                      <a:lnTo>
                        <a:pt x="224" y="620"/>
                      </a:lnTo>
                      <a:lnTo>
                        <a:pt x="194" y="610"/>
                      </a:lnTo>
                      <a:lnTo>
                        <a:pt x="166" y="596"/>
                      </a:lnTo>
                      <a:lnTo>
                        <a:pt x="140" y="580"/>
                      </a:lnTo>
                      <a:lnTo>
                        <a:pt x="116" y="562"/>
                      </a:lnTo>
                      <a:lnTo>
                        <a:pt x="94" y="542"/>
                      </a:lnTo>
                      <a:lnTo>
                        <a:pt x="74" y="520"/>
                      </a:lnTo>
                      <a:lnTo>
                        <a:pt x="54" y="494"/>
                      </a:lnTo>
                      <a:lnTo>
                        <a:pt x="38" y="468"/>
                      </a:lnTo>
                      <a:lnTo>
                        <a:pt x="26" y="440"/>
                      </a:lnTo>
                      <a:lnTo>
                        <a:pt x="14" y="412"/>
                      </a:lnTo>
                      <a:lnTo>
                        <a:pt x="6" y="382"/>
                      </a:lnTo>
                      <a:lnTo>
                        <a:pt x="2" y="350"/>
                      </a:lnTo>
                      <a:lnTo>
                        <a:pt x="0" y="318"/>
                      </a:lnTo>
                      <a:lnTo>
                        <a:pt x="0" y="318"/>
                      </a:lnTo>
                      <a:lnTo>
                        <a:pt x="2" y="284"/>
                      </a:lnTo>
                      <a:lnTo>
                        <a:pt x="6" y="254"/>
                      </a:lnTo>
                      <a:lnTo>
                        <a:pt x="14" y="222"/>
                      </a:lnTo>
                      <a:lnTo>
                        <a:pt x="26" y="194"/>
                      </a:lnTo>
                      <a:lnTo>
                        <a:pt x="38" y="166"/>
                      </a:lnTo>
                      <a:lnTo>
                        <a:pt x="54" y="140"/>
                      </a:lnTo>
                      <a:lnTo>
                        <a:pt x="74" y="114"/>
                      </a:lnTo>
                      <a:lnTo>
                        <a:pt x="94" y="92"/>
                      </a:lnTo>
                      <a:lnTo>
                        <a:pt x="116" y="72"/>
                      </a:lnTo>
                      <a:lnTo>
                        <a:pt x="140" y="54"/>
                      </a:lnTo>
                      <a:lnTo>
                        <a:pt x="166" y="38"/>
                      </a:lnTo>
                      <a:lnTo>
                        <a:pt x="194" y="24"/>
                      </a:lnTo>
                      <a:lnTo>
                        <a:pt x="224" y="14"/>
                      </a:lnTo>
                      <a:lnTo>
                        <a:pt x="254" y="6"/>
                      </a:lnTo>
                      <a:lnTo>
                        <a:pt x="286" y="0"/>
                      </a:lnTo>
                      <a:lnTo>
                        <a:pt x="318" y="0"/>
                      </a:lnTo>
                      <a:lnTo>
                        <a:pt x="318" y="0"/>
                      </a:lnTo>
                      <a:lnTo>
                        <a:pt x="350" y="0"/>
                      </a:lnTo>
                      <a:lnTo>
                        <a:pt x="382" y="6"/>
                      </a:lnTo>
                      <a:lnTo>
                        <a:pt x="412" y="14"/>
                      </a:lnTo>
                      <a:lnTo>
                        <a:pt x="442" y="24"/>
                      </a:lnTo>
                      <a:lnTo>
                        <a:pt x="470" y="38"/>
                      </a:lnTo>
                      <a:lnTo>
                        <a:pt x="496" y="54"/>
                      </a:lnTo>
                      <a:lnTo>
                        <a:pt x="520" y="72"/>
                      </a:lnTo>
                      <a:lnTo>
                        <a:pt x="544" y="92"/>
                      </a:lnTo>
                      <a:lnTo>
                        <a:pt x="564" y="114"/>
                      </a:lnTo>
                      <a:lnTo>
                        <a:pt x="582" y="140"/>
                      </a:lnTo>
                      <a:lnTo>
                        <a:pt x="598" y="166"/>
                      </a:lnTo>
                      <a:lnTo>
                        <a:pt x="612" y="194"/>
                      </a:lnTo>
                      <a:lnTo>
                        <a:pt x="622" y="222"/>
                      </a:lnTo>
                      <a:lnTo>
                        <a:pt x="630" y="254"/>
                      </a:lnTo>
                      <a:lnTo>
                        <a:pt x="634" y="284"/>
                      </a:lnTo>
                      <a:lnTo>
                        <a:pt x="636" y="3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58" name="Freeform 16">
                  <a:extLst>
                    <a:ext uri="{FF2B5EF4-FFF2-40B4-BE49-F238E27FC236}">
                      <a16:creationId xmlns:a16="http://schemas.microsoft.com/office/drawing/2014/main" id="{9265B57F-79D3-4AA5-9FFF-D0C0272BACF4}"/>
                    </a:ext>
                  </a:extLst>
                </p:cNvPr>
                <p:cNvSpPr>
                  <a:spLocks/>
                </p:cNvSpPr>
                <p:nvPr/>
              </p:nvSpPr>
              <p:spPr bwMode="auto">
                <a:xfrm>
                  <a:off x="-10963274" y="2119313"/>
                  <a:ext cx="1009650" cy="1009650"/>
                </a:xfrm>
                <a:custGeom>
                  <a:avLst/>
                  <a:gdLst>
                    <a:gd name="T0" fmla="*/ 636 w 636"/>
                    <a:gd name="T1" fmla="*/ 318 h 636"/>
                    <a:gd name="T2" fmla="*/ 630 w 636"/>
                    <a:gd name="T3" fmla="*/ 382 h 636"/>
                    <a:gd name="T4" fmla="*/ 610 w 636"/>
                    <a:gd name="T5" fmla="*/ 440 h 636"/>
                    <a:gd name="T6" fmla="*/ 582 w 636"/>
                    <a:gd name="T7" fmla="*/ 494 h 636"/>
                    <a:gd name="T8" fmla="*/ 542 w 636"/>
                    <a:gd name="T9" fmla="*/ 542 h 636"/>
                    <a:gd name="T10" fmla="*/ 496 w 636"/>
                    <a:gd name="T11" fmla="*/ 580 h 636"/>
                    <a:gd name="T12" fmla="*/ 442 w 636"/>
                    <a:gd name="T13" fmla="*/ 610 h 636"/>
                    <a:gd name="T14" fmla="*/ 382 w 636"/>
                    <a:gd name="T15" fmla="*/ 628 h 636"/>
                    <a:gd name="T16" fmla="*/ 318 w 636"/>
                    <a:gd name="T17" fmla="*/ 636 h 636"/>
                    <a:gd name="T18" fmla="*/ 286 w 636"/>
                    <a:gd name="T19" fmla="*/ 634 h 636"/>
                    <a:gd name="T20" fmla="*/ 224 w 636"/>
                    <a:gd name="T21" fmla="*/ 620 h 636"/>
                    <a:gd name="T22" fmla="*/ 166 w 636"/>
                    <a:gd name="T23" fmla="*/ 596 h 636"/>
                    <a:gd name="T24" fmla="*/ 116 w 636"/>
                    <a:gd name="T25" fmla="*/ 562 h 636"/>
                    <a:gd name="T26" fmla="*/ 72 w 636"/>
                    <a:gd name="T27" fmla="*/ 520 h 636"/>
                    <a:gd name="T28" fmla="*/ 38 w 636"/>
                    <a:gd name="T29" fmla="*/ 468 h 636"/>
                    <a:gd name="T30" fmla="*/ 14 w 636"/>
                    <a:gd name="T31" fmla="*/ 412 h 636"/>
                    <a:gd name="T32" fmla="*/ 2 w 636"/>
                    <a:gd name="T33" fmla="*/ 350 h 636"/>
                    <a:gd name="T34" fmla="*/ 0 w 636"/>
                    <a:gd name="T35" fmla="*/ 318 h 636"/>
                    <a:gd name="T36" fmla="*/ 6 w 636"/>
                    <a:gd name="T37" fmla="*/ 254 h 636"/>
                    <a:gd name="T38" fmla="*/ 24 w 636"/>
                    <a:gd name="T39" fmla="*/ 194 h 636"/>
                    <a:gd name="T40" fmla="*/ 54 w 636"/>
                    <a:gd name="T41" fmla="*/ 140 h 636"/>
                    <a:gd name="T42" fmla="*/ 92 w 636"/>
                    <a:gd name="T43" fmla="*/ 92 h 636"/>
                    <a:gd name="T44" fmla="*/ 140 w 636"/>
                    <a:gd name="T45" fmla="*/ 54 h 636"/>
                    <a:gd name="T46" fmla="*/ 194 w 636"/>
                    <a:gd name="T47" fmla="*/ 24 h 636"/>
                    <a:gd name="T48" fmla="*/ 254 w 636"/>
                    <a:gd name="T49" fmla="*/ 6 h 636"/>
                    <a:gd name="T50" fmla="*/ 318 w 636"/>
                    <a:gd name="T51" fmla="*/ 0 h 636"/>
                    <a:gd name="T52" fmla="*/ 350 w 636"/>
                    <a:gd name="T53" fmla="*/ 0 h 636"/>
                    <a:gd name="T54" fmla="*/ 412 w 636"/>
                    <a:gd name="T55" fmla="*/ 14 h 636"/>
                    <a:gd name="T56" fmla="*/ 470 w 636"/>
                    <a:gd name="T57" fmla="*/ 38 h 636"/>
                    <a:gd name="T58" fmla="*/ 520 w 636"/>
                    <a:gd name="T59" fmla="*/ 72 h 636"/>
                    <a:gd name="T60" fmla="*/ 564 w 636"/>
                    <a:gd name="T61" fmla="*/ 114 h 636"/>
                    <a:gd name="T62" fmla="*/ 598 w 636"/>
                    <a:gd name="T63" fmla="*/ 166 h 636"/>
                    <a:gd name="T64" fmla="*/ 622 w 636"/>
                    <a:gd name="T65" fmla="*/ 222 h 636"/>
                    <a:gd name="T66" fmla="*/ 634 w 636"/>
                    <a:gd name="T67" fmla="*/ 28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6" h="636">
                      <a:moveTo>
                        <a:pt x="636" y="318"/>
                      </a:moveTo>
                      <a:lnTo>
                        <a:pt x="636" y="318"/>
                      </a:lnTo>
                      <a:lnTo>
                        <a:pt x="634" y="350"/>
                      </a:lnTo>
                      <a:lnTo>
                        <a:pt x="630" y="382"/>
                      </a:lnTo>
                      <a:lnTo>
                        <a:pt x="622" y="412"/>
                      </a:lnTo>
                      <a:lnTo>
                        <a:pt x="610" y="440"/>
                      </a:lnTo>
                      <a:lnTo>
                        <a:pt x="598" y="468"/>
                      </a:lnTo>
                      <a:lnTo>
                        <a:pt x="582" y="494"/>
                      </a:lnTo>
                      <a:lnTo>
                        <a:pt x="564" y="520"/>
                      </a:lnTo>
                      <a:lnTo>
                        <a:pt x="542" y="542"/>
                      </a:lnTo>
                      <a:lnTo>
                        <a:pt x="520" y="562"/>
                      </a:lnTo>
                      <a:lnTo>
                        <a:pt x="496" y="580"/>
                      </a:lnTo>
                      <a:lnTo>
                        <a:pt x="470" y="596"/>
                      </a:lnTo>
                      <a:lnTo>
                        <a:pt x="442" y="610"/>
                      </a:lnTo>
                      <a:lnTo>
                        <a:pt x="412" y="620"/>
                      </a:lnTo>
                      <a:lnTo>
                        <a:pt x="382" y="628"/>
                      </a:lnTo>
                      <a:lnTo>
                        <a:pt x="350" y="634"/>
                      </a:lnTo>
                      <a:lnTo>
                        <a:pt x="318" y="636"/>
                      </a:lnTo>
                      <a:lnTo>
                        <a:pt x="318" y="636"/>
                      </a:lnTo>
                      <a:lnTo>
                        <a:pt x="286" y="634"/>
                      </a:lnTo>
                      <a:lnTo>
                        <a:pt x="254" y="628"/>
                      </a:lnTo>
                      <a:lnTo>
                        <a:pt x="224" y="620"/>
                      </a:lnTo>
                      <a:lnTo>
                        <a:pt x="194" y="610"/>
                      </a:lnTo>
                      <a:lnTo>
                        <a:pt x="166" y="596"/>
                      </a:lnTo>
                      <a:lnTo>
                        <a:pt x="140" y="580"/>
                      </a:lnTo>
                      <a:lnTo>
                        <a:pt x="116" y="562"/>
                      </a:lnTo>
                      <a:lnTo>
                        <a:pt x="92" y="542"/>
                      </a:lnTo>
                      <a:lnTo>
                        <a:pt x="72" y="520"/>
                      </a:lnTo>
                      <a:lnTo>
                        <a:pt x="54" y="494"/>
                      </a:lnTo>
                      <a:lnTo>
                        <a:pt x="38" y="468"/>
                      </a:lnTo>
                      <a:lnTo>
                        <a:pt x="24" y="440"/>
                      </a:lnTo>
                      <a:lnTo>
                        <a:pt x="14" y="412"/>
                      </a:lnTo>
                      <a:lnTo>
                        <a:pt x="6" y="382"/>
                      </a:lnTo>
                      <a:lnTo>
                        <a:pt x="2" y="350"/>
                      </a:lnTo>
                      <a:lnTo>
                        <a:pt x="0" y="318"/>
                      </a:lnTo>
                      <a:lnTo>
                        <a:pt x="0" y="318"/>
                      </a:lnTo>
                      <a:lnTo>
                        <a:pt x="2" y="284"/>
                      </a:lnTo>
                      <a:lnTo>
                        <a:pt x="6" y="254"/>
                      </a:lnTo>
                      <a:lnTo>
                        <a:pt x="14" y="222"/>
                      </a:lnTo>
                      <a:lnTo>
                        <a:pt x="24" y="194"/>
                      </a:lnTo>
                      <a:lnTo>
                        <a:pt x="38" y="166"/>
                      </a:lnTo>
                      <a:lnTo>
                        <a:pt x="54" y="140"/>
                      </a:lnTo>
                      <a:lnTo>
                        <a:pt x="72" y="114"/>
                      </a:lnTo>
                      <a:lnTo>
                        <a:pt x="92" y="92"/>
                      </a:lnTo>
                      <a:lnTo>
                        <a:pt x="116" y="72"/>
                      </a:lnTo>
                      <a:lnTo>
                        <a:pt x="140" y="54"/>
                      </a:lnTo>
                      <a:lnTo>
                        <a:pt x="166" y="38"/>
                      </a:lnTo>
                      <a:lnTo>
                        <a:pt x="194" y="24"/>
                      </a:lnTo>
                      <a:lnTo>
                        <a:pt x="224" y="14"/>
                      </a:lnTo>
                      <a:lnTo>
                        <a:pt x="254" y="6"/>
                      </a:lnTo>
                      <a:lnTo>
                        <a:pt x="286" y="0"/>
                      </a:lnTo>
                      <a:lnTo>
                        <a:pt x="318" y="0"/>
                      </a:lnTo>
                      <a:lnTo>
                        <a:pt x="318" y="0"/>
                      </a:lnTo>
                      <a:lnTo>
                        <a:pt x="350" y="0"/>
                      </a:lnTo>
                      <a:lnTo>
                        <a:pt x="382" y="6"/>
                      </a:lnTo>
                      <a:lnTo>
                        <a:pt x="412" y="14"/>
                      </a:lnTo>
                      <a:lnTo>
                        <a:pt x="442" y="24"/>
                      </a:lnTo>
                      <a:lnTo>
                        <a:pt x="470" y="38"/>
                      </a:lnTo>
                      <a:lnTo>
                        <a:pt x="496" y="54"/>
                      </a:lnTo>
                      <a:lnTo>
                        <a:pt x="520" y="72"/>
                      </a:lnTo>
                      <a:lnTo>
                        <a:pt x="542" y="92"/>
                      </a:lnTo>
                      <a:lnTo>
                        <a:pt x="564" y="114"/>
                      </a:lnTo>
                      <a:lnTo>
                        <a:pt x="582" y="140"/>
                      </a:lnTo>
                      <a:lnTo>
                        <a:pt x="598" y="166"/>
                      </a:lnTo>
                      <a:lnTo>
                        <a:pt x="610" y="194"/>
                      </a:lnTo>
                      <a:lnTo>
                        <a:pt x="622" y="222"/>
                      </a:lnTo>
                      <a:lnTo>
                        <a:pt x="630" y="254"/>
                      </a:lnTo>
                      <a:lnTo>
                        <a:pt x="634" y="284"/>
                      </a:lnTo>
                      <a:lnTo>
                        <a:pt x="636" y="3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59" name="Freeform 17">
                  <a:extLst>
                    <a:ext uri="{FF2B5EF4-FFF2-40B4-BE49-F238E27FC236}">
                      <a16:creationId xmlns:a16="http://schemas.microsoft.com/office/drawing/2014/main" id="{29654207-BF13-44EC-B9DD-BF13CB23EF7C}"/>
                    </a:ext>
                  </a:extLst>
                </p:cNvPr>
                <p:cNvSpPr>
                  <a:spLocks/>
                </p:cNvSpPr>
                <p:nvPr/>
              </p:nvSpPr>
              <p:spPr bwMode="auto">
                <a:xfrm>
                  <a:off x="-10963275" y="2119312"/>
                  <a:ext cx="1009650" cy="1009650"/>
                </a:xfrm>
                <a:custGeom>
                  <a:avLst/>
                  <a:gdLst>
                    <a:gd name="T0" fmla="*/ 636 w 636"/>
                    <a:gd name="T1" fmla="*/ 318 h 636"/>
                    <a:gd name="T2" fmla="*/ 630 w 636"/>
                    <a:gd name="T3" fmla="*/ 382 h 636"/>
                    <a:gd name="T4" fmla="*/ 610 w 636"/>
                    <a:gd name="T5" fmla="*/ 440 h 636"/>
                    <a:gd name="T6" fmla="*/ 582 w 636"/>
                    <a:gd name="T7" fmla="*/ 494 h 636"/>
                    <a:gd name="T8" fmla="*/ 542 w 636"/>
                    <a:gd name="T9" fmla="*/ 542 h 636"/>
                    <a:gd name="T10" fmla="*/ 496 w 636"/>
                    <a:gd name="T11" fmla="*/ 580 h 636"/>
                    <a:gd name="T12" fmla="*/ 442 w 636"/>
                    <a:gd name="T13" fmla="*/ 610 h 636"/>
                    <a:gd name="T14" fmla="*/ 382 w 636"/>
                    <a:gd name="T15" fmla="*/ 628 h 636"/>
                    <a:gd name="T16" fmla="*/ 318 w 636"/>
                    <a:gd name="T17" fmla="*/ 636 h 636"/>
                    <a:gd name="T18" fmla="*/ 286 w 636"/>
                    <a:gd name="T19" fmla="*/ 634 h 636"/>
                    <a:gd name="T20" fmla="*/ 224 w 636"/>
                    <a:gd name="T21" fmla="*/ 620 h 636"/>
                    <a:gd name="T22" fmla="*/ 166 w 636"/>
                    <a:gd name="T23" fmla="*/ 596 h 636"/>
                    <a:gd name="T24" fmla="*/ 116 w 636"/>
                    <a:gd name="T25" fmla="*/ 562 h 636"/>
                    <a:gd name="T26" fmla="*/ 72 w 636"/>
                    <a:gd name="T27" fmla="*/ 520 h 636"/>
                    <a:gd name="T28" fmla="*/ 38 w 636"/>
                    <a:gd name="T29" fmla="*/ 468 h 636"/>
                    <a:gd name="T30" fmla="*/ 14 w 636"/>
                    <a:gd name="T31" fmla="*/ 412 h 636"/>
                    <a:gd name="T32" fmla="*/ 2 w 636"/>
                    <a:gd name="T33" fmla="*/ 350 h 636"/>
                    <a:gd name="T34" fmla="*/ 0 w 636"/>
                    <a:gd name="T35" fmla="*/ 318 h 636"/>
                    <a:gd name="T36" fmla="*/ 6 w 636"/>
                    <a:gd name="T37" fmla="*/ 254 h 636"/>
                    <a:gd name="T38" fmla="*/ 24 w 636"/>
                    <a:gd name="T39" fmla="*/ 194 h 636"/>
                    <a:gd name="T40" fmla="*/ 54 w 636"/>
                    <a:gd name="T41" fmla="*/ 140 h 636"/>
                    <a:gd name="T42" fmla="*/ 92 w 636"/>
                    <a:gd name="T43" fmla="*/ 92 h 636"/>
                    <a:gd name="T44" fmla="*/ 140 w 636"/>
                    <a:gd name="T45" fmla="*/ 54 h 636"/>
                    <a:gd name="T46" fmla="*/ 194 w 636"/>
                    <a:gd name="T47" fmla="*/ 24 h 636"/>
                    <a:gd name="T48" fmla="*/ 254 w 636"/>
                    <a:gd name="T49" fmla="*/ 6 h 636"/>
                    <a:gd name="T50" fmla="*/ 318 w 636"/>
                    <a:gd name="T51" fmla="*/ 0 h 636"/>
                    <a:gd name="T52" fmla="*/ 350 w 636"/>
                    <a:gd name="T53" fmla="*/ 0 h 636"/>
                    <a:gd name="T54" fmla="*/ 412 w 636"/>
                    <a:gd name="T55" fmla="*/ 14 h 636"/>
                    <a:gd name="T56" fmla="*/ 470 w 636"/>
                    <a:gd name="T57" fmla="*/ 38 h 636"/>
                    <a:gd name="T58" fmla="*/ 520 w 636"/>
                    <a:gd name="T59" fmla="*/ 72 h 636"/>
                    <a:gd name="T60" fmla="*/ 564 w 636"/>
                    <a:gd name="T61" fmla="*/ 114 h 636"/>
                    <a:gd name="T62" fmla="*/ 598 w 636"/>
                    <a:gd name="T63" fmla="*/ 166 h 636"/>
                    <a:gd name="T64" fmla="*/ 622 w 636"/>
                    <a:gd name="T65" fmla="*/ 222 h 636"/>
                    <a:gd name="T66" fmla="*/ 634 w 636"/>
                    <a:gd name="T67" fmla="*/ 284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6" h="636">
                      <a:moveTo>
                        <a:pt x="636" y="318"/>
                      </a:moveTo>
                      <a:lnTo>
                        <a:pt x="636" y="318"/>
                      </a:lnTo>
                      <a:lnTo>
                        <a:pt x="634" y="350"/>
                      </a:lnTo>
                      <a:lnTo>
                        <a:pt x="630" y="382"/>
                      </a:lnTo>
                      <a:lnTo>
                        <a:pt x="622" y="412"/>
                      </a:lnTo>
                      <a:lnTo>
                        <a:pt x="610" y="440"/>
                      </a:lnTo>
                      <a:lnTo>
                        <a:pt x="598" y="468"/>
                      </a:lnTo>
                      <a:lnTo>
                        <a:pt x="582" y="494"/>
                      </a:lnTo>
                      <a:lnTo>
                        <a:pt x="564" y="520"/>
                      </a:lnTo>
                      <a:lnTo>
                        <a:pt x="542" y="542"/>
                      </a:lnTo>
                      <a:lnTo>
                        <a:pt x="520" y="562"/>
                      </a:lnTo>
                      <a:lnTo>
                        <a:pt x="496" y="580"/>
                      </a:lnTo>
                      <a:lnTo>
                        <a:pt x="470" y="596"/>
                      </a:lnTo>
                      <a:lnTo>
                        <a:pt x="442" y="610"/>
                      </a:lnTo>
                      <a:lnTo>
                        <a:pt x="412" y="620"/>
                      </a:lnTo>
                      <a:lnTo>
                        <a:pt x="382" y="628"/>
                      </a:lnTo>
                      <a:lnTo>
                        <a:pt x="350" y="634"/>
                      </a:lnTo>
                      <a:lnTo>
                        <a:pt x="318" y="636"/>
                      </a:lnTo>
                      <a:lnTo>
                        <a:pt x="318" y="636"/>
                      </a:lnTo>
                      <a:lnTo>
                        <a:pt x="286" y="634"/>
                      </a:lnTo>
                      <a:lnTo>
                        <a:pt x="254" y="628"/>
                      </a:lnTo>
                      <a:lnTo>
                        <a:pt x="224" y="620"/>
                      </a:lnTo>
                      <a:lnTo>
                        <a:pt x="194" y="610"/>
                      </a:lnTo>
                      <a:lnTo>
                        <a:pt x="166" y="596"/>
                      </a:lnTo>
                      <a:lnTo>
                        <a:pt x="140" y="580"/>
                      </a:lnTo>
                      <a:lnTo>
                        <a:pt x="116" y="562"/>
                      </a:lnTo>
                      <a:lnTo>
                        <a:pt x="92" y="542"/>
                      </a:lnTo>
                      <a:lnTo>
                        <a:pt x="72" y="520"/>
                      </a:lnTo>
                      <a:lnTo>
                        <a:pt x="54" y="494"/>
                      </a:lnTo>
                      <a:lnTo>
                        <a:pt x="38" y="468"/>
                      </a:lnTo>
                      <a:lnTo>
                        <a:pt x="24" y="440"/>
                      </a:lnTo>
                      <a:lnTo>
                        <a:pt x="14" y="412"/>
                      </a:lnTo>
                      <a:lnTo>
                        <a:pt x="6" y="382"/>
                      </a:lnTo>
                      <a:lnTo>
                        <a:pt x="2" y="350"/>
                      </a:lnTo>
                      <a:lnTo>
                        <a:pt x="0" y="318"/>
                      </a:lnTo>
                      <a:lnTo>
                        <a:pt x="0" y="318"/>
                      </a:lnTo>
                      <a:lnTo>
                        <a:pt x="2" y="284"/>
                      </a:lnTo>
                      <a:lnTo>
                        <a:pt x="6" y="254"/>
                      </a:lnTo>
                      <a:lnTo>
                        <a:pt x="14" y="222"/>
                      </a:lnTo>
                      <a:lnTo>
                        <a:pt x="24" y="194"/>
                      </a:lnTo>
                      <a:lnTo>
                        <a:pt x="38" y="166"/>
                      </a:lnTo>
                      <a:lnTo>
                        <a:pt x="54" y="140"/>
                      </a:lnTo>
                      <a:lnTo>
                        <a:pt x="72" y="114"/>
                      </a:lnTo>
                      <a:lnTo>
                        <a:pt x="92" y="92"/>
                      </a:lnTo>
                      <a:lnTo>
                        <a:pt x="116" y="72"/>
                      </a:lnTo>
                      <a:lnTo>
                        <a:pt x="140" y="54"/>
                      </a:lnTo>
                      <a:lnTo>
                        <a:pt x="166" y="38"/>
                      </a:lnTo>
                      <a:lnTo>
                        <a:pt x="194" y="24"/>
                      </a:lnTo>
                      <a:lnTo>
                        <a:pt x="224" y="14"/>
                      </a:lnTo>
                      <a:lnTo>
                        <a:pt x="254" y="6"/>
                      </a:lnTo>
                      <a:lnTo>
                        <a:pt x="286" y="0"/>
                      </a:lnTo>
                      <a:lnTo>
                        <a:pt x="318" y="0"/>
                      </a:lnTo>
                      <a:lnTo>
                        <a:pt x="318" y="0"/>
                      </a:lnTo>
                      <a:lnTo>
                        <a:pt x="350" y="0"/>
                      </a:lnTo>
                      <a:lnTo>
                        <a:pt x="382" y="6"/>
                      </a:lnTo>
                      <a:lnTo>
                        <a:pt x="412" y="14"/>
                      </a:lnTo>
                      <a:lnTo>
                        <a:pt x="442" y="24"/>
                      </a:lnTo>
                      <a:lnTo>
                        <a:pt x="470" y="38"/>
                      </a:lnTo>
                      <a:lnTo>
                        <a:pt x="496" y="54"/>
                      </a:lnTo>
                      <a:lnTo>
                        <a:pt x="520" y="72"/>
                      </a:lnTo>
                      <a:lnTo>
                        <a:pt x="542" y="92"/>
                      </a:lnTo>
                      <a:lnTo>
                        <a:pt x="564" y="114"/>
                      </a:lnTo>
                      <a:lnTo>
                        <a:pt x="582" y="140"/>
                      </a:lnTo>
                      <a:lnTo>
                        <a:pt x="598" y="166"/>
                      </a:lnTo>
                      <a:lnTo>
                        <a:pt x="610" y="194"/>
                      </a:lnTo>
                      <a:lnTo>
                        <a:pt x="622" y="222"/>
                      </a:lnTo>
                      <a:lnTo>
                        <a:pt x="630" y="254"/>
                      </a:lnTo>
                      <a:lnTo>
                        <a:pt x="634" y="284"/>
                      </a:lnTo>
                      <a:lnTo>
                        <a:pt x="636" y="3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60" name="Freeform 18">
                  <a:extLst>
                    <a:ext uri="{FF2B5EF4-FFF2-40B4-BE49-F238E27FC236}">
                      <a16:creationId xmlns:a16="http://schemas.microsoft.com/office/drawing/2014/main" id="{4F294400-DF1A-41C6-B343-940AD73ABD4D}"/>
                    </a:ext>
                  </a:extLst>
                </p:cNvPr>
                <p:cNvSpPr>
                  <a:spLocks/>
                </p:cNvSpPr>
                <p:nvPr/>
              </p:nvSpPr>
              <p:spPr bwMode="auto">
                <a:xfrm>
                  <a:off x="-10464800" y="-185738"/>
                  <a:ext cx="1955800" cy="3181351"/>
                </a:xfrm>
                <a:custGeom>
                  <a:avLst/>
                  <a:gdLst>
                    <a:gd name="T0" fmla="*/ 616 w 1232"/>
                    <a:gd name="T1" fmla="*/ 0 h 2004"/>
                    <a:gd name="T2" fmla="*/ 524 w 1232"/>
                    <a:gd name="T3" fmla="*/ 6 h 2004"/>
                    <a:gd name="T4" fmla="*/ 434 w 1232"/>
                    <a:gd name="T5" fmla="*/ 26 h 2004"/>
                    <a:gd name="T6" fmla="*/ 350 w 1232"/>
                    <a:gd name="T7" fmla="*/ 60 h 2004"/>
                    <a:gd name="T8" fmla="*/ 272 w 1232"/>
                    <a:gd name="T9" fmla="*/ 104 h 2004"/>
                    <a:gd name="T10" fmla="*/ 202 w 1232"/>
                    <a:gd name="T11" fmla="*/ 160 h 2004"/>
                    <a:gd name="T12" fmla="*/ 142 w 1232"/>
                    <a:gd name="T13" fmla="*/ 224 h 2004"/>
                    <a:gd name="T14" fmla="*/ 90 w 1232"/>
                    <a:gd name="T15" fmla="*/ 296 h 2004"/>
                    <a:gd name="T16" fmla="*/ 48 w 1232"/>
                    <a:gd name="T17" fmla="*/ 376 h 2004"/>
                    <a:gd name="T18" fmla="*/ 20 w 1232"/>
                    <a:gd name="T19" fmla="*/ 462 h 2004"/>
                    <a:gd name="T20" fmla="*/ 4 w 1232"/>
                    <a:gd name="T21" fmla="*/ 552 h 2004"/>
                    <a:gd name="T22" fmla="*/ 0 w 1232"/>
                    <a:gd name="T23" fmla="*/ 1388 h 2004"/>
                    <a:gd name="T24" fmla="*/ 4 w 1232"/>
                    <a:gd name="T25" fmla="*/ 1450 h 2004"/>
                    <a:gd name="T26" fmla="*/ 20 w 1232"/>
                    <a:gd name="T27" fmla="*/ 1540 h 2004"/>
                    <a:gd name="T28" fmla="*/ 48 w 1232"/>
                    <a:gd name="T29" fmla="*/ 1626 h 2004"/>
                    <a:gd name="T30" fmla="*/ 90 w 1232"/>
                    <a:gd name="T31" fmla="*/ 1706 h 2004"/>
                    <a:gd name="T32" fmla="*/ 142 w 1232"/>
                    <a:gd name="T33" fmla="*/ 1778 h 2004"/>
                    <a:gd name="T34" fmla="*/ 202 w 1232"/>
                    <a:gd name="T35" fmla="*/ 1842 h 2004"/>
                    <a:gd name="T36" fmla="*/ 272 w 1232"/>
                    <a:gd name="T37" fmla="*/ 1898 h 2004"/>
                    <a:gd name="T38" fmla="*/ 350 w 1232"/>
                    <a:gd name="T39" fmla="*/ 1942 h 2004"/>
                    <a:gd name="T40" fmla="*/ 434 w 1232"/>
                    <a:gd name="T41" fmla="*/ 1976 h 2004"/>
                    <a:gd name="T42" fmla="*/ 524 w 1232"/>
                    <a:gd name="T43" fmla="*/ 1996 h 2004"/>
                    <a:gd name="T44" fmla="*/ 616 w 1232"/>
                    <a:gd name="T45" fmla="*/ 2004 h 2004"/>
                    <a:gd name="T46" fmla="*/ 680 w 1232"/>
                    <a:gd name="T47" fmla="*/ 2000 h 2004"/>
                    <a:gd name="T48" fmla="*/ 770 w 1232"/>
                    <a:gd name="T49" fmla="*/ 1984 h 2004"/>
                    <a:gd name="T50" fmla="*/ 856 w 1232"/>
                    <a:gd name="T51" fmla="*/ 1954 h 2004"/>
                    <a:gd name="T52" fmla="*/ 936 w 1232"/>
                    <a:gd name="T53" fmla="*/ 1914 h 2004"/>
                    <a:gd name="T54" fmla="*/ 1008 w 1232"/>
                    <a:gd name="T55" fmla="*/ 1862 h 2004"/>
                    <a:gd name="T56" fmla="*/ 1072 w 1232"/>
                    <a:gd name="T57" fmla="*/ 1800 h 2004"/>
                    <a:gd name="T58" fmla="*/ 1128 w 1232"/>
                    <a:gd name="T59" fmla="*/ 1732 h 2004"/>
                    <a:gd name="T60" fmla="*/ 1172 w 1232"/>
                    <a:gd name="T61" fmla="*/ 1654 h 2004"/>
                    <a:gd name="T62" fmla="*/ 1206 w 1232"/>
                    <a:gd name="T63" fmla="*/ 1570 h 2004"/>
                    <a:gd name="T64" fmla="*/ 1226 w 1232"/>
                    <a:gd name="T65" fmla="*/ 1480 h 2004"/>
                    <a:gd name="T66" fmla="*/ 1232 w 1232"/>
                    <a:gd name="T67" fmla="*/ 1388 h 2004"/>
                    <a:gd name="T68" fmla="*/ 1232 w 1232"/>
                    <a:gd name="T69" fmla="*/ 584 h 2004"/>
                    <a:gd name="T70" fmla="*/ 1220 w 1232"/>
                    <a:gd name="T71" fmla="*/ 492 h 2004"/>
                    <a:gd name="T72" fmla="*/ 1196 w 1232"/>
                    <a:gd name="T73" fmla="*/ 404 h 2004"/>
                    <a:gd name="T74" fmla="*/ 1158 w 1232"/>
                    <a:gd name="T75" fmla="*/ 322 h 2004"/>
                    <a:gd name="T76" fmla="*/ 1110 w 1232"/>
                    <a:gd name="T77" fmla="*/ 248 h 2004"/>
                    <a:gd name="T78" fmla="*/ 1052 w 1232"/>
                    <a:gd name="T79" fmla="*/ 180 h 2004"/>
                    <a:gd name="T80" fmla="*/ 984 w 1232"/>
                    <a:gd name="T81" fmla="*/ 122 h 2004"/>
                    <a:gd name="T82" fmla="*/ 910 w 1232"/>
                    <a:gd name="T83" fmla="*/ 74 h 2004"/>
                    <a:gd name="T84" fmla="*/ 828 w 1232"/>
                    <a:gd name="T85" fmla="*/ 36 h 2004"/>
                    <a:gd name="T86" fmla="*/ 740 w 1232"/>
                    <a:gd name="T87" fmla="*/ 12 h 2004"/>
                    <a:gd name="T88" fmla="*/ 648 w 1232"/>
                    <a:gd name="T89" fmla="*/ 0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2" h="2004">
                      <a:moveTo>
                        <a:pt x="616" y="0"/>
                      </a:moveTo>
                      <a:lnTo>
                        <a:pt x="616" y="0"/>
                      </a:lnTo>
                      <a:lnTo>
                        <a:pt x="616" y="0"/>
                      </a:lnTo>
                      <a:lnTo>
                        <a:pt x="584" y="0"/>
                      </a:lnTo>
                      <a:lnTo>
                        <a:pt x="554" y="2"/>
                      </a:lnTo>
                      <a:lnTo>
                        <a:pt x="524" y="6"/>
                      </a:lnTo>
                      <a:lnTo>
                        <a:pt x="492" y="12"/>
                      </a:lnTo>
                      <a:lnTo>
                        <a:pt x="464" y="18"/>
                      </a:lnTo>
                      <a:lnTo>
                        <a:pt x="434" y="26"/>
                      </a:lnTo>
                      <a:lnTo>
                        <a:pt x="406" y="36"/>
                      </a:lnTo>
                      <a:lnTo>
                        <a:pt x="378" y="48"/>
                      </a:lnTo>
                      <a:lnTo>
                        <a:pt x="350" y="60"/>
                      </a:lnTo>
                      <a:lnTo>
                        <a:pt x="324" y="74"/>
                      </a:lnTo>
                      <a:lnTo>
                        <a:pt x="298" y="88"/>
                      </a:lnTo>
                      <a:lnTo>
                        <a:pt x="272" y="104"/>
                      </a:lnTo>
                      <a:lnTo>
                        <a:pt x="248" y="122"/>
                      </a:lnTo>
                      <a:lnTo>
                        <a:pt x="226" y="140"/>
                      </a:lnTo>
                      <a:lnTo>
                        <a:pt x="202" y="160"/>
                      </a:lnTo>
                      <a:lnTo>
                        <a:pt x="182" y="180"/>
                      </a:lnTo>
                      <a:lnTo>
                        <a:pt x="160" y="202"/>
                      </a:lnTo>
                      <a:lnTo>
                        <a:pt x="142" y="224"/>
                      </a:lnTo>
                      <a:lnTo>
                        <a:pt x="124" y="248"/>
                      </a:lnTo>
                      <a:lnTo>
                        <a:pt x="106" y="272"/>
                      </a:lnTo>
                      <a:lnTo>
                        <a:pt x="90" y="296"/>
                      </a:lnTo>
                      <a:lnTo>
                        <a:pt x="74" y="322"/>
                      </a:lnTo>
                      <a:lnTo>
                        <a:pt x="62" y="348"/>
                      </a:lnTo>
                      <a:lnTo>
                        <a:pt x="48" y="376"/>
                      </a:lnTo>
                      <a:lnTo>
                        <a:pt x="38" y="404"/>
                      </a:lnTo>
                      <a:lnTo>
                        <a:pt x="28" y="432"/>
                      </a:lnTo>
                      <a:lnTo>
                        <a:pt x="20" y="462"/>
                      </a:lnTo>
                      <a:lnTo>
                        <a:pt x="12" y="492"/>
                      </a:lnTo>
                      <a:lnTo>
                        <a:pt x="8" y="522"/>
                      </a:lnTo>
                      <a:lnTo>
                        <a:pt x="4" y="552"/>
                      </a:lnTo>
                      <a:lnTo>
                        <a:pt x="2" y="584"/>
                      </a:lnTo>
                      <a:lnTo>
                        <a:pt x="0" y="616"/>
                      </a:lnTo>
                      <a:lnTo>
                        <a:pt x="0" y="1388"/>
                      </a:lnTo>
                      <a:lnTo>
                        <a:pt x="0" y="1388"/>
                      </a:lnTo>
                      <a:lnTo>
                        <a:pt x="2" y="1418"/>
                      </a:lnTo>
                      <a:lnTo>
                        <a:pt x="4" y="1450"/>
                      </a:lnTo>
                      <a:lnTo>
                        <a:pt x="8" y="1480"/>
                      </a:lnTo>
                      <a:lnTo>
                        <a:pt x="12" y="1510"/>
                      </a:lnTo>
                      <a:lnTo>
                        <a:pt x="20" y="1540"/>
                      </a:lnTo>
                      <a:lnTo>
                        <a:pt x="28" y="1570"/>
                      </a:lnTo>
                      <a:lnTo>
                        <a:pt x="38" y="1598"/>
                      </a:lnTo>
                      <a:lnTo>
                        <a:pt x="48" y="1626"/>
                      </a:lnTo>
                      <a:lnTo>
                        <a:pt x="62" y="1654"/>
                      </a:lnTo>
                      <a:lnTo>
                        <a:pt x="74" y="1680"/>
                      </a:lnTo>
                      <a:lnTo>
                        <a:pt x="90" y="1706"/>
                      </a:lnTo>
                      <a:lnTo>
                        <a:pt x="106" y="1732"/>
                      </a:lnTo>
                      <a:lnTo>
                        <a:pt x="124" y="1756"/>
                      </a:lnTo>
                      <a:lnTo>
                        <a:pt x="142" y="1778"/>
                      </a:lnTo>
                      <a:lnTo>
                        <a:pt x="160" y="1800"/>
                      </a:lnTo>
                      <a:lnTo>
                        <a:pt x="182" y="1822"/>
                      </a:lnTo>
                      <a:lnTo>
                        <a:pt x="202" y="1842"/>
                      </a:lnTo>
                      <a:lnTo>
                        <a:pt x="226" y="1862"/>
                      </a:lnTo>
                      <a:lnTo>
                        <a:pt x="248" y="1880"/>
                      </a:lnTo>
                      <a:lnTo>
                        <a:pt x="272" y="1898"/>
                      </a:lnTo>
                      <a:lnTo>
                        <a:pt x="298" y="1914"/>
                      </a:lnTo>
                      <a:lnTo>
                        <a:pt x="324" y="1928"/>
                      </a:lnTo>
                      <a:lnTo>
                        <a:pt x="350" y="1942"/>
                      </a:lnTo>
                      <a:lnTo>
                        <a:pt x="378" y="1954"/>
                      </a:lnTo>
                      <a:lnTo>
                        <a:pt x="406" y="1966"/>
                      </a:lnTo>
                      <a:lnTo>
                        <a:pt x="434" y="1976"/>
                      </a:lnTo>
                      <a:lnTo>
                        <a:pt x="464" y="1984"/>
                      </a:lnTo>
                      <a:lnTo>
                        <a:pt x="492" y="1990"/>
                      </a:lnTo>
                      <a:lnTo>
                        <a:pt x="524" y="1996"/>
                      </a:lnTo>
                      <a:lnTo>
                        <a:pt x="554" y="2000"/>
                      </a:lnTo>
                      <a:lnTo>
                        <a:pt x="584" y="2002"/>
                      </a:lnTo>
                      <a:lnTo>
                        <a:pt x="616" y="2004"/>
                      </a:lnTo>
                      <a:lnTo>
                        <a:pt x="616" y="2004"/>
                      </a:lnTo>
                      <a:lnTo>
                        <a:pt x="648" y="2002"/>
                      </a:lnTo>
                      <a:lnTo>
                        <a:pt x="680" y="2000"/>
                      </a:lnTo>
                      <a:lnTo>
                        <a:pt x="710" y="1996"/>
                      </a:lnTo>
                      <a:lnTo>
                        <a:pt x="740" y="1990"/>
                      </a:lnTo>
                      <a:lnTo>
                        <a:pt x="770" y="1984"/>
                      </a:lnTo>
                      <a:lnTo>
                        <a:pt x="800" y="1976"/>
                      </a:lnTo>
                      <a:lnTo>
                        <a:pt x="828" y="1966"/>
                      </a:lnTo>
                      <a:lnTo>
                        <a:pt x="856" y="1954"/>
                      </a:lnTo>
                      <a:lnTo>
                        <a:pt x="884" y="1942"/>
                      </a:lnTo>
                      <a:lnTo>
                        <a:pt x="910" y="1928"/>
                      </a:lnTo>
                      <a:lnTo>
                        <a:pt x="936" y="1914"/>
                      </a:lnTo>
                      <a:lnTo>
                        <a:pt x="960" y="1898"/>
                      </a:lnTo>
                      <a:lnTo>
                        <a:pt x="984" y="1880"/>
                      </a:lnTo>
                      <a:lnTo>
                        <a:pt x="1008" y="1862"/>
                      </a:lnTo>
                      <a:lnTo>
                        <a:pt x="1030" y="1842"/>
                      </a:lnTo>
                      <a:lnTo>
                        <a:pt x="1052" y="1822"/>
                      </a:lnTo>
                      <a:lnTo>
                        <a:pt x="1072" y="1800"/>
                      </a:lnTo>
                      <a:lnTo>
                        <a:pt x="1092" y="1778"/>
                      </a:lnTo>
                      <a:lnTo>
                        <a:pt x="1110" y="1756"/>
                      </a:lnTo>
                      <a:lnTo>
                        <a:pt x="1128" y="1732"/>
                      </a:lnTo>
                      <a:lnTo>
                        <a:pt x="1144" y="1706"/>
                      </a:lnTo>
                      <a:lnTo>
                        <a:pt x="1158" y="1680"/>
                      </a:lnTo>
                      <a:lnTo>
                        <a:pt x="1172" y="1654"/>
                      </a:lnTo>
                      <a:lnTo>
                        <a:pt x="1184" y="1626"/>
                      </a:lnTo>
                      <a:lnTo>
                        <a:pt x="1196" y="1598"/>
                      </a:lnTo>
                      <a:lnTo>
                        <a:pt x="1206" y="1570"/>
                      </a:lnTo>
                      <a:lnTo>
                        <a:pt x="1214" y="1540"/>
                      </a:lnTo>
                      <a:lnTo>
                        <a:pt x="1220" y="1510"/>
                      </a:lnTo>
                      <a:lnTo>
                        <a:pt x="1226" y="1480"/>
                      </a:lnTo>
                      <a:lnTo>
                        <a:pt x="1230" y="1450"/>
                      </a:lnTo>
                      <a:lnTo>
                        <a:pt x="1232" y="1418"/>
                      </a:lnTo>
                      <a:lnTo>
                        <a:pt x="1232" y="1388"/>
                      </a:lnTo>
                      <a:lnTo>
                        <a:pt x="1232" y="616"/>
                      </a:lnTo>
                      <a:lnTo>
                        <a:pt x="1232" y="616"/>
                      </a:lnTo>
                      <a:lnTo>
                        <a:pt x="1232" y="584"/>
                      </a:lnTo>
                      <a:lnTo>
                        <a:pt x="1230" y="552"/>
                      </a:lnTo>
                      <a:lnTo>
                        <a:pt x="1226" y="522"/>
                      </a:lnTo>
                      <a:lnTo>
                        <a:pt x="1220" y="492"/>
                      </a:lnTo>
                      <a:lnTo>
                        <a:pt x="1214" y="462"/>
                      </a:lnTo>
                      <a:lnTo>
                        <a:pt x="1206" y="432"/>
                      </a:lnTo>
                      <a:lnTo>
                        <a:pt x="1196" y="404"/>
                      </a:lnTo>
                      <a:lnTo>
                        <a:pt x="1184" y="376"/>
                      </a:lnTo>
                      <a:lnTo>
                        <a:pt x="1172" y="348"/>
                      </a:lnTo>
                      <a:lnTo>
                        <a:pt x="1158" y="322"/>
                      </a:lnTo>
                      <a:lnTo>
                        <a:pt x="1144" y="296"/>
                      </a:lnTo>
                      <a:lnTo>
                        <a:pt x="1128" y="272"/>
                      </a:lnTo>
                      <a:lnTo>
                        <a:pt x="1110" y="248"/>
                      </a:lnTo>
                      <a:lnTo>
                        <a:pt x="1092" y="224"/>
                      </a:lnTo>
                      <a:lnTo>
                        <a:pt x="1072" y="202"/>
                      </a:lnTo>
                      <a:lnTo>
                        <a:pt x="1052" y="180"/>
                      </a:lnTo>
                      <a:lnTo>
                        <a:pt x="1030" y="160"/>
                      </a:lnTo>
                      <a:lnTo>
                        <a:pt x="1008" y="140"/>
                      </a:lnTo>
                      <a:lnTo>
                        <a:pt x="984" y="122"/>
                      </a:lnTo>
                      <a:lnTo>
                        <a:pt x="960" y="104"/>
                      </a:lnTo>
                      <a:lnTo>
                        <a:pt x="936" y="88"/>
                      </a:lnTo>
                      <a:lnTo>
                        <a:pt x="910" y="74"/>
                      </a:lnTo>
                      <a:lnTo>
                        <a:pt x="884" y="60"/>
                      </a:lnTo>
                      <a:lnTo>
                        <a:pt x="856" y="48"/>
                      </a:lnTo>
                      <a:lnTo>
                        <a:pt x="828" y="36"/>
                      </a:lnTo>
                      <a:lnTo>
                        <a:pt x="800" y="26"/>
                      </a:lnTo>
                      <a:lnTo>
                        <a:pt x="770" y="18"/>
                      </a:lnTo>
                      <a:lnTo>
                        <a:pt x="740" y="12"/>
                      </a:lnTo>
                      <a:lnTo>
                        <a:pt x="710" y="6"/>
                      </a:lnTo>
                      <a:lnTo>
                        <a:pt x="680" y="2"/>
                      </a:lnTo>
                      <a:lnTo>
                        <a:pt x="648" y="0"/>
                      </a:lnTo>
                      <a:lnTo>
                        <a:pt x="61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61" name="Freeform 20">
                  <a:extLst>
                    <a:ext uri="{FF2B5EF4-FFF2-40B4-BE49-F238E27FC236}">
                      <a16:creationId xmlns:a16="http://schemas.microsoft.com/office/drawing/2014/main" id="{6A3662CF-5B14-4717-BD75-FB44E126495E}"/>
                    </a:ext>
                  </a:extLst>
                </p:cNvPr>
                <p:cNvSpPr>
                  <a:spLocks/>
                </p:cNvSpPr>
                <p:nvPr/>
              </p:nvSpPr>
              <p:spPr bwMode="auto">
                <a:xfrm>
                  <a:off x="-11249025" y="2570163"/>
                  <a:ext cx="3524250" cy="2994025"/>
                </a:xfrm>
                <a:custGeom>
                  <a:avLst/>
                  <a:gdLst>
                    <a:gd name="T0" fmla="*/ 304 w 2220"/>
                    <a:gd name="T1" fmla="*/ 1886 h 1886"/>
                    <a:gd name="T2" fmla="*/ 274 w 2220"/>
                    <a:gd name="T3" fmla="*/ 1886 h 1886"/>
                    <a:gd name="T4" fmla="*/ 214 w 2220"/>
                    <a:gd name="T5" fmla="*/ 1874 h 1886"/>
                    <a:gd name="T6" fmla="*/ 160 w 2220"/>
                    <a:gd name="T7" fmla="*/ 1850 h 1886"/>
                    <a:gd name="T8" fmla="*/ 112 w 2220"/>
                    <a:gd name="T9" fmla="*/ 1818 h 1886"/>
                    <a:gd name="T10" fmla="*/ 70 w 2220"/>
                    <a:gd name="T11" fmla="*/ 1776 h 1886"/>
                    <a:gd name="T12" fmla="*/ 38 w 2220"/>
                    <a:gd name="T13" fmla="*/ 1728 h 1886"/>
                    <a:gd name="T14" fmla="*/ 14 w 2220"/>
                    <a:gd name="T15" fmla="*/ 1674 h 1886"/>
                    <a:gd name="T16" fmla="*/ 2 w 2220"/>
                    <a:gd name="T17" fmla="*/ 1614 h 1886"/>
                    <a:gd name="T18" fmla="*/ 0 w 2220"/>
                    <a:gd name="T19" fmla="*/ 302 h 1886"/>
                    <a:gd name="T20" fmla="*/ 2 w 2220"/>
                    <a:gd name="T21" fmla="*/ 272 h 1886"/>
                    <a:gd name="T22" fmla="*/ 14 w 2220"/>
                    <a:gd name="T23" fmla="*/ 212 h 1886"/>
                    <a:gd name="T24" fmla="*/ 38 w 2220"/>
                    <a:gd name="T25" fmla="*/ 158 h 1886"/>
                    <a:gd name="T26" fmla="*/ 70 w 2220"/>
                    <a:gd name="T27" fmla="*/ 110 h 1886"/>
                    <a:gd name="T28" fmla="*/ 112 w 2220"/>
                    <a:gd name="T29" fmla="*/ 68 h 1886"/>
                    <a:gd name="T30" fmla="*/ 160 w 2220"/>
                    <a:gd name="T31" fmla="*/ 36 h 1886"/>
                    <a:gd name="T32" fmla="*/ 214 w 2220"/>
                    <a:gd name="T33" fmla="*/ 14 h 1886"/>
                    <a:gd name="T34" fmla="*/ 274 w 2220"/>
                    <a:gd name="T35" fmla="*/ 2 h 1886"/>
                    <a:gd name="T36" fmla="*/ 1918 w 2220"/>
                    <a:gd name="T37" fmla="*/ 0 h 1886"/>
                    <a:gd name="T38" fmla="*/ 1948 w 2220"/>
                    <a:gd name="T39" fmla="*/ 2 h 1886"/>
                    <a:gd name="T40" fmla="*/ 2008 w 2220"/>
                    <a:gd name="T41" fmla="*/ 14 h 1886"/>
                    <a:gd name="T42" fmla="*/ 2062 w 2220"/>
                    <a:gd name="T43" fmla="*/ 36 h 1886"/>
                    <a:gd name="T44" fmla="*/ 2110 w 2220"/>
                    <a:gd name="T45" fmla="*/ 68 h 1886"/>
                    <a:gd name="T46" fmla="*/ 2150 w 2220"/>
                    <a:gd name="T47" fmla="*/ 110 h 1886"/>
                    <a:gd name="T48" fmla="*/ 2184 w 2220"/>
                    <a:gd name="T49" fmla="*/ 158 h 1886"/>
                    <a:gd name="T50" fmla="*/ 2206 w 2220"/>
                    <a:gd name="T51" fmla="*/ 212 h 1886"/>
                    <a:gd name="T52" fmla="*/ 2218 w 2220"/>
                    <a:gd name="T53" fmla="*/ 272 h 1886"/>
                    <a:gd name="T54" fmla="*/ 2220 w 2220"/>
                    <a:gd name="T55" fmla="*/ 1584 h 1886"/>
                    <a:gd name="T56" fmla="*/ 2218 w 2220"/>
                    <a:gd name="T57" fmla="*/ 1614 h 1886"/>
                    <a:gd name="T58" fmla="*/ 2206 w 2220"/>
                    <a:gd name="T59" fmla="*/ 1674 h 1886"/>
                    <a:gd name="T60" fmla="*/ 2184 w 2220"/>
                    <a:gd name="T61" fmla="*/ 1728 h 1886"/>
                    <a:gd name="T62" fmla="*/ 2150 w 2220"/>
                    <a:gd name="T63" fmla="*/ 1776 h 1886"/>
                    <a:gd name="T64" fmla="*/ 2110 w 2220"/>
                    <a:gd name="T65" fmla="*/ 1818 h 1886"/>
                    <a:gd name="T66" fmla="*/ 2062 w 2220"/>
                    <a:gd name="T67" fmla="*/ 1850 h 1886"/>
                    <a:gd name="T68" fmla="*/ 2008 w 2220"/>
                    <a:gd name="T69" fmla="*/ 1874 h 1886"/>
                    <a:gd name="T70" fmla="*/ 1948 w 2220"/>
                    <a:gd name="T71" fmla="*/ 1886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20" h="1886">
                      <a:moveTo>
                        <a:pt x="1918" y="1886"/>
                      </a:moveTo>
                      <a:lnTo>
                        <a:pt x="304" y="1886"/>
                      </a:lnTo>
                      <a:lnTo>
                        <a:pt x="304" y="1886"/>
                      </a:lnTo>
                      <a:lnTo>
                        <a:pt x="274" y="1886"/>
                      </a:lnTo>
                      <a:lnTo>
                        <a:pt x="244" y="1880"/>
                      </a:lnTo>
                      <a:lnTo>
                        <a:pt x="214" y="1874"/>
                      </a:lnTo>
                      <a:lnTo>
                        <a:pt x="186" y="1864"/>
                      </a:lnTo>
                      <a:lnTo>
                        <a:pt x="160" y="1850"/>
                      </a:lnTo>
                      <a:lnTo>
                        <a:pt x="134" y="1836"/>
                      </a:lnTo>
                      <a:lnTo>
                        <a:pt x="112" y="1818"/>
                      </a:lnTo>
                      <a:lnTo>
                        <a:pt x="90" y="1798"/>
                      </a:lnTo>
                      <a:lnTo>
                        <a:pt x="70" y="1776"/>
                      </a:lnTo>
                      <a:lnTo>
                        <a:pt x="52" y="1754"/>
                      </a:lnTo>
                      <a:lnTo>
                        <a:pt x="38" y="1728"/>
                      </a:lnTo>
                      <a:lnTo>
                        <a:pt x="24" y="1702"/>
                      </a:lnTo>
                      <a:lnTo>
                        <a:pt x="14" y="1674"/>
                      </a:lnTo>
                      <a:lnTo>
                        <a:pt x="8" y="1644"/>
                      </a:lnTo>
                      <a:lnTo>
                        <a:pt x="2" y="1614"/>
                      </a:lnTo>
                      <a:lnTo>
                        <a:pt x="0" y="1584"/>
                      </a:lnTo>
                      <a:lnTo>
                        <a:pt x="0" y="302"/>
                      </a:lnTo>
                      <a:lnTo>
                        <a:pt x="0" y="302"/>
                      </a:lnTo>
                      <a:lnTo>
                        <a:pt x="2" y="272"/>
                      </a:lnTo>
                      <a:lnTo>
                        <a:pt x="8" y="242"/>
                      </a:lnTo>
                      <a:lnTo>
                        <a:pt x="14" y="212"/>
                      </a:lnTo>
                      <a:lnTo>
                        <a:pt x="24" y="184"/>
                      </a:lnTo>
                      <a:lnTo>
                        <a:pt x="38" y="158"/>
                      </a:lnTo>
                      <a:lnTo>
                        <a:pt x="52" y="134"/>
                      </a:lnTo>
                      <a:lnTo>
                        <a:pt x="70" y="110"/>
                      </a:lnTo>
                      <a:lnTo>
                        <a:pt x="90" y="88"/>
                      </a:lnTo>
                      <a:lnTo>
                        <a:pt x="112" y="68"/>
                      </a:lnTo>
                      <a:lnTo>
                        <a:pt x="134" y="52"/>
                      </a:lnTo>
                      <a:lnTo>
                        <a:pt x="160" y="36"/>
                      </a:lnTo>
                      <a:lnTo>
                        <a:pt x="186" y="24"/>
                      </a:lnTo>
                      <a:lnTo>
                        <a:pt x="214" y="14"/>
                      </a:lnTo>
                      <a:lnTo>
                        <a:pt x="244" y="6"/>
                      </a:lnTo>
                      <a:lnTo>
                        <a:pt x="274" y="2"/>
                      </a:lnTo>
                      <a:lnTo>
                        <a:pt x="304" y="0"/>
                      </a:lnTo>
                      <a:lnTo>
                        <a:pt x="1918" y="0"/>
                      </a:lnTo>
                      <a:lnTo>
                        <a:pt x="1918" y="0"/>
                      </a:lnTo>
                      <a:lnTo>
                        <a:pt x="1948" y="2"/>
                      </a:lnTo>
                      <a:lnTo>
                        <a:pt x="1978" y="6"/>
                      </a:lnTo>
                      <a:lnTo>
                        <a:pt x="2008" y="14"/>
                      </a:lnTo>
                      <a:lnTo>
                        <a:pt x="2034" y="24"/>
                      </a:lnTo>
                      <a:lnTo>
                        <a:pt x="2062" y="36"/>
                      </a:lnTo>
                      <a:lnTo>
                        <a:pt x="2086" y="52"/>
                      </a:lnTo>
                      <a:lnTo>
                        <a:pt x="2110" y="68"/>
                      </a:lnTo>
                      <a:lnTo>
                        <a:pt x="2132" y="88"/>
                      </a:lnTo>
                      <a:lnTo>
                        <a:pt x="2150" y="110"/>
                      </a:lnTo>
                      <a:lnTo>
                        <a:pt x="2168" y="134"/>
                      </a:lnTo>
                      <a:lnTo>
                        <a:pt x="2184" y="158"/>
                      </a:lnTo>
                      <a:lnTo>
                        <a:pt x="2196" y="184"/>
                      </a:lnTo>
                      <a:lnTo>
                        <a:pt x="2206" y="212"/>
                      </a:lnTo>
                      <a:lnTo>
                        <a:pt x="2214" y="242"/>
                      </a:lnTo>
                      <a:lnTo>
                        <a:pt x="2218" y="272"/>
                      </a:lnTo>
                      <a:lnTo>
                        <a:pt x="2220" y="302"/>
                      </a:lnTo>
                      <a:lnTo>
                        <a:pt x="2220" y="1584"/>
                      </a:lnTo>
                      <a:lnTo>
                        <a:pt x="2220" y="1584"/>
                      </a:lnTo>
                      <a:lnTo>
                        <a:pt x="2218" y="1614"/>
                      </a:lnTo>
                      <a:lnTo>
                        <a:pt x="2214" y="1644"/>
                      </a:lnTo>
                      <a:lnTo>
                        <a:pt x="2206" y="1674"/>
                      </a:lnTo>
                      <a:lnTo>
                        <a:pt x="2196" y="1702"/>
                      </a:lnTo>
                      <a:lnTo>
                        <a:pt x="2184" y="1728"/>
                      </a:lnTo>
                      <a:lnTo>
                        <a:pt x="2168" y="1754"/>
                      </a:lnTo>
                      <a:lnTo>
                        <a:pt x="2150" y="1776"/>
                      </a:lnTo>
                      <a:lnTo>
                        <a:pt x="2132" y="1798"/>
                      </a:lnTo>
                      <a:lnTo>
                        <a:pt x="2110" y="1818"/>
                      </a:lnTo>
                      <a:lnTo>
                        <a:pt x="2086" y="1836"/>
                      </a:lnTo>
                      <a:lnTo>
                        <a:pt x="2062" y="1850"/>
                      </a:lnTo>
                      <a:lnTo>
                        <a:pt x="2034" y="1864"/>
                      </a:lnTo>
                      <a:lnTo>
                        <a:pt x="2008" y="1874"/>
                      </a:lnTo>
                      <a:lnTo>
                        <a:pt x="1978" y="1880"/>
                      </a:lnTo>
                      <a:lnTo>
                        <a:pt x="1948" y="1886"/>
                      </a:lnTo>
                      <a:lnTo>
                        <a:pt x="1918" y="18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62" name="Freeform 21">
                  <a:extLst>
                    <a:ext uri="{FF2B5EF4-FFF2-40B4-BE49-F238E27FC236}">
                      <a16:creationId xmlns:a16="http://schemas.microsoft.com/office/drawing/2014/main" id="{632B6A60-D9E3-47B4-B85E-08D142F5FC94}"/>
                    </a:ext>
                  </a:extLst>
                </p:cNvPr>
                <p:cNvSpPr>
                  <a:spLocks/>
                </p:cNvSpPr>
                <p:nvPr/>
              </p:nvSpPr>
              <p:spPr bwMode="auto">
                <a:xfrm>
                  <a:off x="-11249025" y="2570162"/>
                  <a:ext cx="3524250" cy="2994025"/>
                </a:xfrm>
                <a:custGeom>
                  <a:avLst/>
                  <a:gdLst>
                    <a:gd name="T0" fmla="*/ 304 w 2220"/>
                    <a:gd name="T1" fmla="*/ 1886 h 1886"/>
                    <a:gd name="T2" fmla="*/ 274 w 2220"/>
                    <a:gd name="T3" fmla="*/ 1886 h 1886"/>
                    <a:gd name="T4" fmla="*/ 214 w 2220"/>
                    <a:gd name="T5" fmla="*/ 1874 h 1886"/>
                    <a:gd name="T6" fmla="*/ 160 w 2220"/>
                    <a:gd name="T7" fmla="*/ 1850 h 1886"/>
                    <a:gd name="T8" fmla="*/ 112 w 2220"/>
                    <a:gd name="T9" fmla="*/ 1818 h 1886"/>
                    <a:gd name="T10" fmla="*/ 70 w 2220"/>
                    <a:gd name="T11" fmla="*/ 1776 h 1886"/>
                    <a:gd name="T12" fmla="*/ 38 w 2220"/>
                    <a:gd name="T13" fmla="*/ 1728 h 1886"/>
                    <a:gd name="T14" fmla="*/ 14 w 2220"/>
                    <a:gd name="T15" fmla="*/ 1674 h 1886"/>
                    <a:gd name="T16" fmla="*/ 2 w 2220"/>
                    <a:gd name="T17" fmla="*/ 1614 h 1886"/>
                    <a:gd name="T18" fmla="*/ 0 w 2220"/>
                    <a:gd name="T19" fmla="*/ 302 h 1886"/>
                    <a:gd name="T20" fmla="*/ 2 w 2220"/>
                    <a:gd name="T21" fmla="*/ 272 h 1886"/>
                    <a:gd name="T22" fmla="*/ 14 w 2220"/>
                    <a:gd name="T23" fmla="*/ 212 h 1886"/>
                    <a:gd name="T24" fmla="*/ 38 w 2220"/>
                    <a:gd name="T25" fmla="*/ 158 h 1886"/>
                    <a:gd name="T26" fmla="*/ 70 w 2220"/>
                    <a:gd name="T27" fmla="*/ 110 h 1886"/>
                    <a:gd name="T28" fmla="*/ 112 w 2220"/>
                    <a:gd name="T29" fmla="*/ 68 h 1886"/>
                    <a:gd name="T30" fmla="*/ 160 w 2220"/>
                    <a:gd name="T31" fmla="*/ 36 h 1886"/>
                    <a:gd name="T32" fmla="*/ 214 w 2220"/>
                    <a:gd name="T33" fmla="*/ 14 h 1886"/>
                    <a:gd name="T34" fmla="*/ 274 w 2220"/>
                    <a:gd name="T35" fmla="*/ 2 h 1886"/>
                    <a:gd name="T36" fmla="*/ 1918 w 2220"/>
                    <a:gd name="T37" fmla="*/ 0 h 1886"/>
                    <a:gd name="T38" fmla="*/ 1948 w 2220"/>
                    <a:gd name="T39" fmla="*/ 2 h 1886"/>
                    <a:gd name="T40" fmla="*/ 2008 w 2220"/>
                    <a:gd name="T41" fmla="*/ 14 h 1886"/>
                    <a:gd name="T42" fmla="*/ 2062 w 2220"/>
                    <a:gd name="T43" fmla="*/ 36 h 1886"/>
                    <a:gd name="T44" fmla="*/ 2110 w 2220"/>
                    <a:gd name="T45" fmla="*/ 68 h 1886"/>
                    <a:gd name="T46" fmla="*/ 2150 w 2220"/>
                    <a:gd name="T47" fmla="*/ 110 h 1886"/>
                    <a:gd name="T48" fmla="*/ 2184 w 2220"/>
                    <a:gd name="T49" fmla="*/ 158 h 1886"/>
                    <a:gd name="T50" fmla="*/ 2206 w 2220"/>
                    <a:gd name="T51" fmla="*/ 212 h 1886"/>
                    <a:gd name="T52" fmla="*/ 2218 w 2220"/>
                    <a:gd name="T53" fmla="*/ 272 h 1886"/>
                    <a:gd name="T54" fmla="*/ 2220 w 2220"/>
                    <a:gd name="T55" fmla="*/ 1584 h 1886"/>
                    <a:gd name="T56" fmla="*/ 2218 w 2220"/>
                    <a:gd name="T57" fmla="*/ 1614 h 1886"/>
                    <a:gd name="T58" fmla="*/ 2206 w 2220"/>
                    <a:gd name="T59" fmla="*/ 1674 h 1886"/>
                    <a:gd name="T60" fmla="*/ 2184 w 2220"/>
                    <a:gd name="T61" fmla="*/ 1728 h 1886"/>
                    <a:gd name="T62" fmla="*/ 2150 w 2220"/>
                    <a:gd name="T63" fmla="*/ 1776 h 1886"/>
                    <a:gd name="T64" fmla="*/ 2110 w 2220"/>
                    <a:gd name="T65" fmla="*/ 1818 h 1886"/>
                    <a:gd name="T66" fmla="*/ 2062 w 2220"/>
                    <a:gd name="T67" fmla="*/ 1850 h 1886"/>
                    <a:gd name="T68" fmla="*/ 2008 w 2220"/>
                    <a:gd name="T69" fmla="*/ 1874 h 1886"/>
                    <a:gd name="T70" fmla="*/ 1948 w 2220"/>
                    <a:gd name="T71" fmla="*/ 1886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20" h="1886">
                      <a:moveTo>
                        <a:pt x="1918" y="1886"/>
                      </a:moveTo>
                      <a:lnTo>
                        <a:pt x="304" y="1886"/>
                      </a:lnTo>
                      <a:lnTo>
                        <a:pt x="304" y="1886"/>
                      </a:lnTo>
                      <a:lnTo>
                        <a:pt x="274" y="1886"/>
                      </a:lnTo>
                      <a:lnTo>
                        <a:pt x="244" y="1880"/>
                      </a:lnTo>
                      <a:lnTo>
                        <a:pt x="214" y="1874"/>
                      </a:lnTo>
                      <a:lnTo>
                        <a:pt x="186" y="1864"/>
                      </a:lnTo>
                      <a:lnTo>
                        <a:pt x="160" y="1850"/>
                      </a:lnTo>
                      <a:lnTo>
                        <a:pt x="134" y="1836"/>
                      </a:lnTo>
                      <a:lnTo>
                        <a:pt x="112" y="1818"/>
                      </a:lnTo>
                      <a:lnTo>
                        <a:pt x="90" y="1798"/>
                      </a:lnTo>
                      <a:lnTo>
                        <a:pt x="70" y="1776"/>
                      </a:lnTo>
                      <a:lnTo>
                        <a:pt x="52" y="1754"/>
                      </a:lnTo>
                      <a:lnTo>
                        <a:pt x="38" y="1728"/>
                      </a:lnTo>
                      <a:lnTo>
                        <a:pt x="24" y="1702"/>
                      </a:lnTo>
                      <a:lnTo>
                        <a:pt x="14" y="1674"/>
                      </a:lnTo>
                      <a:lnTo>
                        <a:pt x="8" y="1644"/>
                      </a:lnTo>
                      <a:lnTo>
                        <a:pt x="2" y="1614"/>
                      </a:lnTo>
                      <a:lnTo>
                        <a:pt x="0" y="1584"/>
                      </a:lnTo>
                      <a:lnTo>
                        <a:pt x="0" y="302"/>
                      </a:lnTo>
                      <a:lnTo>
                        <a:pt x="0" y="302"/>
                      </a:lnTo>
                      <a:lnTo>
                        <a:pt x="2" y="272"/>
                      </a:lnTo>
                      <a:lnTo>
                        <a:pt x="8" y="242"/>
                      </a:lnTo>
                      <a:lnTo>
                        <a:pt x="14" y="212"/>
                      </a:lnTo>
                      <a:lnTo>
                        <a:pt x="24" y="184"/>
                      </a:lnTo>
                      <a:lnTo>
                        <a:pt x="38" y="158"/>
                      </a:lnTo>
                      <a:lnTo>
                        <a:pt x="52" y="134"/>
                      </a:lnTo>
                      <a:lnTo>
                        <a:pt x="70" y="110"/>
                      </a:lnTo>
                      <a:lnTo>
                        <a:pt x="90" y="88"/>
                      </a:lnTo>
                      <a:lnTo>
                        <a:pt x="112" y="68"/>
                      </a:lnTo>
                      <a:lnTo>
                        <a:pt x="134" y="52"/>
                      </a:lnTo>
                      <a:lnTo>
                        <a:pt x="160" y="36"/>
                      </a:lnTo>
                      <a:lnTo>
                        <a:pt x="186" y="24"/>
                      </a:lnTo>
                      <a:lnTo>
                        <a:pt x="214" y="14"/>
                      </a:lnTo>
                      <a:lnTo>
                        <a:pt x="244" y="6"/>
                      </a:lnTo>
                      <a:lnTo>
                        <a:pt x="274" y="2"/>
                      </a:lnTo>
                      <a:lnTo>
                        <a:pt x="304" y="0"/>
                      </a:lnTo>
                      <a:lnTo>
                        <a:pt x="1918" y="0"/>
                      </a:lnTo>
                      <a:lnTo>
                        <a:pt x="1918" y="0"/>
                      </a:lnTo>
                      <a:lnTo>
                        <a:pt x="1948" y="2"/>
                      </a:lnTo>
                      <a:lnTo>
                        <a:pt x="1978" y="6"/>
                      </a:lnTo>
                      <a:lnTo>
                        <a:pt x="2008" y="14"/>
                      </a:lnTo>
                      <a:lnTo>
                        <a:pt x="2034" y="24"/>
                      </a:lnTo>
                      <a:lnTo>
                        <a:pt x="2062" y="36"/>
                      </a:lnTo>
                      <a:lnTo>
                        <a:pt x="2086" y="52"/>
                      </a:lnTo>
                      <a:lnTo>
                        <a:pt x="2110" y="68"/>
                      </a:lnTo>
                      <a:lnTo>
                        <a:pt x="2132" y="88"/>
                      </a:lnTo>
                      <a:lnTo>
                        <a:pt x="2150" y="110"/>
                      </a:lnTo>
                      <a:lnTo>
                        <a:pt x="2168" y="134"/>
                      </a:lnTo>
                      <a:lnTo>
                        <a:pt x="2184" y="158"/>
                      </a:lnTo>
                      <a:lnTo>
                        <a:pt x="2196" y="184"/>
                      </a:lnTo>
                      <a:lnTo>
                        <a:pt x="2206" y="212"/>
                      </a:lnTo>
                      <a:lnTo>
                        <a:pt x="2214" y="242"/>
                      </a:lnTo>
                      <a:lnTo>
                        <a:pt x="2218" y="272"/>
                      </a:lnTo>
                      <a:lnTo>
                        <a:pt x="2220" y="302"/>
                      </a:lnTo>
                      <a:lnTo>
                        <a:pt x="2220" y="1584"/>
                      </a:lnTo>
                      <a:lnTo>
                        <a:pt x="2220" y="1584"/>
                      </a:lnTo>
                      <a:lnTo>
                        <a:pt x="2218" y="1614"/>
                      </a:lnTo>
                      <a:lnTo>
                        <a:pt x="2214" y="1644"/>
                      </a:lnTo>
                      <a:lnTo>
                        <a:pt x="2206" y="1674"/>
                      </a:lnTo>
                      <a:lnTo>
                        <a:pt x="2196" y="1702"/>
                      </a:lnTo>
                      <a:lnTo>
                        <a:pt x="2184" y="1728"/>
                      </a:lnTo>
                      <a:lnTo>
                        <a:pt x="2168" y="1754"/>
                      </a:lnTo>
                      <a:lnTo>
                        <a:pt x="2150" y="1776"/>
                      </a:lnTo>
                      <a:lnTo>
                        <a:pt x="2132" y="1798"/>
                      </a:lnTo>
                      <a:lnTo>
                        <a:pt x="2110" y="1818"/>
                      </a:lnTo>
                      <a:lnTo>
                        <a:pt x="2086" y="1836"/>
                      </a:lnTo>
                      <a:lnTo>
                        <a:pt x="2062" y="1850"/>
                      </a:lnTo>
                      <a:lnTo>
                        <a:pt x="2034" y="1864"/>
                      </a:lnTo>
                      <a:lnTo>
                        <a:pt x="2008" y="1874"/>
                      </a:lnTo>
                      <a:lnTo>
                        <a:pt x="1978" y="1880"/>
                      </a:lnTo>
                      <a:lnTo>
                        <a:pt x="1948" y="1886"/>
                      </a:lnTo>
                      <a:lnTo>
                        <a:pt x="1918" y="18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63" name="Rectangle 22">
                  <a:extLst>
                    <a:ext uri="{FF2B5EF4-FFF2-40B4-BE49-F238E27FC236}">
                      <a16:creationId xmlns:a16="http://schemas.microsoft.com/office/drawing/2014/main" id="{0CB770B4-E548-4A69-BF72-090AF9C5A80C}"/>
                    </a:ext>
                  </a:extLst>
                </p:cNvPr>
                <p:cNvSpPr>
                  <a:spLocks noChangeArrowheads="1"/>
                </p:cNvSpPr>
                <p:nvPr/>
              </p:nvSpPr>
              <p:spPr bwMode="auto">
                <a:xfrm>
                  <a:off x="-9852025" y="2274887"/>
                  <a:ext cx="733425" cy="695325"/>
                </a:xfrm>
                <a:prstGeom prst="rect">
                  <a:avLst/>
                </a:prstGeom>
                <a:solidFill>
                  <a:srgbClr val="E9EA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64" name="Freeform 23">
                  <a:extLst>
                    <a:ext uri="{FF2B5EF4-FFF2-40B4-BE49-F238E27FC236}">
                      <a16:creationId xmlns:a16="http://schemas.microsoft.com/office/drawing/2014/main" id="{64F5183F-C290-472B-98C4-179AE6F8B479}"/>
                    </a:ext>
                  </a:extLst>
                </p:cNvPr>
                <p:cNvSpPr>
                  <a:spLocks/>
                </p:cNvSpPr>
                <p:nvPr/>
              </p:nvSpPr>
              <p:spPr bwMode="auto">
                <a:xfrm>
                  <a:off x="-10407650" y="595312"/>
                  <a:ext cx="1841500" cy="1847850"/>
                </a:xfrm>
                <a:custGeom>
                  <a:avLst/>
                  <a:gdLst>
                    <a:gd name="T0" fmla="*/ 760 w 1160"/>
                    <a:gd name="T1" fmla="*/ 0 h 1164"/>
                    <a:gd name="T2" fmla="*/ 710 w 1160"/>
                    <a:gd name="T3" fmla="*/ 64 h 1164"/>
                    <a:gd name="T4" fmla="*/ 660 w 1160"/>
                    <a:gd name="T5" fmla="*/ 120 h 1164"/>
                    <a:gd name="T6" fmla="*/ 608 w 1160"/>
                    <a:gd name="T7" fmla="*/ 170 h 1164"/>
                    <a:gd name="T8" fmla="*/ 556 w 1160"/>
                    <a:gd name="T9" fmla="*/ 214 h 1164"/>
                    <a:gd name="T10" fmla="*/ 452 w 1160"/>
                    <a:gd name="T11" fmla="*/ 282 h 1164"/>
                    <a:gd name="T12" fmla="*/ 350 w 1160"/>
                    <a:gd name="T13" fmla="*/ 332 h 1164"/>
                    <a:gd name="T14" fmla="*/ 252 w 1160"/>
                    <a:gd name="T15" fmla="*/ 362 h 1164"/>
                    <a:gd name="T16" fmla="*/ 158 w 1160"/>
                    <a:gd name="T17" fmla="*/ 380 h 1164"/>
                    <a:gd name="T18" fmla="*/ 74 w 1160"/>
                    <a:gd name="T19" fmla="*/ 384 h 1164"/>
                    <a:gd name="T20" fmla="*/ 0 w 1160"/>
                    <a:gd name="T21" fmla="*/ 382 h 1164"/>
                    <a:gd name="T22" fmla="*/ 0 w 1160"/>
                    <a:gd name="T23" fmla="*/ 584 h 1164"/>
                    <a:gd name="T24" fmla="*/ 4 w 1160"/>
                    <a:gd name="T25" fmla="*/ 644 h 1164"/>
                    <a:gd name="T26" fmla="*/ 12 w 1160"/>
                    <a:gd name="T27" fmla="*/ 702 h 1164"/>
                    <a:gd name="T28" fmla="*/ 26 w 1160"/>
                    <a:gd name="T29" fmla="*/ 756 h 1164"/>
                    <a:gd name="T30" fmla="*/ 46 w 1160"/>
                    <a:gd name="T31" fmla="*/ 810 h 1164"/>
                    <a:gd name="T32" fmla="*/ 70 w 1160"/>
                    <a:gd name="T33" fmla="*/ 860 h 1164"/>
                    <a:gd name="T34" fmla="*/ 100 w 1160"/>
                    <a:gd name="T35" fmla="*/ 908 h 1164"/>
                    <a:gd name="T36" fmla="*/ 134 w 1160"/>
                    <a:gd name="T37" fmla="*/ 952 h 1164"/>
                    <a:gd name="T38" fmla="*/ 172 w 1160"/>
                    <a:gd name="T39" fmla="*/ 994 h 1164"/>
                    <a:gd name="T40" fmla="*/ 212 w 1160"/>
                    <a:gd name="T41" fmla="*/ 1032 h 1164"/>
                    <a:gd name="T42" fmla="*/ 256 w 1160"/>
                    <a:gd name="T43" fmla="*/ 1066 h 1164"/>
                    <a:gd name="T44" fmla="*/ 304 w 1160"/>
                    <a:gd name="T45" fmla="*/ 1094 h 1164"/>
                    <a:gd name="T46" fmla="*/ 356 w 1160"/>
                    <a:gd name="T47" fmla="*/ 1118 h 1164"/>
                    <a:gd name="T48" fmla="*/ 408 w 1160"/>
                    <a:gd name="T49" fmla="*/ 1138 h 1164"/>
                    <a:gd name="T50" fmla="*/ 464 w 1160"/>
                    <a:gd name="T51" fmla="*/ 1152 h 1164"/>
                    <a:gd name="T52" fmla="*/ 522 w 1160"/>
                    <a:gd name="T53" fmla="*/ 1162 h 1164"/>
                    <a:gd name="T54" fmla="*/ 580 w 1160"/>
                    <a:gd name="T55" fmla="*/ 1164 h 1164"/>
                    <a:gd name="T56" fmla="*/ 610 w 1160"/>
                    <a:gd name="T57" fmla="*/ 1164 h 1164"/>
                    <a:gd name="T58" fmla="*/ 668 w 1160"/>
                    <a:gd name="T59" fmla="*/ 1158 h 1164"/>
                    <a:gd name="T60" fmla="*/ 726 w 1160"/>
                    <a:gd name="T61" fmla="*/ 1146 h 1164"/>
                    <a:gd name="T62" fmla="*/ 780 w 1160"/>
                    <a:gd name="T63" fmla="*/ 1130 h 1164"/>
                    <a:gd name="T64" fmla="*/ 832 w 1160"/>
                    <a:gd name="T65" fmla="*/ 1108 h 1164"/>
                    <a:gd name="T66" fmla="*/ 880 w 1160"/>
                    <a:gd name="T67" fmla="*/ 1080 h 1164"/>
                    <a:gd name="T68" fmla="*/ 926 w 1160"/>
                    <a:gd name="T69" fmla="*/ 1048 h 1164"/>
                    <a:gd name="T70" fmla="*/ 970 w 1160"/>
                    <a:gd name="T71" fmla="*/ 1014 h 1164"/>
                    <a:gd name="T72" fmla="*/ 1010 w 1160"/>
                    <a:gd name="T73" fmla="*/ 974 h 1164"/>
                    <a:gd name="T74" fmla="*/ 1044 w 1160"/>
                    <a:gd name="T75" fmla="*/ 932 h 1164"/>
                    <a:gd name="T76" fmla="*/ 1076 w 1160"/>
                    <a:gd name="T77" fmla="*/ 884 h 1164"/>
                    <a:gd name="T78" fmla="*/ 1104 w 1160"/>
                    <a:gd name="T79" fmla="*/ 836 h 1164"/>
                    <a:gd name="T80" fmla="*/ 1126 w 1160"/>
                    <a:gd name="T81" fmla="*/ 784 h 1164"/>
                    <a:gd name="T82" fmla="*/ 1142 w 1160"/>
                    <a:gd name="T83" fmla="*/ 730 h 1164"/>
                    <a:gd name="T84" fmla="*/ 1154 w 1160"/>
                    <a:gd name="T85" fmla="*/ 672 h 1164"/>
                    <a:gd name="T86" fmla="*/ 1160 w 1160"/>
                    <a:gd name="T87" fmla="*/ 614 h 1164"/>
                    <a:gd name="T88" fmla="*/ 1160 w 1160"/>
                    <a:gd name="T89" fmla="*/ 288 h 1164"/>
                    <a:gd name="T90" fmla="*/ 1134 w 1160"/>
                    <a:gd name="T91" fmla="*/ 284 h 1164"/>
                    <a:gd name="T92" fmla="*/ 1082 w 1160"/>
                    <a:gd name="T93" fmla="*/ 270 h 1164"/>
                    <a:gd name="T94" fmla="*/ 1014 w 1160"/>
                    <a:gd name="T95" fmla="*/ 246 h 1164"/>
                    <a:gd name="T96" fmla="*/ 938 w 1160"/>
                    <a:gd name="T97" fmla="*/ 202 h 1164"/>
                    <a:gd name="T98" fmla="*/ 876 w 1160"/>
                    <a:gd name="T99" fmla="*/ 152 h 1164"/>
                    <a:gd name="T100" fmla="*/ 828 w 1160"/>
                    <a:gd name="T101" fmla="*/ 102 h 1164"/>
                    <a:gd name="T102" fmla="*/ 794 w 1160"/>
                    <a:gd name="T103" fmla="*/ 58 h 1164"/>
                    <a:gd name="T104" fmla="*/ 766 w 1160"/>
                    <a:gd name="T105" fmla="*/ 10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60" h="1164">
                      <a:moveTo>
                        <a:pt x="760" y="0"/>
                      </a:moveTo>
                      <a:lnTo>
                        <a:pt x="760" y="0"/>
                      </a:lnTo>
                      <a:lnTo>
                        <a:pt x="736" y="32"/>
                      </a:lnTo>
                      <a:lnTo>
                        <a:pt x="710" y="64"/>
                      </a:lnTo>
                      <a:lnTo>
                        <a:pt x="686" y="92"/>
                      </a:lnTo>
                      <a:lnTo>
                        <a:pt x="660" y="120"/>
                      </a:lnTo>
                      <a:lnTo>
                        <a:pt x="634" y="146"/>
                      </a:lnTo>
                      <a:lnTo>
                        <a:pt x="608" y="170"/>
                      </a:lnTo>
                      <a:lnTo>
                        <a:pt x="582" y="192"/>
                      </a:lnTo>
                      <a:lnTo>
                        <a:pt x="556" y="214"/>
                      </a:lnTo>
                      <a:lnTo>
                        <a:pt x="504" y="250"/>
                      </a:lnTo>
                      <a:lnTo>
                        <a:pt x="452" y="282"/>
                      </a:lnTo>
                      <a:lnTo>
                        <a:pt x="400" y="310"/>
                      </a:lnTo>
                      <a:lnTo>
                        <a:pt x="350" y="332"/>
                      </a:lnTo>
                      <a:lnTo>
                        <a:pt x="300" y="350"/>
                      </a:lnTo>
                      <a:lnTo>
                        <a:pt x="252" y="362"/>
                      </a:lnTo>
                      <a:lnTo>
                        <a:pt x="204" y="372"/>
                      </a:lnTo>
                      <a:lnTo>
                        <a:pt x="158" y="380"/>
                      </a:lnTo>
                      <a:lnTo>
                        <a:pt x="116" y="384"/>
                      </a:lnTo>
                      <a:lnTo>
                        <a:pt x="74" y="384"/>
                      </a:lnTo>
                      <a:lnTo>
                        <a:pt x="36" y="384"/>
                      </a:lnTo>
                      <a:lnTo>
                        <a:pt x="0" y="382"/>
                      </a:lnTo>
                      <a:lnTo>
                        <a:pt x="0" y="584"/>
                      </a:lnTo>
                      <a:lnTo>
                        <a:pt x="0" y="584"/>
                      </a:lnTo>
                      <a:lnTo>
                        <a:pt x="2" y="614"/>
                      </a:lnTo>
                      <a:lnTo>
                        <a:pt x="4" y="644"/>
                      </a:lnTo>
                      <a:lnTo>
                        <a:pt x="8" y="672"/>
                      </a:lnTo>
                      <a:lnTo>
                        <a:pt x="12" y="702"/>
                      </a:lnTo>
                      <a:lnTo>
                        <a:pt x="20" y="730"/>
                      </a:lnTo>
                      <a:lnTo>
                        <a:pt x="26" y="756"/>
                      </a:lnTo>
                      <a:lnTo>
                        <a:pt x="36" y="784"/>
                      </a:lnTo>
                      <a:lnTo>
                        <a:pt x="46" y="810"/>
                      </a:lnTo>
                      <a:lnTo>
                        <a:pt x="58" y="836"/>
                      </a:lnTo>
                      <a:lnTo>
                        <a:pt x="70" y="860"/>
                      </a:lnTo>
                      <a:lnTo>
                        <a:pt x="84" y="884"/>
                      </a:lnTo>
                      <a:lnTo>
                        <a:pt x="100" y="908"/>
                      </a:lnTo>
                      <a:lnTo>
                        <a:pt x="116" y="932"/>
                      </a:lnTo>
                      <a:lnTo>
                        <a:pt x="134" y="952"/>
                      </a:lnTo>
                      <a:lnTo>
                        <a:pt x="152" y="974"/>
                      </a:lnTo>
                      <a:lnTo>
                        <a:pt x="172" y="994"/>
                      </a:lnTo>
                      <a:lnTo>
                        <a:pt x="192" y="1014"/>
                      </a:lnTo>
                      <a:lnTo>
                        <a:pt x="212" y="1032"/>
                      </a:lnTo>
                      <a:lnTo>
                        <a:pt x="234" y="1048"/>
                      </a:lnTo>
                      <a:lnTo>
                        <a:pt x="256" y="1066"/>
                      </a:lnTo>
                      <a:lnTo>
                        <a:pt x="280" y="1080"/>
                      </a:lnTo>
                      <a:lnTo>
                        <a:pt x="304" y="1094"/>
                      </a:lnTo>
                      <a:lnTo>
                        <a:pt x="330" y="1108"/>
                      </a:lnTo>
                      <a:lnTo>
                        <a:pt x="356" y="1118"/>
                      </a:lnTo>
                      <a:lnTo>
                        <a:pt x="382" y="1130"/>
                      </a:lnTo>
                      <a:lnTo>
                        <a:pt x="408" y="1138"/>
                      </a:lnTo>
                      <a:lnTo>
                        <a:pt x="436" y="1146"/>
                      </a:lnTo>
                      <a:lnTo>
                        <a:pt x="464" y="1152"/>
                      </a:lnTo>
                      <a:lnTo>
                        <a:pt x="492" y="1158"/>
                      </a:lnTo>
                      <a:lnTo>
                        <a:pt x="522" y="1162"/>
                      </a:lnTo>
                      <a:lnTo>
                        <a:pt x="550" y="1164"/>
                      </a:lnTo>
                      <a:lnTo>
                        <a:pt x="580" y="1164"/>
                      </a:lnTo>
                      <a:lnTo>
                        <a:pt x="580" y="1164"/>
                      </a:lnTo>
                      <a:lnTo>
                        <a:pt x="610" y="1164"/>
                      </a:lnTo>
                      <a:lnTo>
                        <a:pt x="640" y="1162"/>
                      </a:lnTo>
                      <a:lnTo>
                        <a:pt x="668" y="1158"/>
                      </a:lnTo>
                      <a:lnTo>
                        <a:pt x="698" y="1152"/>
                      </a:lnTo>
                      <a:lnTo>
                        <a:pt x="726" y="1146"/>
                      </a:lnTo>
                      <a:lnTo>
                        <a:pt x="752" y="1138"/>
                      </a:lnTo>
                      <a:lnTo>
                        <a:pt x="780" y="1130"/>
                      </a:lnTo>
                      <a:lnTo>
                        <a:pt x="806" y="1118"/>
                      </a:lnTo>
                      <a:lnTo>
                        <a:pt x="832" y="1108"/>
                      </a:lnTo>
                      <a:lnTo>
                        <a:pt x="856" y="1094"/>
                      </a:lnTo>
                      <a:lnTo>
                        <a:pt x="880" y="1080"/>
                      </a:lnTo>
                      <a:lnTo>
                        <a:pt x="904" y="1066"/>
                      </a:lnTo>
                      <a:lnTo>
                        <a:pt x="926" y="1048"/>
                      </a:lnTo>
                      <a:lnTo>
                        <a:pt x="948" y="1032"/>
                      </a:lnTo>
                      <a:lnTo>
                        <a:pt x="970" y="1014"/>
                      </a:lnTo>
                      <a:lnTo>
                        <a:pt x="990" y="994"/>
                      </a:lnTo>
                      <a:lnTo>
                        <a:pt x="1010" y="974"/>
                      </a:lnTo>
                      <a:lnTo>
                        <a:pt x="1028" y="952"/>
                      </a:lnTo>
                      <a:lnTo>
                        <a:pt x="1044" y="932"/>
                      </a:lnTo>
                      <a:lnTo>
                        <a:pt x="1062" y="908"/>
                      </a:lnTo>
                      <a:lnTo>
                        <a:pt x="1076" y="884"/>
                      </a:lnTo>
                      <a:lnTo>
                        <a:pt x="1090" y="860"/>
                      </a:lnTo>
                      <a:lnTo>
                        <a:pt x="1104" y="836"/>
                      </a:lnTo>
                      <a:lnTo>
                        <a:pt x="1114" y="810"/>
                      </a:lnTo>
                      <a:lnTo>
                        <a:pt x="1126" y="784"/>
                      </a:lnTo>
                      <a:lnTo>
                        <a:pt x="1134" y="756"/>
                      </a:lnTo>
                      <a:lnTo>
                        <a:pt x="1142" y="730"/>
                      </a:lnTo>
                      <a:lnTo>
                        <a:pt x="1148" y="702"/>
                      </a:lnTo>
                      <a:lnTo>
                        <a:pt x="1154" y="672"/>
                      </a:lnTo>
                      <a:lnTo>
                        <a:pt x="1158" y="644"/>
                      </a:lnTo>
                      <a:lnTo>
                        <a:pt x="1160" y="614"/>
                      </a:lnTo>
                      <a:lnTo>
                        <a:pt x="1160" y="584"/>
                      </a:lnTo>
                      <a:lnTo>
                        <a:pt x="1160" y="288"/>
                      </a:lnTo>
                      <a:lnTo>
                        <a:pt x="1160" y="288"/>
                      </a:lnTo>
                      <a:lnTo>
                        <a:pt x="1134" y="284"/>
                      </a:lnTo>
                      <a:lnTo>
                        <a:pt x="1108" y="278"/>
                      </a:lnTo>
                      <a:lnTo>
                        <a:pt x="1082" y="270"/>
                      </a:lnTo>
                      <a:lnTo>
                        <a:pt x="1060" y="264"/>
                      </a:lnTo>
                      <a:lnTo>
                        <a:pt x="1014" y="246"/>
                      </a:lnTo>
                      <a:lnTo>
                        <a:pt x="974" y="224"/>
                      </a:lnTo>
                      <a:lnTo>
                        <a:pt x="938" y="202"/>
                      </a:lnTo>
                      <a:lnTo>
                        <a:pt x="906" y="178"/>
                      </a:lnTo>
                      <a:lnTo>
                        <a:pt x="876" y="152"/>
                      </a:lnTo>
                      <a:lnTo>
                        <a:pt x="850" y="128"/>
                      </a:lnTo>
                      <a:lnTo>
                        <a:pt x="828" y="102"/>
                      </a:lnTo>
                      <a:lnTo>
                        <a:pt x="810" y="80"/>
                      </a:lnTo>
                      <a:lnTo>
                        <a:pt x="794" y="58"/>
                      </a:lnTo>
                      <a:lnTo>
                        <a:pt x="782" y="38"/>
                      </a:lnTo>
                      <a:lnTo>
                        <a:pt x="766" y="10"/>
                      </a:lnTo>
                      <a:lnTo>
                        <a:pt x="760" y="0"/>
                      </a:lnTo>
                      <a:close/>
                    </a:path>
                  </a:pathLst>
                </a:custGeom>
                <a:solidFill>
                  <a:srgbClr val="E9EA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65" name="Freeform 24">
                  <a:extLst>
                    <a:ext uri="{FF2B5EF4-FFF2-40B4-BE49-F238E27FC236}">
                      <a16:creationId xmlns:a16="http://schemas.microsoft.com/office/drawing/2014/main" id="{0E262C37-1E41-4EDA-813E-49FDF9A1D7A7}"/>
                    </a:ext>
                  </a:extLst>
                </p:cNvPr>
                <p:cNvSpPr>
                  <a:spLocks/>
                </p:cNvSpPr>
                <p:nvPr/>
              </p:nvSpPr>
              <p:spPr bwMode="auto">
                <a:xfrm>
                  <a:off x="-10407650" y="595312"/>
                  <a:ext cx="1841500" cy="1847850"/>
                </a:xfrm>
                <a:custGeom>
                  <a:avLst/>
                  <a:gdLst>
                    <a:gd name="T0" fmla="*/ 760 w 1160"/>
                    <a:gd name="T1" fmla="*/ 0 h 1164"/>
                    <a:gd name="T2" fmla="*/ 710 w 1160"/>
                    <a:gd name="T3" fmla="*/ 64 h 1164"/>
                    <a:gd name="T4" fmla="*/ 660 w 1160"/>
                    <a:gd name="T5" fmla="*/ 120 h 1164"/>
                    <a:gd name="T6" fmla="*/ 608 w 1160"/>
                    <a:gd name="T7" fmla="*/ 170 h 1164"/>
                    <a:gd name="T8" fmla="*/ 556 w 1160"/>
                    <a:gd name="T9" fmla="*/ 214 h 1164"/>
                    <a:gd name="T10" fmla="*/ 452 w 1160"/>
                    <a:gd name="T11" fmla="*/ 282 h 1164"/>
                    <a:gd name="T12" fmla="*/ 350 w 1160"/>
                    <a:gd name="T13" fmla="*/ 332 h 1164"/>
                    <a:gd name="T14" fmla="*/ 252 w 1160"/>
                    <a:gd name="T15" fmla="*/ 362 h 1164"/>
                    <a:gd name="T16" fmla="*/ 158 w 1160"/>
                    <a:gd name="T17" fmla="*/ 380 h 1164"/>
                    <a:gd name="T18" fmla="*/ 74 w 1160"/>
                    <a:gd name="T19" fmla="*/ 384 h 1164"/>
                    <a:gd name="T20" fmla="*/ 0 w 1160"/>
                    <a:gd name="T21" fmla="*/ 382 h 1164"/>
                    <a:gd name="T22" fmla="*/ 0 w 1160"/>
                    <a:gd name="T23" fmla="*/ 584 h 1164"/>
                    <a:gd name="T24" fmla="*/ 4 w 1160"/>
                    <a:gd name="T25" fmla="*/ 644 h 1164"/>
                    <a:gd name="T26" fmla="*/ 12 w 1160"/>
                    <a:gd name="T27" fmla="*/ 702 h 1164"/>
                    <a:gd name="T28" fmla="*/ 26 w 1160"/>
                    <a:gd name="T29" fmla="*/ 756 h 1164"/>
                    <a:gd name="T30" fmla="*/ 46 w 1160"/>
                    <a:gd name="T31" fmla="*/ 810 h 1164"/>
                    <a:gd name="T32" fmla="*/ 70 w 1160"/>
                    <a:gd name="T33" fmla="*/ 860 h 1164"/>
                    <a:gd name="T34" fmla="*/ 100 w 1160"/>
                    <a:gd name="T35" fmla="*/ 908 h 1164"/>
                    <a:gd name="T36" fmla="*/ 134 w 1160"/>
                    <a:gd name="T37" fmla="*/ 952 h 1164"/>
                    <a:gd name="T38" fmla="*/ 172 w 1160"/>
                    <a:gd name="T39" fmla="*/ 994 h 1164"/>
                    <a:gd name="T40" fmla="*/ 212 w 1160"/>
                    <a:gd name="T41" fmla="*/ 1032 h 1164"/>
                    <a:gd name="T42" fmla="*/ 256 w 1160"/>
                    <a:gd name="T43" fmla="*/ 1066 h 1164"/>
                    <a:gd name="T44" fmla="*/ 304 w 1160"/>
                    <a:gd name="T45" fmla="*/ 1094 h 1164"/>
                    <a:gd name="T46" fmla="*/ 356 w 1160"/>
                    <a:gd name="T47" fmla="*/ 1118 h 1164"/>
                    <a:gd name="T48" fmla="*/ 408 w 1160"/>
                    <a:gd name="T49" fmla="*/ 1138 h 1164"/>
                    <a:gd name="T50" fmla="*/ 464 w 1160"/>
                    <a:gd name="T51" fmla="*/ 1152 h 1164"/>
                    <a:gd name="T52" fmla="*/ 522 w 1160"/>
                    <a:gd name="T53" fmla="*/ 1162 h 1164"/>
                    <a:gd name="T54" fmla="*/ 580 w 1160"/>
                    <a:gd name="T55" fmla="*/ 1164 h 1164"/>
                    <a:gd name="T56" fmla="*/ 610 w 1160"/>
                    <a:gd name="T57" fmla="*/ 1164 h 1164"/>
                    <a:gd name="T58" fmla="*/ 668 w 1160"/>
                    <a:gd name="T59" fmla="*/ 1158 h 1164"/>
                    <a:gd name="T60" fmla="*/ 726 w 1160"/>
                    <a:gd name="T61" fmla="*/ 1146 h 1164"/>
                    <a:gd name="T62" fmla="*/ 780 w 1160"/>
                    <a:gd name="T63" fmla="*/ 1130 h 1164"/>
                    <a:gd name="T64" fmla="*/ 832 w 1160"/>
                    <a:gd name="T65" fmla="*/ 1108 h 1164"/>
                    <a:gd name="T66" fmla="*/ 880 w 1160"/>
                    <a:gd name="T67" fmla="*/ 1080 h 1164"/>
                    <a:gd name="T68" fmla="*/ 926 w 1160"/>
                    <a:gd name="T69" fmla="*/ 1048 h 1164"/>
                    <a:gd name="T70" fmla="*/ 970 w 1160"/>
                    <a:gd name="T71" fmla="*/ 1014 h 1164"/>
                    <a:gd name="T72" fmla="*/ 1010 w 1160"/>
                    <a:gd name="T73" fmla="*/ 974 h 1164"/>
                    <a:gd name="T74" fmla="*/ 1044 w 1160"/>
                    <a:gd name="T75" fmla="*/ 932 h 1164"/>
                    <a:gd name="T76" fmla="*/ 1076 w 1160"/>
                    <a:gd name="T77" fmla="*/ 884 h 1164"/>
                    <a:gd name="T78" fmla="*/ 1104 w 1160"/>
                    <a:gd name="T79" fmla="*/ 836 h 1164"/>
                    <a:gd name="T80" fmla="*/ 1126 w 1160"/>
                    <a:gd name="T81" fmla="*/ 784 h 1164"/>
                    <a:gd name="T82" fmla="*/ 1142 w 1160"/>
                    <a:gd name="T83" fmla="*/ 730 h 1164"/>
                    <a:gd name="T84" fmla="*/ 1154 w 1160"/>
                    <a:gd name="T85" fmla="*/ 672 h 1164"/>
                    <a:gd name="T86" fmla="*/ 1160 w 1160"/>
                    <a:gd name="T87" fmla="*/ 614 h 1164"/>
                    <a:gd name="T88" fmla="*/ 1160 w 1160"/>
                    <a:gd name="T89" fmla="*/ 288 h 1164"/>
                    <a:gd name="T90" fmla="*/ 1134 w 1160"/>
                    <a:gd name="T91" fmla="*/ 284 h 1164"/>
                    <a:gd name="T92" fmla="*/ 1082 w 1160"/>
                    <a:gd name="T93" fmla="*/ 270 h 1164"/>
                    <a:gd name="T94" fmla="*/ 1014 w 1160"/>
                    <a:gd name="T95" fmla="*/ 246 h 1164"/>
                    <a:gd name="T96" fmla="*/ 938 w 1160"/>
                    <a:gd name="T97" fmla="*/ 202 h 1164"/>
                    <a:gd name="T98" fmla="*/ 876 w 1160"/>
                    <a:gd name="T99" fmla="*/ 152 h 1164"/>
                    <a:gd name="T100" fmla="*/ 828 w 1160"/>
                    <a:gd name="T101" fmla="*/ 102 h 1164"/>
                    <a:gd name="T102" fmla="*/ 794 w 1160"/>
                    <a:gd name="T103" fmla="*/ 58 h 1164"/>
                    <a:gd name="T104" fmla="*/ 766 w 1160"/>
                    <a:gd name="T105" fmla="*/ 10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60" h="1164">
                      <a:moveTo>
                        <a:pt x="760" y="0"/>
                      </a:moveTo>
                      <a:lnTo>
                        <a:pt x="760" y="0"/>
                      </a:lnTo>
                      <a:lnTo>
                        <a:pt x="736" y="32"/>
                      </a:lnTo>
                      <a:lnTo>
                        <a:pt x="710" y="64"/>
                      </a:lnTo>
                      <a:lnTo>
                        <a:pt x="686" y="92"/>
                      </a:lnTo>
                      <a:lnTo>
                        <a:pt x="660" y="120"/>
                      </a:lnTo>
                      <a:lnTo>
                        <a:pt x="634" y="146"/>
                      </a:lnTo>
                      <a:lnTo>
                        <a:pt x="608" y="170"/>
                      </a:lnTo>
                      <a:lnTo>
                        <a:pt x="582" y="192"/>
                      </a:lnTo>
                      <a:lnTo>
                        <a:pt x="556" y="214"/>
                      </a:lnTo>
                      <a:lnTo>
                        <a:pt x="504" y="250"/>
                      </a:lnTo>
                      <a:lnTo>
                        <a:pt x="452" y="282"/>
                      </a:lnTo>
                      <a:lnTo>
                        <a:pt x="400" y="310"/>
                      </a:lnTo>
                      <a:lnTo>
                        <a:pt x="350" y="332"/>
                      </a:lnTo>
                      <a:lnTo>
                        <a:pt x="300" y="350"/>
                      </a:lnTo>
                      <a:lnTo>
                        <a:pt x="252" y="362"/>
                      </a:lnTo>
                      <a:lnTo>
                        <a:pt x="204" y="372"/>
                      </a:lnTo>
                      <a:lnTo>
                        <a:pt x="158" y="380"/>
                      </a:lnTo>
                      <a:lnTo>
                        <a:pt x="116" y="384"/>
                      </a:lnTo>
                      <a:lnTo>
                        <a:pt x="74" y="384"/>
                      </a:lnTo>
                      <a:lnTo>
                        <a:pt x="36" y="384"/>
                      </a:lnTo>
                      <a:lnTo>
                        <a:pt x="0" y="382"/>
                      </a:lnTo>
                      <a:lnTo>
                        <a:pt x="0" y="584"/>
                      </a:lnTo>
                      <a:lnTo>
                        <a:pt x="0" y="584"/>
                      </a:lnTo>
                      <a:lnTo>
                        <a:pt x="2" y="614"/>
                      </a:lnTo>
                      <a:lnTo>
                        <a:pt x="4" y="644"/>
                      </a:lnTo>
                      <a:lnTo>
                        <a:pt x="8" y="672"/>
                      </a:lnTo>
                      <a:lnTo>
                        <a:pt x="12" y="702"/>
                      </a:lnTo>
                      <a:lnTo>
                        <a:pt x="20" y="730"/>
                      </a:lnTo>
                      <a:lnTo>
                        <a:pt x="26" y="756"/>
                      </a:lnTo>
                      <a:lnTo>
                        <a:pt x="36" y="784"/>
                      </a:lnTo>
                      <a:lnTo>
                        <a:pt x="46" y="810"/>
                      </a:lnTo>
                      <a:lnTo>
                        <a:pt x="58" y="836"/>
                      </a:lnTo>
                      <a:lnTo>
                        <a:pt x="70" y="860"/>
                      </a:lnTo>
                      <a:lnTo>
                        <a:pt x="84" y="884"/>
                      </a:lnTo>
                      <a:lnTo>
                        <a:pt x="100" y="908"/>
                      </a:lnTo>
                      <a:lnTo>
                        <a:pt x="116" y="932"/>
                      </a:lnTo>
                      <a:lnTo>
                        <a:pt x="134" y="952"/>
                      </a:lnTo>
                      <a:lnTo>
                        <a:pt x="152" y="974"/>
                      </a:lnTo>
                      <a:lnTo>
                        <a:pt x="172" y="994"/>
                      </a:lnTo>
                      <a:lnTo>
                        <a:pt x="192" y="1014"/>
                      </a:lnTo>
                      <a:lnTo>
                        <a:pt x="212" y="1032"/>
                      </a:lnTo>
                      <a:lnTo>
                        <a:pt x="234" y="1048"/>
                      </a:lnTo>
                      <a:lnTo>
                        <a:pt x="256" y="1066"/>
                      </a:lnTo>
                      <a:lnTo>
                        <a:pt x="280" y="1080"/>
                      </a:lnTo>
                      <a:lnTo>
                        <a:pt x="304" y="1094"/>
                      </a:lnTo>
                      <a:lnTo>
                        <a:pt x="330" y="1108"/>
                      </a:lnTo>
                      <a:lnTo>
                        <a:pt x="356" y="1118"/>
                      </a:lnTo>
                      <a:lnTo>
                        <a:pt x="382" y="1130"/>
                      </a:lnTo>
                      <a:lnTo>
                        <a:pt x="408" y="1138"/>
                      </a:lnTo>
                      <a:lnTo>
                        <a:pt x="436" y="1146"/>
                      </a:lnTo>
                      <a:lnTo>
                        <a:pt x="464" y="1152"/>
                      </a:lnTo>
                      <a:lnTo>
                        <a:pt x="492" y="1158"/>
                      </a:lnTo>
                      <a:lnTo>
                        <a:pt x="522" y="1162"/>
                      </a:lnTo>
                      <a:lnTo>
                        <a:pt x="550" y="1164"/>
                      </a:lnTo>
                      <a:lnTo>
                        <a:pt x="580" y="1164"/>
                      </a:lnTo>
                      <a:lnTo>
                        <a:pt x="580" y="1164"/>
                      </a:lnTo>
                      <a:lnTo>
                        <a:pt x="610" y="1164"/>
                      </a:lnTo>
                      <a:lnTo>
                        <a:pt x="640" y="1162"/>
                      </a:lnTo>
                      <a:lnTo>
                        <a:pt x="668" y="1158"/>
                      </a:lnTo>
                      <a:lnTo>
                        <a:pt x="698" y="1152"/>
                      </a:lnTo>
                      <a:lnTo>
                        <a:pt x="726" y="1146"/>
                      </a:lnTo>
                      <a:lnTo>
                        <a:pt x="752" y="1138"/>
                      </a:lnTo>
                      <a:lnTo>
                        <a:pt x="780" y="1130"/>
                      </a:lnTo>
                      <a:lnTo>
                        <a:pt x="806" y="1118"/>
                      </a:lnTo>
                      <a:lnTo>
                        <a:pt x="832" y="1108"/>
                      </a:lnTo>
                      <a:lnTo>
                        <a:pt x="856" y="1094"/>
                      </a:lnTo>
                      <a:lnTo>
                        <a:pt x="880" y="1080"/>
                      </a:lnTo>
                      <a:lnTo>
                        <a:pt x="904" y="1066"/>
                      </a:lnTo>
                      <a:lnTo>
                        <a:pt x="926" y="1048"/>
                      </a:lnTo>
                      <a:lnTo>
                        <a:pt x="948" y="1032"/>
                      </a:lnTo>
                      <a:lnTo>
                        <a:pt x="970" y="1014"/>
                      </a:lnTo>
                      <a:lnTo>
                        <a:pt x="990" y="994"/>
                      </a:lnTo>
                      <a:lnTo>
                        <a:pt x="1010" y="974"/>
                      </a:lnTo>
                      <a:lnTo>
                        <a:pt x="1028" y="952"/>
                      </a:lnTo>
                      <a:lnTo>
                        <a:pt x="1044" y="932"/>
                      </a:lnTo>
                      <a:lnTo>
                        <a:pt x="1062" y="908"/>
                      </a:lnTo>
                      <a:lnTo>
                        <a:pt x="1076" y="884"/>
                      </a:lnTo>
                      <a:lnTo>
                        <a:pt x="1090" y="860"/>
                      </a:lnTo>
                      <a:lnTo>
                        <a:pt x="1104" y="836"/>
                      </a:lnTo>
                      <a:lnTo>
                        <a:pt x="1114" y="810"/>
                      </a:lnTo>
                      <a:lnTo>
                        <a:pt x="1126" y="784"/>
                      </a:lnTo>
                      <a:lnTo>
                        <a:pt x="1134" y="756"/>
                      </a:lnTo>
                      <a:lnTo>
                        <a:pt x="1142" y="730"/>
                      </a:lnTo>
                      <a:lnTo>
                        <a:pt x="1148" y="702"/>
                      </a:lnTo>
                      <a:lnTo>
                        <a:pt x="1154" y="672"/>
                      </a:lnTo>
                      <a:lnTo>
                        <a:pt x="1158" y="644"/>
                      </a:lnTo>
                      <a:lnTo>
                        <a:pt x="1160" y="614"/>
                      </a:lnTo>
                      <a:lnTo>
                        <a:pt x="1160" y="584"/>
                      </a:lnTo>
                      <a:lnTo>
                        <a:pt x="1160" y="288"/>
                      </a:lnTo>
                      <a:lnTo>
                        <a:pt x="1160" y="288"/>
                      </a:lnTo>
                      <a:lnTo>
                        <a:pt x="1134" y="284"/>
                      </a:lnTo>
                      <a:lnTo>
                        <a:pt x="1108" y="278"/>
                      </a:lnTo>
                      <a:lnTo>
                        <a:pt x="1082" y="270"/>
                      </a:lnTo>
                      <a:lnTo>
                        <a:pt x="1060" y="264"/>
                      </a:lnTo>
                      <a:lnTo>
                        <a:pt x="1014" y="246"/>
                      </a:lnTo>
                      <a:lnTo>
                        <a:pt x="974" y="224"/>
                      </a:lnTo>
                      <a:lnTo>
                        <a:pt x="938" y="202"/>
                      </a:lnTo>
                      <a:lnTo>
                        <a:pt x="906" y="178"/>
                      </a:lnTo>
                      <a:lnTo>
                        <a:pt x="876" y="152"/>
                      </a:lnTo>
                      <a:lnTo>
                        <a:pt x="850" y="128"/>
                      </a:lnTo>
                      <a:lnTo>
                        <a:pt x="828" y="102"/>
                      </a:lnTo>
                      <a:lnTo>
                        <a:pt x="810" y="80"/>
                      </a:lnTo>
                      <a:lnTo>
                        <a:pt x="794" y="58"/>
                      </a:lnTo>
                      <a:lnTo>
                        <a:pt x="782" y="38"/>
                      </a:lnTo>
                      <a:lnTo>
                        <a:pt x="766" y="10"/>
                      </a:lnTo>
                      <a:lnTo>
                        <a:pt x="7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66" name="Freeform 26">
                  <a:extLst>
                    <a:ext uri="{FF2B5EF4-FFF2-40B4-BE49-F238E27FC236}">
                      <a16:creationId xmlns:a16="http://schemas.microsoft.com/office/drawing/2014/main" id="{CFED4D08-2320-429D-B9EC-91865418D0E4}"/>
                    </a:ext>
                  </a:extLst>
                </p:cNvPr>
                <p:cNvSpPr>
                  <a:spLocks/>
                </p:cNvSpPr>
                <p:nvPr/>
              </p:nvSpPr>
              <p:spPr bwMode="auto">
                <a:xfrm>
                  <a:off x="-10407650" y="-128588"/>
                  <a:ext cx="1841500" cy="1333500"/>
                </a:xfrm>
                <a:custGeom>
                  <a:avLst/>
                  <a:gdLst>
                    <a:gd name="T0" fmla="*/ 580 w 1160"/>
                    <a:gd name="T1" fmla="*/ 0 h 840"/>
                    <a:gd name="T2" fmla="*/ 522 w 1160"/>
                    <a:gd name="T3" fmla="*/ 2 h 840"/>
                    <a:gd name="T4" fmla="*/ 464 w 1160"/>
                    <a:gd name="T5" fmla="*/ 10 h 840"/>
                    <a:gd name="T6" fmla="*/ 408 w 1160"/>
                    <a:gd name="T7" fmla="*/ 26 h 840"/>
                    <a:gd name="T8" fmla="*/ 356 w 1160"/>
                    <a:gd name="T9" fmla="*/ 44 h 840"/>
                    <a:gd name="T10" fmla="*/ 304 w 1160"/>
                    <a:gd name="T11" fmla="*/ 70 h 840"/>
                    <a:gd name="T12" fmla="*/ 256 w 1160"/>
                    <a:gd name="T13" fmla="*/ 98 h 840"/>
                    <a:gd name="T14" fmla="*/ 212 w 1160"/>
                    <a:gd name="T15" fmla="*/ 132 h 840"/>
                    <a:gd name="T16" fmla="*/ 172 w 1160"/>
                    <a:gd name="T17" fmla="*/ 170 h 840"/>
                    <a:gd name="T18" fmla="*/ 134 w 1160"/>
                    <a:gd name="T19" fmla="*/ 210 h 840"/>
                    <a:gd name="T20" fmla="*/ 100 w 1160"/>
                    <a:gd name="T21" fmla="*/ 256 h 840"/>
                    <a:gd name="T22" fmla="*/ 70 w 1160"/>
                    <a:gd name="T23" fmla="*/ 304 h 840"/>
                    <a:gd name="T24" fmla="*/ 46 w 1160"/>
                    <a:gd name="T25" fmla="*/ 354 h 840"/>
                    <a:gd name="T26" fmla="*/ 26 w 1160"/>
                    <a:gd name="T27" fmla="*/ 408 h 840"/>
                    <a:gd name="T28" fmla="*/ 12 w 1160"/>
                    <a:gd name="T29" fmla="*/ 462 h 840"/>
                    <a:gd name="T30" fmla="*/ 4 w 1160"/>
                    <a:gd name="T31" fmla="*/ 520 h 840"/>
                    <a:gd name="T32" fmla="*/ 0 w 1160"/>
                    <a:gd name="T33" fmla="*/ 578 h 840"/>
                    <a:gd name="T34" fmla="*/ 0 w 1160"/>
                    <a:gd name="T35" fmla="*/ 838 h 840"/>
                    <a:gd name="T36" fmla="*/ 74 w 1160"/>
                    <a:gd name="T37" fmla="*/ 840 h 840"/>
                    <a:gd name="T38" fmla="*/ 158 w 1160"/>
                    <a:gd name="T39" fmla="*/ 836 h 840"/>
                    <a:gd name="T40" fmla="*/ 252 w 1160"/>
                    <a:gd name="T41" fmla="*/ 818 h 840"/>
                    <a:gd name="T42" fmla="*/ 350 w 1160"/>
                    <a:gd name="T43" fmla="*/ 788 h 840"/>
                    <a:gd name="T44" fmla="*/ 452 w 1160"/>
                    <a:gd name="T45" fmla="*/ 738 h 840"/>
                    <a:gd name="T46" fmla="*/ 556 w 1160"/>
                    <a:gd name="T47" fmla="*/ 670 h 840"/>
                    <a:gd name="T48" fmla="*/ 608 w 1160"/>
                    <a:gd name="T49" fmla="*/ 626 h 840"/>
                    <a:gd name="T50" fmla="*/ 660 w 1160"/>
                    <a:gd name="T51" fmla="*/ 576 h 840"/>
                    <a:gd name="T52" fmla="*/ 710 w 1160"/>
                    <a:gd name="T53" fmla="*/ 520 h 840"/>
                    <a:gd name="T54" fmla="*/ 760 w 1160"/>
                    <a:gd name="T55" fmla="*/ 456 h 840"/>
                    <a:gd name="T56" fmla="*/ 766 w 1160"/>
                    <a:gd name="T57" fmla="*/ 466 h 840"/>
                    <a:gd name="T58" fmla="*/ 794 w 1160"/>
                    <a:gd name="T59" fmla="*/ 514 h 840"/>
                    <a:gd name="T60" fmla="*/ 828 w 1160"/>
                    <a:gd name="T61" fmla="*/ 558 h 840"/>
                    <a:gd name="T62" fmla="*/ 876 w 1160"/>
                    <a:gd name="T63" fmla="*/ 608 h 840"/>
                    <a:gd name="T64" fmla="*/ 938 w 1160"/>
                    <a:gd name="T65" fmla="*/ 658 h 840"/>
                    <a:gd name="T66" fmla="*/ 1014 w 1160"/>
                    <a:gd name="T67" fmla="*/ 702 h 840"/>
                    <a:gd name="T68" fmla="*/ 1082 w 1160"/>
                    <a:gd name="T69" fmla="*/ 726 h 840"/>
                    <a:gd name="T70" fmla="*/ 1134 w 1160"/>
                    <a:gd name="T71" fmla="*/ 740 h 840"/>
                    <a:gd name="T72" fmla="*/ 1160 w 1160"/>
                    <a:gd name="T73" fmla="*/ 578 h 840"/>
                    <a:gd name="T74" fmla="*/ 1160 w 1160"/>
                    <a:gd name="T75" fmla="*/ 550 h 840"/>
                    <a:gd name="T76" fmla="*/ 1154 w 1160"/>
                    <a:gd name="T77" fmla="*/ 490 h 840"/>
                    <a:gd name="T78" fmla="*/ 1142 w 1160"/>
                    <a:gd name="T79" fmla="*/ 434 h 840"/>
                    <a:gd name="T80" fmla="*/ 1126 w 1160"/>
                    <a:gd name="T81" fmla="*/ 380 h 840"/>
                    <a:gd name="T82" fmla="*/ 1104 w 1160"/>
                    <a:gd name="T83" fmla="*/ 328 h 840"/>
                    <a:gd name="T84" fmla="*/ 1076 w 1160"/>
                    <a:gd name="T85" fmla="*/ 278 h 840"/>
                    <a:gd name="T86" fmla="*/ 1044 w 1160"/>
                    <a:gd name="T87" fmla="*/ 232 h 840"/>
                    <a:gd name="T88" fmla="*/ 1010 w 1160"/>
                    <a:gd name="T89" fmla="*/ 190 h 840"/>
                    <a:gd name="T90" fmla="*/ 970 w 1160"/>
                    <a:gd name="T91" fmla="*/ 150 h 840"/>
                    <a:gd name="T92" fmla="*/ 926 w 1160"/>
                    <a:gd name="T93" fmla="*/ 114 h 840"/>
                    <a:gd name="T94" fmla="*/ 880 w 1160"/>
                    <a:gd name="T95" fmla="*/ 84 h 840"/>
                    <a:gd name="T96" fmla="*/ 832 w 1160"/>
                    <a:gd name="T97" fmla="*/ 56 h 840"/>
                    <a:gd name="T98" fmla="*/ 780 w 1160"/>
                    <a:gd name="T99" fmla="*/ 34 h 840"/>
                    <a:gd name="T100" fmla="*/ 726 w 1160"/>
                    <a:gd name="T101" fmla="*/ 18 h 840"/>
                    <a:gd name="T102" fmla="*/ 668 w 1160"/>
                    <a:gd name="T103" fmla="*/ 6 h 840"/>
                    <a:gd name="T104" fmla="*/ 610 w 1160"/>
                    <a:gd name="T105"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60" h="840">
                      <a:moveTo>
                        <a:pt x="580" y="0"/>
                      </a:moveTo>
                      <a:lnTo>
                        <a:pt x="580" y="0"/>
                      </a:lnTo>
                      <a:lnTo>
                        <a:pt x="550" y="0"/>
                      </a:lnTo>
                      <a:lnTo>
                        <a:pt x="522" y="2"/>
                      </a:lnTo>
                      <a:lnTo>
                        <a:pt x="492" y="6"/>
                      </a:lnTo>
                      <a:lnTo>
                        <a:pt x="464" y="10"/>
                      </a:lnTo>
                      <a:lnTo>
                        <a:pt x="436" y="18"/>
                      </a:lnTo>
                      <a:lnTo>
                        <a:pt x="408" y="26"/>
                      </a:lnTo>
                      <a:lnTo>
                        <a:pt x="382" y="34"/>
                      </a:lnTo>
                      <a:lnTo>
                        <a:pt x="356" y="44"/>
                      </a:lnTo>
                      <a:lnTo>
                        <a:pt x="330" y="56"/>
                      </a:lnTo>
                      <a:lnTo>
                        <a:pt x="304" y="70"/>
                      </a:lnTo>
                      <a:lnTo>
                        <a:pt x="280" y="84"/>
                      </a:lnTo>
                      <a:lnTo>
                        <a:pt x="256" y="98"/>
                      </a:lnTo>
                      <a:lnTo>
                        <a:pt x="234" y="114"/>
                      </a:lnTo>
                      <a:lnTo>
                        <a:pt x="212" y="132"/>
                      </a:lnTo>
                      <a:lnTo>
                        <a:pt x="192" y="150"/>
                      </a:lnTo>
                      <a:lnTo>
                        <a:pt x="172" y="170"/>
                      </a:lnTo>
                      <a:lnTo>
                        <a:pt x="152" y="190"/>
                      </a:lnTo>
                      <a:lnTo>
                        <a:pt x="134" y="210"/>
                      </a:lnTo>
                      <a:lnTo>
                        <a:pt x="116" y="232"/>
                      </a:lnTo>
                      <a:lnTo>
                        <a:pt x="100" y="256"/>
                      </a:lnTo>
                      <a:lnTo>
                        <a:pt x="84" y="278"/>
                      </a:lnTo>
                      <a:lnTo>
                        <a:pt x="70" y="304"/>
                      </a:lnTo>
                      <a:lnTo>
                        <a:pt x="58" y="328"/>
                      </a:lnTo>
                      <a:lnTo>
                        <a:pt x="46" y="354"/>
                      </a:lnTo>
                      <a:lnTo>
                        <a:pt x="36" y="380"/>
                      </a:lnTo>
                      <a:lnTo>
                        <a:pt x="26" y="408"/>
                      </a:lnTo>
                      <a:lnTo>
                        <a:pt x="20" y="434"/>
                      </a:lnTo>
                      <a:lnTo>
                        <a:pt x="12" y="462"/>
                      </a:lnTo>
                      <a:lnTo>
                        <a:pt x="8" y="490"/>
                      </a:lnTo>
                      <a:lnTo>
                        <a:pt x="4" y="520"/>
                      </a:lnTo>
                      <a:lnTo>
                        <a:pt x="2" y="550"/>
                      </a:lnTo>
                      <a:lnTo>
                        <a:pt x="0" y="578"/>
                      </a:lnTo>
                      <a:lnTo>
                        <a:pt x="0" y="838"/>
                      </a:lnTo>
                      <a:lnTo>
                        <a:pt x="0" y="838"/>
                      </a:lnTo>
                      <a:lnTo>
                        <a:pt x="36" y="840"/>
                      </a:lnTo>
                      <a:lnTo>
                        <a:pt x="74" y="840"/>
                      </a:lnTo>
                      <a:lnTo>
                        <a:pt x="116" y="840"/>
                      </a:lnTo>
                      <a:lnTo>
                        <a:pt x="158" y="836"/>
                      </a:lnTo>
                      <a:lnTo>
                        <a:pt x="204" y="828"/>
                      </a:lnTo>
                      <a:lnTo>
                        <a:pt x="252" y="818"/>
                      </a:lnTo>
                      <a:lnTo>
                        <a:pt x="300" y="806"/>
                      </a:lnTo>
                      <a:lnTo>
                        <a:pt x="350" y="788"/>
                      </a:lnTo>
                      <a:lnTo>
                        <a:pt x="400" y="766"/>
                      </a:lnTo>
                      <a:lnTo>
                        <a:pt x="452" y="738"/>
                      </a:lnTo>
                      <a:lnTo>
                        <a:pt x="504" y="706"/>
                      </a:lnTo>
                      <a:lnTo>
                        <a:pt x="556" y="670"/>
                      </a:lnTo>
                      <a:lnTo>
                        <a:pt x="582" y="648"/>
                      </a:lnTo>
                      <a:lnTo>
                        <a:pt x="608" y="626"/>
                      </a:lnTo>
                      <a:lnTo>
                        <a:pt x="634" y="602"/>
                      </a:lnTo>
                      <a:lnTo>
                        <a:pt x="660" y="576"/>
                      </a:lnTo>
                      <a:lnTo>
                        <a:pt x="686" y="548"/>
                      </a:lnTo>
                      <a:lnTo>
                        <a:pt x="710" y="520"/>
                      </a:lnTo>
                      <a:lnTo>
                        <a:pt x="736" y="488"/>
                      </a:lnTo>
                      <a:lnTo>
                        <a:pt x="760" y="456"/>
                      </a:lnTo>
                      <a:lnTo>
                        <a:pt x="760" y="456"/>
                      </a:lnTo>
                      <a:lnTo>
                        <a:pt x="766" y="466"/>
                      </a:lnTo>
                      <a:lnTo>
                        <a:pt x="782" y="494"/>
                      </a:lnTo>
                      <a:lnTo>
                        <a:pt x="794" y="514"/>
                      </a:lnTo>
                      <a:lnTo>
                        <a:pt x="810" y="536"/>
                      </a:lnTo>
                      <a:lnTo>
                        <a:pt x="828" y="558"/>
                      </a:lnTo>
                      <a:lnTo>
                        <a:pt x="850" y="584"/>
                      </a:lnTo>
                      <a:lnTo>
                        <a:pt x="876" y="608"/>
                      </a:lnTo>
                      <a:lnTo>
                        <a:pt x="906" y="634"/>
                      </a:lnTo>
                      <a:lnTo>
                        <a:pt x="938" y="658"/>
                      </a:lnTo>
                      <a:lnTo>
                        <a:pt x="974" y="680"/>
                      </a:lnTo>
                      <a:lnTo>
                        <a:pt x="1014" y="702"/>
                      </a:lnTo>
                      <a:lnTo>
                        <a:pt x="1060" y="720"/>
                      </a:lnTo>
                      <a:lnTo>
                        <a:pt x="1082" y="726"/>
                      </a:lnTo>
                      <a:lnTo>
                        <a:pt x="1108" y="734"/>
                      </a:lnTo>
                      <a:lnTo>
                        <a:pt x="1134" y="740"/>
                      </a:lnTo>
                      <a:lnTo>
                        <a:pt x="1160" y="744"/>
                      </a:lnTo>
                      <a:lnTo>
                        <a:pt x="1160" y="578"/>
                      </a:lnTo>
                      <a:lnTo>
                        <a:pt x="1160" y="578"/>
                      </a:lnTo>
                      <a:lnTo>
                        <a:pt x="1160" y="550"/>
                      </a:lnTo>
                      <a:lnTo>
                        <a:pt x="1158" y="520"/>
                      </a:lnTo>
                      <a:lnTo>
                        <a:pt x="1154" y="490"/>
                      </a:lnTo>
                      <a:lnTo>
                        <a:pt x="1148" y="462"/>
                      </a:lnTo>
                      <a:lnTo>
                        <a:pt x="1142" y="434"/>
                      </a:lnTo>
                      <a:lnTo>
                        <a:pt x="1134" y="408"/>
                      </a:lnTo>
                      <a:lnTo>
                        <a:pt x="1126" y="380"/>
                      </a:lnTo>
                      <a:lnTo>
                        <a:pt x="1114" y="354"/>
                      </a:lnTo>
                      <a:lnTo>
                        <a:pt x="1104" y="328"/>
                      </a:lnTo>
                      <a:lnTo>
                        <a:pt x="1090" y="304"/>
                      </a:lnTo>
                      <a:lnTo>
                        <a:pt x="1076" y="278"/>
                      </a:lnTo>
                      <a:lnTo>
                        <a:pt x="1062" y="256"/>
                      </a:lnTo>
                      <a:lnTo>
                        <a:pt x="1044" y="232"/>
                      </a:lnTo>
                      <a:lnTo>
                        <a:pt x="1028" y="210"/>
                      </a:lnTo>
                      <a:lnTo>
                        <a:pt x="1010" y="190"/>
                      </a:lnTo>
                      <a:lnTo>
                        <a:pt x="990" y="170"/>
                      </a:lnTo>
                      <a:lnTo>
                        <a:pt x="970" y="150"/>
                      </a:lnTo>
                      <a:lnTo>
                        <a:pt x="948" y="132"/>
                      </a:lnTo>
                      <a:lnTo>
                        <a:pt x="926" y="114"/>
                      </a:lnTo>
                      <a:lnTo>
                        <a:pt x="904" y="98"/>
                      </a:lnTo>
                      <a:lnTo>
                        <a:pt x="880" y="84"/>
                      </a:lnTo>
                      <a:lnTo>
                        <a:pt x="856" y="70"/>
                      </a:lnTo>
                      <a:lnTo>
                        <a:pt x="832" y="56"/>
                      </a:lnTo>
                      <a:lnTo>
                        <a:pt x="806" y="44"/>
                      </a:lnTo>
                      <a:lnTo>
                        <a:pt x="780" y="34"/>
                      </a:lnTo>
                      <a:lnTo>
                        <a:pt x="752" y="26"/>
                      </a:lnTo>
                      <a:lnTo>
                        <a:pt x="726" y="18"/>
                      </a:lnTo>
                      <a:lnTo>
                        <a:pt x="698" y="10"/>
                      </a:lnTo>
                      <a:lnTo>
                        <a:pt x="668" y="6"/>
                      </a:lnTo>
                      <a:lnTo>
                        <a:pt x="640" y="2"/>
                      </a:lnTo>
                      <a:lnTo>
                        <a:pt x="610" y="0"/>
                      </a:lnTo>
                      <a:lnTo>
                        <a:pt x="5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67" name="Freeform 27">
                  <a:extLst>
                    <a:ext uri="{FF2B5EF4-FFF2-40B4-BE49-F238E27FC236}">
                      <a16:creationId xmlns:a16="http://schemas.microsoft.com/office/drawing/2014/main" id="{535CC917-BF9D-4CC5-9147-62DB64381061}"/>
                    </a:ext>
                  </a:extLst>
                </p:cNvPr>
                <p:cNvSpPr>
                  <a:spLocks/>
                </p:cNvSpPr>
                <p:nvPr/>
              </p:nvSpPr>
              <p:spPr bwMode="auto">
                <a:xfrm>
                  <a:off x="-10080625" y="2570162"/>
                  <a:ext cx="1190625" cy="514350"/>
                </a:xfrm>
                <a:custGeom>
                  <a:avLst/>
                  <a:gdLst>
                    <a:gd name="T0" fmla="*/ 612 w 750"/>
                    <a:gd name="T1" fmla="*/ 0 h 324"/>
                    <a:gd name="T2" fmla="*/ 598 w 750"/>
                    <a:gd name="T3" fmla="*/ 38 h 324"/>
                    <a:gd name="T4" fmla="*/ 580 w 750"/>
                    <a:gd name="T5" fmla="*/ 74 h 324"/>
                    <a:gd name="T6" fmla="*/ 556 w 750"/>
                    <a:gd name="T7" fmla="*/ 106 h 324"/>
                    <a:gd name="T8" fmla="*/ 526 w 750"/>
                    <a:gd name="T9" fmla="*/ 134 h 324"/>
                    <a:gd name="T10" fmla="*/ 494 w 750"/>
                    <a:gd name="T11" fmla="*/ 156 h 324"/>
                    <a:gd name="T12" fmla="*/ 456 w 750"/>
                    <a:gd name="T13" fmla="*/ 174 h 324"/>
                    <a:gd name="T14" fmla="*/ 416 w 750"/>
                    <a:gd name="T15" fmla="*/ 184 h 324"/>
                    <a:gd name="T16" fmla="*/ 374 w 750"/>
                    <a:gd name="T17" fmla="*/ 188 h 324"/>
                    <a:gd name="T18" fmla="*/ 354 w 750"/>
                    <a:gd name="T19" fmla="*/ 188 h 324"/>
                    <a:gd name="T20" fmla="*/ 312 w 750"/>
                    <a:gd name="T21" fmla="*/ 180 h 324"/>
                    <a:gd name="T22" fmla="*/ 274 w 750"/>
                    <a:gd name="T23" fmla="*/ 166 h 324"/>
                    <a:gd name="T24" fmla="*/ 238 w 750"/>
                    <a:gd name="T25" fmla="*/ 146 h 324"/>
                    <a:gd name="T26" fmla="*/ 208 w 750"/>
                    <a:gd name="T27" fmla="*/ 122 h 324"/>
                    <a:gd name="T28" fmla="*/ 180 w 750"/>
                    <a:gd name="T29" fmla="*/ 92 h 324"/>
                    <a:gd name="T30" fmla="*/ 160 w 750"/>
                    <a:gd name="T31" fmla="*/ 56 h 324"/>
                    <a:gd name="T32" fmla="*/ 144 w 750"/>
                    <a:gd name="T33" fmla="*/ 20 h 324"/>
                    <a:gd name="T34" fmla="*/ 0 w 750"/>
                    <a:gd name="T35" fmla="*/ 0 h 324"/>
                    <a:gd name="T36" fmla="*/ 6 w 750"/>
                    <a:gd name="T37" fmla="*/ 34 h 324"/>
                    <a:gd name="T38" fmla="*/ 28 w 750"/>
                    <a:gd name="T39" fmla="*/ 98 h 324"/>
                    <a:gd name="T40" fmla="*/ 60 w 750"/>
                    <a:gd name="T41" fmla="*/ 156 h 324"/>
                    <a:gd name="T42" fmla="*/ 102 w 750"/>
                    <a:gd name="T43" fmla="*/ 208 h 324"/>
                    <a:gd name="T44" fmla="*/ 152 w 750"/>
                    <a:gd name="T45" fmla="*/ 252 h 324"/>
                    <a:gd name="T46" fmla="*/ 208 w 750"/>
                    <a:gd name="T47" fmla="*/ 286 h 324"/>
                    <a:gd name="T48" fmla="*/ 272 w 750"/>
                    <a:gd name="T49" fmla="*/ 310 h 324"/>
                    <a:gd name="T50" fmla="*/ 340 w 750"/>
                    <a:gd name="T51" fmla="*/ 322 h 324"/>
                    <a:gd name="T52" fmla="*/ 374 w 750"/>
                    <a:gd name="T53" fmla="*/ 324 h 324"/>
                    <a:gd name="T54" fmla="*/ 444 w 750"/>
                    <a:gd name="T55" fmla="*/ 318 h 324"/>
                    <a:gd name="T56" fmla="*/ 510 w 750"/>
                    <a:gd name="T57" fmla="*/ 300 h 324"/>
                    <a:gd name="T58" fmla="*/ 570 w 750"/>
                    <a:gd name="T59" fmla="*/ 270 h 324"/>
                    <a:gd name="T60" fmla="*/ 624 w 750"/>
                    <a:gd name="T61" fmla="*/ 230 h 324"/>
                    <a:gd name="T62" fmla="*/ 670 w 750"/>
                    <a:gd name="T63" fmla="*/ 184 h 324"/>
                    <a:gd name="T64" fmla="*/ 706 w 750"/>
                    <a:gd name="T65" fmla="*/ 128 h 324"/>
                    <a:gd name="T66" fmla="*/ 734 w 750"/>
                    <a:gd name="T67" fmla="*/ 66 h 324"/>
                    <a:gd name="T68" fmla="*/ 750 w 750"/>
                    <a:gd name="T69"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0" h="324">
                      <a:moveTo>
                        <a:pt x="612" y="0"/>
                      </a:moveTo>
                      <a:lnTo>
                        <a:pt x="612" y="0"/>
                      </a:lnTo>
                      <a:lnTo>
                        <a:pt x="606" y="20"/>
                      </a:lnTo>
                      <a:lnTo>
                        <a:pt x="598" y="38"/>
                      </a:lnTo>
                      <a:lnTo>
                        <a:pt x="590" y="56"/>
                      </a:lnTo>
                      <a:lnTo>
                        <a:pt x="580" y="74"/>
                      </a:lnTo>
                      <a:lnTo>
                        <a:pt x="568" y="92"/>
                      </a:lnTo>
                      <a:lnTo>
                        <a:pt x="556" y="106"/>
                      </a:lnTo>
                      <a:lnTo>
                        <a:pt x="542" y="122"/>
                      </a:lnTo>
                      <a:lnTo>
                        <a:pt x="526" y="134"/>
                      </a:lnTo>
                      <a:lnTo>
                        <a:pt x="510" y="146"/>
                      </a:lnTo>
                      <a:lnTo>
                        <a:pt x="494" y="156"/>
                      </a:lnTo>
                      <a:lnTo>
                        <a:pt x="476" y="166"/>
                      </a:lnTo>
                      <a:lnTo>
                        <a:pt x="456" y="174"/>
                      </a:lnTo>
                      <a:lnTo>
                        <a:pt x="438" y="180"/>
                      </a:lnTo>
                      <a:lnTo>
                        <a:pt x="416" y="184"/>
                      </a:lnTo>
                      <a:lnTo>
                        <a:pt x="396" y="188"/>
                      </a:lnTo>
                      <a:lnTo>
                        <a:pt x="374" y="188"/>
                      </a:lnTo>
                      <a:lnTo>
                        <a:pt x="374" y="188"/>
                      </a:lnTo>
                      <a:lnTo>
                        <a:pt x="354" y="188"/>
                      </a:lnTo>
                      <a:lnTo>
                        <a:pt x="332" y="184"/>
                      </a:lnTo>
                      <a:lnTo>
                        <a:pt x="312" y="180"/>
                      </a:lnTo>
                      <a:lnTo>
                        <a:pt x="292" y="174"/>
                      </a:lnTo>
                      <a:lnTo>
                        <a:pt x="274" y="166"/>
                      </a:lnTo>
                      <a:lnTo>
                        <a:pt x="256" y="156"/>
                      </a:lnTo>
                      <a:lnTo>
                        <a:pt x="238" y="146"/>
                      </a:lnTo>
                      <a:lnTo>
                        <a:pt x="222" y="134"/>
                      </a:lnTo>
                      <a:lnTo>
                        <a:pt x="208" y="122"/>
                      </a:lnTo>
                      <a:lnTo>
                        <a:pt x="194" y="106"/>
                      </a:lnTo>
                      <a:lnTo>
                        <a:pt x="180" y="92"/>
                      </a:lnTo>
                      <a:lnTo>
                        <a:pt x="170" y="74"/>
                      </a:lnTo>
                      <a:lnTo>
                        <a:pt x="160" y="56"/>
                      </a:lnTo>
                      <a:lnTo>
                        <a:pt x="150" y="38"/>
                      </a:lnTo>
                      <a:lnTo>
                        <a:pt x="144" y="20"/>
                      </a:lnTo>
                      <a:lnTo>
                        <a:pt x="138" y="0"/>
                      </a:lnTo>
                      <a:lnTo>
                        <a:pt x="0" y="0"/>
                      </a:lnTo>
                      <a:lnTo>
                        <a:pt x="0" y="0"/>
                      </a:lnTo>
                      <a:lnTo>
                        <a:pt x="6" y="34"/>
                      </a:lnTo>
                      <a:lnTo>
                        <a:pt x="16" y="66"/>
                      </a:lnTo>
                      <a:lnTo>
                        <a:pt x="28" y="98"/>
                      </a:lnTo>
                      <a:lnTo>
                        <a:pt x="42" y="128"/>
                      </a:lnTo>
                      <a:lnTo>
                        <a:pt x="60" y="156"/>
                      </a:lnTo>
                      <a:lnTo>
                        <a:pt x="80" y="184"/>
                      </a:lnTo>
                      <a:lnTo>
                        <a:pt x="102" y="208"/>
                      </a:lnTo>
                      <a:lnTo>
                        <a:pt x="126" y="230"/>
                      </a:lnTo>
                      <a:lnTo>
                        <a:pt x="152" y="252"/>
                      </a:lnTo>
                      <a:lnTo>
                        <a:pt x="178" y="270"/>
                      </a:lnTo>
                      <a:lnTo>
                        <a:pt x="208" y="286"/>
                      </a:lnTo>
                      <a:lnTo>
                        <a:pt x="240" y="300"/>
                      </a:lnTo>
                      <a:lnTo>
                        <a:pt x="272" y="310"/>
                      </a:lnTo>
                      <a:lnTo>
                        <a:pt x="304" y="318"/>
                      </a:lnTo>
                      <a:lnTo>
                        <a:pt x="340" y="322"/>
                      </a:lnTo>
                      <a:lnTo>
                        <a:pt x="374" y="324"/>
                      </a:lnTo>
                      <a:lnTo>
                        <a:pt x="374" y="324"/>
                      </a:lnTo>
                      <a:lnTo>
                        <a:pt x="410" y="322"/>
                      </a:lnTo>
                      <a:lnTo>
                        <a:pt x="444" y="318"/>
                      </a:lnTo>
                      <a:lnTo>
                        <a:pt x="478" y="310"/>
                      </a:lnTo>
                      <a:lnTo>
                        <a:pt x="510" y="300"/>
                      </a:lnTo>
                      <a:lnTo>
                        <a:pt x="540" y="286"/>
                      </a:lnTo>
                      <a:lnTo>
                        <a:pt x="570" y="270"/>
                      </a:lnTo>
                      <a:lnTo>
                        <a:pt x="598" y="252"/>
                      </a:lnTo>
                      <a:lnTo>
                        <a:pt x="624" y="230"/>
                      </a:lnTo>
                      <a:lnTo>
                        <a:pt x="648" y="208"/>
                      </a:lnTo>
                      <a:lnTo>
                        <a:pt x="670" y="184"/>
                      </a:lnTo>
                      <a:lnTo>
                        <a:pt x="690" y="156"/>
                      </a:lnTo>
                      <a:lnTo>
                        <a:pt x="706" y="128"/>
                      </a:lnTo>
                      <a:lnTo>
                        <a:pt x="722" y="98"/>
                      </a:lnTo>
                      <a:lnTo>
                        <a:pt x="734" y="66"/>
                      </a:lnTo>
                      <a:lnTo>
                        <a:pt x="744" y="34"/>
                      </a:lnTo>
                      <a:lnTo>
                        <a:pt x="750" y="0"/>
                      </a:lnTo>
                      <a:lnTo>
                        <a:pt x="612" y="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68" name="Freeform 28">
                  <a:extLst>
                    <a:ext uri="{FF2B5EF4-FFF2-40B4-BE49-F238E27FC236}">
                      <a16:creationId xmlns:a16="http://schemas.microsoft.com/office/drawing/2014/main" id="{20272CA0-C8B4-4EDC-B001-FB3B8893DE97}"/>
                    </a:ext>
                  </a:extLst>
                </p:cNvPr>
                <p:cNvSpPr>
                  <a:spLocks/>
                </p:cNvSpPr>
                <p:nvPr/>
              </p:nvSpPr>
              <p:spPr bwMode="auto">
                <a:xfrm>
                  <a:off x="-8321675" y="3716338"/>
                  <a:ext cx="596900" cy="2051050"/>
                </a:xfrm>
                <a:custGeom>
                  <a:avLst/>
                  <a:gdLst>
                    <a:gd name="T0" fmla="*/ 268 w 376"/>
                    <a:gd name="T1" fmla="*/ 1292 h 1292"/>
                    <a:gd name="T2" fmla="*/ 108 w 376"/>
                    <a:gd name="T3" fmla="*/ 1292 h 1292"/>
                    <a:gd name="T4" fmla="*/ 108 w 376"/>
                    <a:gd name="T5" fmla="*/ 1292 h 1292"/>
                    <a:gd name="T6" fmla="*/ 86 w 376"/>
                    <a:gd name="T7" fmla="*/ 1290 h 1292"/>
                    <a:gd name="T8" fmla="*/ 66 w 376"/>
                    <a:gd name="T9" fmla="*/ 1284 h 1292"/>
                    <a:gd name="T10" fmla="*/ 46 w 376"/>
                    <a:gd name="T11" fmla="*/ 1274 h 1292"/>
                    <a:gd name="T12" fmla="*/ 30 w 376"/>
                    <a:gd name="T13" fmla="*/ 1262 h 1292"/>
                    <a:gd name="T14" fmla="*/ 18 w 376"/>
                    <a:gd name="T15" fmla="*/ 1246 h 1292"/>
                    <a:gd name="T16" fmla="*/ 8 w 376"/>
                    <a:gd name="T17" fmla="*/ 1226 h 1292"/>
                    <a:gd name="T18" fmla="*/ 2 w 376"/>
                    <a:gd name="T19" fmla="*/ 1206 h 1292"/>
                    <a:gd name="T20" fmla="*/ 0 w 376"/>
                    <a:gd name="T21" fmla="*/ 1184 h 1292"/>
                    <a:gd name="T22" fmla="*/ 0 w 376"/>
                    <a:gd name="T23" fmla="*/ 108 h 1292"/>
                    <a:gd name="T24" fmla="*/ 0 w 376"/>
                    <a:gd name="T25" fmla="*/ 108 h 1292"/>
                    <a:gd name="T26" fmla="*/ 2 w 376"/>
                    <a:gd name="T27" fmla="*/ 86 h 1292"/>
                    <a:gd name="T28" fmla="*/ 8 w 376"/>
                    <a:gd name="T29" fmla="*/ 66 h 1292"/>
                    <a:gd name="T30" fmla="*/ 18 w 376"/>
                    <a:gd name="T31" fmla="*/ 48 h 1292"/>
                    <a:gd name="T32" fmla="*/ 30 w 376"/>
                    <a:gd name="T33" fmla="*/ 32 h 1292"/>
                    <a:gd name="T34" fmla="*/ 46 w 376"/>
                    <a:gd name="T35" fmla="*/ 18 h 1292"/>
                    <a:gd name="T36" fmla="*/ 66 w 376"/>
                    <a:gd name="T37" fmla="*/ 8 h 1292"/>
                    <a:gd name="T38" fmla="*/ 86 w 376"/>
                    <a:gd name="T39" fmla="*/ 2 h 1292"/>
                    <a:gd name="T40" fmla="*/ 108 w 376"/>
                    <a:gd name="T41" fmla="*/ 0 h 1292"/>
                    <a:gd name="T42" fmla="*/ 268 w 376"/>
                    <a:gd name="T43" fmla="*/ 0 h 1292"/>
                    <a:gd name="T44" fmla="*/ 268 w 376"/>
                    <a:gd name="T45" fmla="*/ 0 h 1292"/>
                    <a:gd name="T46" fmla="*/ 290 w 376"/>
                    <a:gd name="T47" fmla="*/ 2 h 1292"/>
                    <a:gd name="T48" fmla="*/ 310 w 376"/>
                    <a:gd name="T49" fmla="*/ 8 h 1292"/>
                    <a:gd name="T50" fmla="*/ 328 w 376"/>
                    <a:gd name="T51" fmla="*/ 18 h 1292"/>
                    <a:gd name="T52" fmla="*/ 344 w 376"/>
                    <a:gd name="T53" fmla="*/ 32 h 1292"/>
                    <a:gd name="T54" fmla="*/ 358 w 376"/>
                    <a:gd name="T55" fmla="*/ 48 h 1292"/>
                    <a:gd name="T56" fmla="*/ 368 w 376"/>
                    <a:gd name="T57" fmla="*/ 66 h 1292"/>
                    <a:gd name="T58" fmla="*/ 374 w 376"/>
                    <a:gd name="T59" fmla="*/ 86 h 1292"/>
                    <a:gd name="T60" fmla="*/ 376 w 376"/>
                    <a:gd name="T61" fmla="*/ 108 h 1292"/>
                    <a:gd name="T62" fmla="*/ 376 w 376"/>
                    <a:gd name="T63" fmla="*/ 1184 h 1292"/>
                    <a:gd name="T64" fmla="*/ 376 w 376"/>
                    <a:gd name="T65" fmla="*/ 1184 h 1292"/>
                    <a:gd name="T66" fmla="*/ 374 w 376"/>
                    <a:gd name="T67" fmla="*/ 1206 h 1292"/>
                    <a:gd name="T68" fmla="*/ 368 w 376"/>
                    <a:gd name="T69" fmla="*/ 1226 h 1292"/>
                    <a:gd name="T70" fmla="*/ 358 w 376"/>
                    <a:gd name="T71" fmla="*/ 1246 h 1292"/>
                    <a:gd name="T72" fmla="*/ 344 w 376"/>
                    <a:gd name="T73" fmla="*/ 1262 h 1292"/>
                    <a:gd name="T74" fmla="*/ 328 w 376"/>
                    <a:gd name="T75" fmla="*/ 1274 h 1292"/>
                    <a:gd name="T76" fmla="*/ 310 w 376"/>
                    <a:gd name="T77" fmla="*/ 1284 h 1292"/>
                    <a:gd name="T78" fmla="*/ 290 w 376"/>
                    <a:gd name="T79" fmla="*/ 1290 h 1292"/>
                    <a:gd name="T80" fmla="*/ 268 w 376"/>
                    <a:gd name="T81" fmla="*/ 1292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6" h="1292">
                      <a:moveTo>
                        <a:pt x="268" y="1292"/>
                      </a:moveTo>
                      <a:lnTo>
                        <a:pt x="108" y="1292"/>
                      </a:lnTo>
                      <a:lnTo>
                        <a:pt x="108" y="1292"/>
                      </a:lnTo>
                      <a:lnTo>
                        <a:pt x="86" y="1290"/>
                      </a:lnTo>
                      <a:lnTo>
                        <a:pt x="66" y="1284"/>
                      </a:lnTo>
                      <a:lnTo>
                        <a:pt x="46" y="1274"/>
                      </a:lnTo>
                      <a:lnTo>
                        <a:pt x="30" y="1262"/>
                      </a:lnTo>
                      <a:lnTo>
                        <a:pt x="18" y="1246"/>
                      </a:lnTo>
                      <a:lnTo>
                        <a:pt x="8" y="1226"/>
                      </a:lnTo>
                      <a:lnTo>
                        <a:pt x="2" y="1206"/>
                      </a:lnTo>
                      <a:lnTo>
                        <a:pt x="0" y="1184"/>
                      </a:lnTo>
                      <a:lnTo>
                        <a:pt x="0" y="108"/>
                      </a:lnTo>
                      <a:lnTo>
                        <a:pt x="0" y="108"/>
                      </a:lnTo>
                      <a:lnTo>
                        <a:pt x="2" y="86"/>
                      </a:lnTo>
                      <a:lnTo>
                        <a:pt x="8" y="66"/>
                      </a:lnTo>
                      <a:lnTo>
                        <a:pt x="18" y="48"/>
                      </a:lnTo>
                      <a:lnTo>
                        <a:pt x="30" y="32"/>
                      </a:lnTo>
                      <a:lnTo>
                        <a:pt x="46" y="18"/>
                      </a:lnTo>
                      <a:lnTo>
                        <a:pt x="66" y="8"/>
                      </a:lnTo>
                      <a:lnTo>
                        <a:pt x="86" y="2"/>
                      </a:lnTo>
                      <a:lnTo>
                        <a:pt x="108" y="0"/>
                      </a:lnTo>
                      <a:lnTo>
                        <a:pt x="268" y="0"/>
                      </a:lnTo>
                      <a:lnTo>
                        <a:pt x="268" y="0"/>
                      </a:lnTo>
                      <a:lnTo>
                        <a:pt x="290" y="2"/>
                      </a:lnTo>
                      <a:lnTo>
                        <a:pt x="310" y="8"/>
                      </a:lnTo>
                      <a:lnTo>
                        <a:pt x="328" y="18"/>
                      </a:lnTo>
                      <a:lnTo>
                        <a:pt x="344" y="32"/>
                      </a:lnTo>
                      <a:lnTo>
                        <a:pt x="358" y="48"/>
                      </a:lnTo>
                      <a:lnTo>
                        <a:pt x="368" y="66"/>
                      </a:lnTo>
                      <a:lnTo>
                        <a:pt x="374" y="86"/>
                      </a:lnTo>
                      <a:lnTo>
                        <a:pt x="376" y="108"/>
                      </a:lnTo>
                      <a:lnTo>
                        <a:pt x="376" y="1184"/>
                      </a:lnTo>
                      <a:lnTo>
                        <a:pt x="376" y="1184"/>
                      </a:lnTo>
                      <a:lnTo>
                        <a:pt x="374" y="1206"/>
                      </a:lnTo>
                      <a:lnTo>
                        <a:pt x="368" y="1226"/>
                      </a:lnTo>
                      <a:lnTo>
                        <a:pt x="358" y="1246"/>
                      </a:lnTo>
                      <a:lnTo>
                        <a:pt x="344" y="1262"/>
                      </a:lnTo>
                      <a:lnTo>
                        <a:pt x="328" y="1274"/>
                      </a:lnTo>
                      <a:lnTo>
                        <a:pt x="310" y="1284"/>
                      </a:lnTo>
                      <a:lnTo>
                        <a:pt x="290" y="1290"/>
                      </a:lnTo>
                      <a:lnTo>
                        <a:pt x="268" y="129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69" name="Freeform 29">
                  <a:extLst>
                    <a:ext uri="{FF2B5EF4-FFF2-40B4-BE49-F238E27FC236}">
                      <a16:creationId xmlns:a16="http://schemas.microsoft.com/office/drawing/2014/main" id="{B6104CAE-6BF0-4E31-B492-6E2CCFE64A95}"/>
                    </a:ext>
                  </a:extLst>
                </p:cNvPr>
                <p:cNvSpPr>
                  <a:spLocks/>
                </p:cNvSpPr>
                <p:nvPr/>
              </p:nvSpPr>
              <p:spPr bwMode="auto">
                <a:xfrm>
                  <a:off x="-8321675" y="3716338"/>
                  <a:ext cx="596900" cy="2051050"/>
                </a:xfrm>
                <a:custGeom>
                  <a:avLst/>
                  <a:gdLst>
                    <a:gd name="T0" fmla="*/ 268 w 376"/>
                    <a:gd name="T1" fmla="*/ 1292 h 1292"/>
                    <a:gd name="T2" fmla="*/ 108 w 376"/>
                    <a:gd name="T3" fmla="*/ 1292 h 1292"/>
                    <a:gd name="T4" fmla="*/ 108 w 376"/>
                    <a:gd name="T5" fmla="*/ 1292 h 1292"/>
                    <a:gd name="T6" fmla="*/ 86 w 376"/>
                    <a:gd name="T7" fmla="*/ 1290 h 1292"/>
                    <a:gd name="T8" fmla="*/ 66 w 376"/>
                    <a:gd name="T9" fmla="*/ 1284 h 1292"/>
                    <a:gd name="T10" fmla="*/ 46 w 376"/>
                    <a:gd name="T11" fmla="*/ 1274 h 1292"/>
                    <a:gd name="T12" fmla="*/ 30 w 376"/>
                    <a:gd name="T13" fmla="*/ 1262 h 1292"/>
                    <a:gd name="T14" fmla="*/ 18 w 376"/>
                    <a:gd name="T15" fmla="*/ 1246 h 1292"/>
                    <a:gd name="T16" fmla="*/ 8 w 376"/>
                    <a:gd name="T17" fmla="*/ 1226 h 1292"/>
                    <a:gd name="T18" fmla="*/ 2 w 376"/>
                    <a:gd name="T19" fmla="*/ 1206 h 1292"/>
                    <a:gd name="T20" fmla="*/ 0 w 376"/>
                    <a:gd name="T21" fmla="*/ 1184 h 1292"/>
                    <a:gd name="T22" fmla="*/ 0 w 376"/>
                    <a:gd name="T23" fmla="*/ 108 h 1292"/>
                    <a:gd name="T24" fmla="*/ 0 w 376"/>
                    <a:gd name="T25" fmla="*/ 108 h 1292"/>
                    <a:gd name="T26" fmla="*/ 2 w 376"/>
                    <a:gd name="T27" fmla="*/ 86 h 1292"/>
                    <a:gd name="T28" fmla="*/ 8 w 376"/>
                    <a:gd name="T29" fmla="*/ 66 h 1292"/>
                    <a:gd name="T30" fmla="*/ 18 w 376"/>
                    <a:gd name="T31" fmla="*/ 48 h 1292"/>
                    <a:gd name="T32" fmla="*/ 30 w 376"/>
                    <a:gd name="T33" fmla="*/ 32 h 1292"/>
                    <a:gd name="T34" fmla="*/ 46 w 376"/>
                    <a:gd name="T35" fmla="*/ 18 h 1292"/>
                    <a:gd name="T36" fmla="*/ 66 w 376"/>
                    <a:gd name="T37" fmla="*/ 8 h 1292"/>
                    <a:gd name="T38" fmla="*/ 86 w 376"/>
                    <a:gd name="T39" fmla="*/ 2 h 1292"/>
                    <a:gd name="T40" fmla="*/ 108 w 376"/>
                    <a:gd name="T41" fmla="*/ 0 h 1292"/>
                    <a:gd name="T42" fmla="*/ 268 w 376"/>
                    <a:gd name="T43" fmla="*/ 0 h 1292"/>
                    <a:gd name="T44" fmla="*/ 268 w 376"/>
                    <a:gd name="T45" fmla="*/ 0 h 1292"/>
                    <a:gd name="T46" fmla="*/ 290 w 376"/>
                    <a:gd name="T47" fmla="*/ 2 h 1292"/>
                    <a:gd name="T48" fmla="*/ 310 w 376"/>
                    <a:gd name="T49" fmla="*/ 8 h 1292"/>
                    <a:gd name="T50" fmla="*/ 328 w 376"/>
                    <a:gd name="T51" fmla="*/ 18 h 1292"/>
                    <a:gd name="T52" fmla="*/ 344 w 376"/>
                    <a:gd name="T53" fmla="*/ 32 h 1292"/>
                    <a:gd name="T54" fmla="*/ 358 w 376"/>
                    <a:gd name="T55" fmla="*/ 48 h 1292"/>
                    <a:gd name="T56" fmla="*/ 368 w 376"/>
                    <a:gd name="T57" fmla="*/ 66 h 1292"/>
                    <a:gd name="T58" fmla="*/ 374 w 376"/>
                    <a:gd name="T59" fmla="*/ 86 h 1292"/>
                    <a:gd name="T60" fmla="*/ 376 w 376"/>
                    <a:gd name="T61" fmla="*/ 108 h 1292"/>
                    <a:gd name="T62" fmla="*/ 376 w 376"/>
                    <a:gd name="T63" fmla="*/ 1184 h 1292"/>
                    <a:gd name="T64" fmla="*/ 376 w 376"/>
                    <a:gd name="T65" fmla="*/ 1184 h 1292"/>
                    <a:gd name="T66" fmla="*/ 374 w 376"/>
                    <a:gd name="T67" fmla="*/ 1206 h 1292"/>
                    <a:gd name="T68" fmla="*/ 368 w 376"/>
                    <a:gd name="T69" fmla="*/ 1226 h 1292"/>
                    <a:gd name="T70" fmla="*/ 358 w 376"/>
                    <a:gd name="T71" fmla="*/ 1246 h 1292"/>
                    <a:gd name="T72" fmla="*/ 344 w 376"/>
                    <a:gd name="T73" fmla="*/ 1262 h 1292"/>
                    <a:gd name="T74" fmla="*/ 328 w 376"/>
                    <a:gd name="T75" fmla="*/ 1274 h 1292"/>
                    <a:gd name="T76" fmla="*/ 310 w 376"/>
                    <a:gd name="T77" fmla="*/ 1284 h 1292"/>
                    <a:gd name="T78" fmla="*/ 290 w 376"/>
                    <a:gd name="T79" fmla="*/ 1290 h 1292"/>
                    <a:gd name="T80" fmla="*/ 268 w 376"/>
                    <a:gd name="T81" fmla="*/ 1292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6" h="1292">
                      <a:moveTo>
                        <a:pt x="268" y="1292"/>
                      </a:moveTo>
                      <a:lnTo>
                        <a:pt x="108" y="1292"/>
                      </a:lnTo>
                      <a:lnTo>
                        <a:pt x="108" y="1292"/>
                      </a:lnTo>
                      <a:lnTo>
                        <a:pt x="86" y="1290"/>
                      </a:lnTo>
                      <a:lnTo>
                        <a:pt x="66" y="1284"/>
                      </a:lnTo>
                      <a:lnTo>
                        <a:pt x="46" y="1274"/>
                      </a:lnTo>
                      <a:lnTo>
                        <a:pt x="30" y="1262"/>
                      </a:lnTo>
                      <a:lnTo>
                        <a:pt x="18" y="1246"/>
                      </a:lnTo>
                      <a:lnTo>
                        <a:pt x="8" y="1226"/>
                      </a:lnTo>
                      <a:lnTo>
                        <a:pt x="2" y="1206"/>
                      </a:lnTo>
                      <a:lnTo>
                        <a:pt x="0" y="1184"/>
                      </a:lnTo>
                      <a:lnTo>
                        <a:pt x="0" y="108"/>
                      </a:lnTo>
                      <a:lnTo>
                        <a:pt x="0" y="108"/>
                      </a:lnTo>
                      <a:lnTo>
                        <a:pt x="2" y="86"/>
                      </a:lnTo>
                      <a:lnTo>
                        <a:pt x="8" y="66"/>
                      </a:lnTo>
                      <a:lnTo>
                        <a:pt x="18" y="48"/>
                      </a:lnTo>
                      <a:lnTo>
                        <a:pt x="30" y="32"/>
                      </a:lnTo>
                      <a:lnTo>
                        <a:pt x="46" y="18"/>
                      </a:lnTo>
                      <a:lnTo>
                        <a:pt x="66" y="8"/>
                      </a:lnTo>
                      <a:lnTo>
                        <a:pt x="86" y="2"/>
                      </a:lnTo>
                      <a:lnTo>
                        <a:pt x="108" y="0"/>
                      </a:lnTo>
                      <a:lnTo>
                        <a:pt x="268" y="0"/>
                      </a:lnTo>
                      <a:lnTo>
                        <a:pt x="268" y="0"/>
                      </a:lnTo>
                      <a:lnTo>
                        <a:pt x="290" y="2"/>
                      </a:lnTo>
                      <a:lnTo>
                        <a:pt x="310" y="8"/>
                      </a:lnTo>
                      <a:lnTo>
                        <a:pt x="328" y="18"/>
                      </a:lnTo>
                      <a:lnTo>
                        <a:pt x="344" y="32"/>
                      </a:lnTo>
                      <a:lnTo>
                        <a:pt x="358" y="48"/>
                      </a:lnTo>
                      <a:lnTo>
                        <a:pt x="368" y="66"/>
                      </a:lnTo>
                      <a:lnTo>
                        <a:pt x="374" y="86"/>
                      </a:lnTo>
                      <a:lnTo>
                        <a:pt x="376" y="108"/>
                      </a:lnTo>
                      <a:lnTo>
                        <a:pt x="376" y="1184"/>
                      </a:lnTo>
                      <a:lnTo>
                        <a:pt x="376" y="1184"/>
                      </a:lnTo>
                      <a:lnTo>
                        <a:pt x="374" y="1206"/>
                      </a:lnTo>
                      <a:lnTo>
                        <a:pt x="368" y="1226"/>
                      </a:lnTo>
                      <a:lnTo>
                        <a:pt x="358" y="1246"/>
                      </a:lnTo>
                      <a:lnTo>
                        <a:pt x="344" y="1262"/>
                      </a:lnTo>
                      <a:lnTo>
                        <a:pt x="328" y="1274"/>
                      </a:lnTo>
                      <a:lnTo>
                        <a:pt x="310" y="1284"/>
                      </a:lnTo>
                      <a:lnTo>
                        <a:pt x="290" y="1290"/>
                      </a:lnTo>
                      <a:lnTo>
                        <a:pt x="268" y="12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70" name="Rectangle 30">
                  <a:extLst>
                    <a:ext uri="{FF2B5EF4-FFF2-40B4-BE49-F238E27FC236}">
                      <a16:creationId xmlns:a16="http://schemas.microsoft.com/office/drawing/2014/main" id="{CF421F70-D071-4420-BE4F-B519EB473DD4}"/>
                    </a:ext>
                  </a:extLst>
                </p:cNvPr>
                <p:cNvSpPr>
                  <a:spLocks noChangeArrowheads="1"/>
                </p:cNvSpPr>
                <p:nvPr/>
              </p:nvSpPr>
              <p:spPr bwMode="auto">
                <a:xfrm>
                  <a:off x="-8321675" y="3716338"/>
                  <a:ext cx="596900" cy="282575"/>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71" name="Freeform 436">
                  <a:extLst>
                    <a:ext uri="{FF2B5EF4-FFF2-40B4-BE49-F238E27FC236}">
                      <a16:creationId xmlns:a16="http://schemas.microsoft.com/office/drawing/2014/main" id="{4A67564D-B896-4F30-8A43-1DD52D23B6E6}"/>
                    </a:ext>
                  </a:extLst>
                </p:cNvPr>
                <p:cNvSpPr>
                  <a:spLocks/>
                </p:cNvSpPr>
                <p:nvPr/>
              </p:nvSpPr>
              <p:spPr bwMode="auto">
                <a:xfrm>
                  <a:off x="-11249025" y="3716338"/>
                  <a:ext cx="600075" cy="2051050"/>
                </a:xfrm>
                <a:custGeom>
                  <a:avLst/>
                  <a:gdLst>
                    <a:gd name="T0" fmla="*/ 270 w 378"/>
                    <a:gd name="T1" fmla="*/ 1292 h 1292"/>
                    <a:gd name="T2" fmla="*/ 108 w 378"/>
                    <a:gd name="T3" fmla="*/ 1292 h 1292"/>
                    <a:gd name="T4" fmla="*/ 108 w 378"/>
                    <a:gd name="T5" fmla="*/ 1292 h 1292"/>
                    <a:gd name="T6" fmla="*/ 88 w 378"/>
                    <a:gd name="T7" fmla="*/ 1290 h 1292"/>
                    <a:gd name="T8" fmla="*/ 66 w 378"/>
                    <a:gd name="T9" fmla="*/ 1284 h 1292"/>
                    <a:gd name="T10" fmla="*/ 48 w 378"/>
                    <a:gd name="T11" fmla="*/ 1274 h 1292"/>
                    <a:gd name="T12" fmla="*/ 32 w 378"/>
                    <a:gd name="T13" fmla="*/ 1262 h 1292"/>
                    <a:gd name="T14" fmla="*/ 20 w 378"/>
                    <a:gd name="T15" fmla="*/ 1246 h 1292"/>
                    <a:gd name="T16" fmla="*/ 10 w 378"/>
                    <a:gd name="T17" fmla="*/ 1226 h 1292"/>
                    <a:gd name="T18" fmla="*/ 4 w 378"/>
                    <a:gd name="T19" fmla="*/ 1206 h 1292"/>
                    <a:gd name="T20" fmla="*/ 0 w 378"/>
                    <a:gd name="T21" fmla="*/ 1184 h 1292"/>
                    <a:gd name="T22" fmla="*/ 0 w 378"/>
                    <a:gd name="T23" fmla="*/ 108 h 1292"/>
                    <a:gd name="T24" fmla="*/ 0 w 378"/>
                    <a:gd name="T25" fmla="*/ 108 h 1292"/>
                    <a:gd name="T26" fmla="*/ 4 w 378"/>
                    <a:gd name="T27" fmla="*/ 86 h 1292"/>
                    <a:gd name="T28" fmla="*/ 10 w 378"/>
                    <a:gd name="T29" fmla="*/ 66 h 1292"/>
                    <a:gd name="T30" fmla="*/ 20 w 378"/>
                    <a:gd name="T31" fmla="*/ 48 h 1292"/>
                    <a:gd name="T32" fmla="*/ 32 w 378"/>
                    <a:gd name="T33" fmla="*/ 32 h 1292"/>
                    <a:gd name="T34" fmla="*/ 48 w 378"/>
                    <a:gd name="T35" fmla="*/ 18 h 1292"/>
                    <a:gd name="T36" fmla="*/ 66 w 378"/>
                    <a:gd name="T37" fmla="*/ 8 h 1292"/>
                    <a:gd name="T38" fmla="*/ 88 w 378"/>
                    <a:gd name="T39" fmla="*/ 2 h 1292"/>
                    <a:gd name="T40" fmla="*/ 108 w 378"/>
                    <a:gd name="T41" fmla="*/ 0 h 1292"/>
                    <a:gd name="T42" fmla="*/ 270 w 378"/>
                    <a:gd name="T43" fmla="*/ 0 h 1292"/>
                    <a:gd name="T44" fmla="*/ 270 w 378"/>
                    <a:gd name="T45" fmla="*/ 0 h 1292"/>
                    <a:gd name="T46" fmla="*/ 292 w 378"/>
                    <a:gd name="T47" fmla="*/ 2 h 1292"/>
                    <a:gd name="T48" fmla="*/ 312 w 378"/>
                    <a:gd name="T49" fmla="*/ 8 h 1292"/>
                    <a:gd name="T50" fmla="*/ 330 w 378"/>
                    <a:gd name="T51" fmla="*/ 18 h 1292"/>
                    <a:gd name="T52" fmla="*/ 346 w 378"/>
                    <a:gd name="T53" fmla="*/ 32 h 1292"/>
                    <a:gd name="T54" fmla="*/ 360 w 378"/>
                    <a:gd name="T55" fmla="*/ 48 h 1292"/>
                    <a:gd name="T56" fmla="*/ 370 w 378"/>
                    <a:gd name="T57" fmla="*/ 66 h 1292"/>
                    <a:gd name="T58" fmla="*/ 376 w 378"/>
                    <a:gd name="T59" fmla="*/ 86 h 1292"/>
                    <a:gd name="T60" fmla="*/ 378 w 378"/>
                    <a:gd name="T61" fmla="*/ 108 h 1292"/>
                    <a:gd name="T62" fmla="*/ 378 w 378"/>
                    <a:gd name="T63" fmla="*/ 1184 h 1292"/>
                    <a:gd name="T64" fmla="*/ 378 w 378"/>
                    <a:gd name="T65" fmla="*/ 1184 h 1292"/>
                    <a:gd name="T66" fmla="*/ 376 w 378"/>
                    <a:gd name="T67" fmla="*/ 1206 h 1292"/>
                    <a:gd name="T68" fmla="*/ 370 w 378"/>
                    <a:gd name="T69" fmla="*/ 1226 h 1292"/>
                    <a:gd name="T70" fmla="*/ 360 w 378"/>
                    <a:gd name="T71" fmla="*/ 1246 h 1292"/>
                    <a:gd name="T72" fmla="*/ 346 w 378"/>
                    <a:gd name="T73" fmla="*/ 1262 h 1292"/>
                    <a:gd name="T74" fmla="*/ 330 w 378"/>
                    <a:gd name="T75" fmla="*/ 1274 h 1292"/>
                    <a:gd name="T76" fmla="*/ 312 w 378"/>
                    <a:gd name="T77" fmla="*/ 1284 h 1292"/>
                    <a:gd name="T78" fmla="*/ 292 w 378"/>
                    <a:gd name="T79" fmla="*/ 1290 h 1292"/>
                    <a:gd name="T80" fmla="*/ 270 w 378"/>
                    <a:gd name="T81" fmla="*/ 1292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8" h="1292">
                      <a:moveTo>
                        <a:pt x="270" y="1292"/>
                      </a:moveTo>
                      <a:lnTo>
                        <a:pt x="108" y="1292"/>
                      </a:lnTo>
                      <a:lnTo>
                        <a:pt x="108" y="1292"/>
                      </a:lnTo>
                      <a:lnTo>
                        <a:pt x="88" y="1290"/>
                      </a:lnTo>
                      <a:lnTo>
                        <a:pt x="66" y="1284"/>
                      </a:lnTo>
                      <a:lnTo>
                        <a:pt x="48" y="1274"/>
                      </a:lnTo>
                      <a:lnTo>
                        <a:pt x="32" y="1262"/>
                      </a:lnTo>
                      <a:lnTo>
                        <a:pt x="20" y="1246"/>
                      </a:lnTo>
                      <a:lnTo>
                        <a:pt x="10" y="1226"/>
                      </a:lnTo>
                      <a:lnTo>
                        <a:pt x="4" y="1206"/>
                      </a:lnTo>
                      <a:lnTo>
                        <a:pt x="0" y="1184"/>
                      </a:lnTo>
                      <a:lnTo>
                        <a:pt x="0" y="108"/>
                      </a:lnTo>
                      <a:lnTo>
                        <a:pt x="0" y="108"/>
                      </a:lnTo>
                      <a:lnTo>
                        <a:pt x="4" y="86"/>
                      </a:lnTo>
                      <a:lnTo>
                        <a:pt x="10" y="66"/>
                      </a:lnTo>
                      <a:lnTo>
                        <a:pt x="20" y="48"/>
                      </a:lnTo>
                      <a:lnTo>
                        <a:pt x="32" y="32"/>
                      </a:lnTo>
                      <a:lnTo>
                        <a:pt x="48" y="18"/>
                      </a:lnTo>
                      <a:lnTo>
                        <a:pt x="66" y="8"/>
                      </a:lnTo>
                      <a:lnTo>
                        <a:pt x="88" y="2"/>
                      </a:lnTo>
                      <a:lnTo>
                        <a:pt x="108" y="0"/>
                      </a:lnTo>
                      <a:lnTo>
                        <a:pt x="270" y="0"/>
                      </a:lnTo>
                      <a:lnTo>
                        <a:pt x="270" y="0"/>
                      </a:lnTo>
                      <a:lnTo>
                        <a:pt x="292" y="2"/>
                      </a:lnTo>
                      <a:lnTo>
                        <a:pt x="312" y="8"/>
                      </a:lnTo>
                      <a:lnTo>
                        <a:pt x="330" y="18"/>
                      </a:lnTo>
                      <a:lnTo>
                        <a:pt x="346" y="32"/>
                      </a:lnTo>
                      <a:lnTo>
                        <a:pt x="360" y="48"/>
                      </a:lnTo>
                      <a:lnTo>
                        <a:pt x="370" y="66"/>
                      </a:lnTo>
                      <a:lnTo>
                        <a:pt x="376" y="86"/>
                      </a:lnTo>
                      <a:lnTo>
                        <a:pt x="378" y="108"/>
                      </a:lnTo>
                      <a:lnTo>
                        <a:pt x="378" y="1184"/>
                      </a:lnTo>
                      <a:lnTo>
                        <a:pt x="378" y="1184"/>
                      </a:lnTo>
                      <a:lnTo>
                        <a:pt x="376" y="1206"/>
                      </a:lnTo>
                      <a:lnTo>
                        <a:pt x="370" y="1226"/>
                      </a:lnTo>
                      <a:lnTo>
                        <a:pt x="360" y="1246"/>
                      </a:lnTo>
                      <a:lnTo>
                        <a:pt x="346" y="1262"/>
                      </a:lnTo>
                      <a:lnTo>
                        <a:pt x="330" y="1274"/>
                      </a:lnTo>
                      <a:lnTo>
                        <a:pt x="312" y="1284"/>
                      </a:lnTo>
                      <a:lnTo>
                        <a:pt x="292" y="1290"/>
                      </a:lnTo>
                      <a:lnTo>
                        <a:pt x="270" y="129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72" name="Freeform 437">
                  <a:extLst>
                    <a:ext uri="{FF2B5EF4-FFF2-40B4-BE49-F238E27FC236}">
                      <a16:creationId xmlns:a16="http://schemas.microsoft.com/office/drawing/2014/main" id="{D4C71C87-16D4-4CE4-B6A2-F12D44D9D483}"/>
                    </a:ext>
                  </a:extLst>
                </p:cNvPr>
                <p:cNvSpPr>
                  <a:spLocks/>
                </p:cNvSpPr>
                <p:nvPr/>
              </p:nvSpPr>
              <p:spPr bwMode="auto">
                <a:xfrm>
                  <a:off x="-11249025" y="3716338"/>
                  <a:ext cx="600075" cy="2051050"/>
                </a:xfrm>
                <a:custGeom>
                  <a:avLst/>
                  <a:gdLst>
                    <a:gd name="T0" fmla="*/ 270 w 378"/>
                    <a:gd name="T1" fmla="*/ 1292 h 1292"/>
                    <a:gd name="T2" fmla="*/ 108 w 378"/>
                    <a:gd name="T3" fmla="*/ 1292 h 1292"/>
                    <a:gd name="T4" fmla="*/ 108 w 378"/>
                    <a:gd name="T5" fmla="*/ 1292 h 1292"/>
                    <a:gd name="T6" fmla="*/ 88 w 378"/>
                    <a:gd name="T7" fmla="*/ 1290 h 1292"/>
                    <a:gd name="T8" fmla="*/ 66 w 378"/>
                    <a:gd name="T9" fmla="*/ 1284 h 1292"/>
                    <a:gd name="T10" fmla="*/ 48 w 378"/>
                    <a:gd name="T11" fmla="*/ 1274 h 1292"/>
                    <a:gd name="T12" fmla="*/ 32 w 378"/>
                    <a:gd name="T13" fmla="*/ 1262 h 1292"/>
                    <a:gd name="T14" fmla="*/ 20 w 378"/>
                    <a:gd name="T15" fmla="*/ 1246 h 1292"/>
                    <a:gd name="T16" fmla="*/ 10 w 378"/>
                    <a:gd name="T17" fmla="*/ 1226 h 1292"/>
                    <a:gd name="T18" fmla="*/ 4 w 378"/>
                    <a:gd name="T19" fmla="*/ 1206 h 1292"/>
                    <a:gd name="T20" fmla="*/ 0 w 378"/>
                    <a:gd name="T21" fmla="*/ 1184 h 1292"/>
                    <a:gd name="T22" fmla="*/ 0 w 378"/>
                    <a:gd name="T23" fmla="*/ 108 h 1292"/>
                    <a:gd name="T24" fmla="*/ 0 w 378"/>
                    <a:gd name="T25" fmla="*/ 108 h 1292"/>
                    <a:gd name="T26" fmla="*/ 4 w 378"/>
                    <a:gd name="T27" fmla="*/ 86 h 1292"/>
                    <a:gd name="T28" fmla="*/ 10 w 378"/>
                    <a:gd name="T29" fmla="*/ 66 h 1292"/>
                    <a:gd name="T30" fmla="*/ 20 w 378"/>
                    <a:gd name="T31" fmla="*/ 48 h 1292"/>
                    <a:gd name="T32" fmla="*/ 32 w 378"/>
                    <a:gd name="T33" fmla="*/ 32 h 1292"/>
                    <a:gd name="T34" fmla="*/ 48 w 378"/>
                    <a:gd name="T35" fmla="*/ 18 h 1292"/>
                    <a:gd name="T36" fmla="*/ 66 w 378"/>
                    <a:gd name="T37" fmla="*/ 8 h 1292"/>
                    <a:gd name="T38" fmla="*/ 88 w 378"/>
                    <a:gd name="T39" fmla="*/ 2 h 1292"/>
                    <a:gd name="T40" fmla="*/ 108 w 378"/>
                    <a:gd name="T41" fmla="*/ 0 h 1292"/>
                    <a:gd name="T42" fmla="*/ 270 w 378"/>
                    <a:gd name="T43" fmla="*/ 0 h 1292"/>
                    <a:gd name="T44" fmla="*/ 270 w 378"/>
                    <a:gd name="T45" fmla="*/ 0 h 1292"/>
                    <a:gd name="T46" fmla="*/ 292 w 378"/>
                    <a:gd name="T47" fmla="*/ 2 h 1292"/>
                    <a:gd name="T48" fmla="*/ 312 w 378"/>
                    <a:gd name="T49" fmla="*/ 8 h 1292"/>
                    <a:gd name="T50" fmla="*/ 330 w 378"/>
                    <a:gd name="T51" fmla="*/ 18 h 1292"/>
                    <a:gd name="T52" fmla="*/ 346 w 378"/>
                    <a:gd name="T53" fmla="*/ 32 h 1292"/>
                    <a:gd name="T54" fmla="*/ 360 w 378"/>
                    <a:gd name="T55" fmla="*/ 48 h 1292"/>
                    <a:gd name="T56" fmla="*/ 370 w 378"/>
                    <a:gd name="T57" fmla="*/ 66 h 1292"/>
                    <a:gd name="T58" fmla="*/ 376 w 378"/>
                    <a:gd name="T59" fmla="*/ 86 h 1292"/>
                    <a:gd name="T60" fmla="*/ 378 w 378"/>
                    <a:gd name="T61" fmla="*/ 108 h 1292"/>
                    <a:gd name="T62" fmla="*/ 378 w 378"/>
                    <a:gd name="T63" fmla="*/ 1184 h 1292"/>
                    <a:gd name="T64" fmla="*/ 378 w 378"/>
                    <a:gd name="T65" fmla="*/ 1184 h 1292"/>
                    <a:gd name="T66" fmla="*/ 376 w 378"/>
                    <a:gd name="T67" fmla="*/ 1206 h 1292"/>
                    <a:gd name="T68" fmla="*/ 370 w 378"/>
                    <a:gd name="T69" fmla="*/ 1226 h 1292"/>
                    <a:gd name="T70" fmla="*/ 360 w 378"/>
                    <a:gd name="T71" fmla="*/ 1246 h 1292"/>
                    <a:gd name="T72" fmla="*/ 346 w 378"/>
                    <a:gd name="T73" fmla="*/ 1262 h 1292"/>
                    <a:gd name="T74" fmla="*/ 330 w 378"/>
                    <a:gd name="T75" fmla="*/ 1274 h 1292"/>
                    <a:gd name="T76" fmla="*/ 312 w 378"/>
                    <a:gd name="T77" fmla="*/ 1284 h 1292"/>
                    <a:gd name="T78" fmla="*/ 292 w 378"/>
                    <a:gd name="T79" fmla="*/ 1290 h 1292"/>
                    <a:gd name="T80" fmla="*/ 270 w 378"/>
                    <a:gd name="T81" fmla="*/ 1292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8" h="1292">
                      <a:moveTo>
                        <a:pt x="270" y="1292"/>
                      </a:moveTo>
                      <a:lnTo>
                        <a:pt x="108" y="1292"/>
                      </a:lnTo>
                      <a:lnTo>
                        <a:pt x="108" y="1292"/>
                      </a:lnTo>
                      <a:lnTo>
                        <a:pt x="88" y="1290"/>
                      </a:lnTo>
                      <a:lnTo>
                        <a:pt x="66" y="1284"/>
                      </a:lnTo>
                      <a:lnTo>
                        <a:pt x="48" y="1274"/>
                      </a:lnTo>
                      <a:lnTo>
                        <a:pt x="32" y="1262"/>
                      </a:lnTo>
                      <a:lnTo>
                        <a:pt x="20" y="1246"/>
                      </a:lnTo>
                      <a:lnTo>
                        <a:pt x="10" y="1226"/>
                      </a:lnTo>
                      <a:lnTo>
                        <a:pt x="4" y="1206"/>
                      </a:lnTo>
                      <a:lnTo>
                        <a:pt x="0" y="1184"/>
                      </a:lnTo>
                      <a:lnTo>
                        <a:pt x="0" y="108"/>
                      </a:lnTo>
                      <a:lnTo>
                        <a:pt x="0" y="108"/>
                      </a:lnTo>
                      <a:lnTo>
                        <a:pt x="4" y="86"/>
                      </a:lnTo>
                      <a:lnTo>
                        <a:pt x="10" y="66"/>
                      </a:lnTo>
                      <a:lnTo>
                        <a:pt x="20" y="48"/>
                      </a:lnTo>
                      <a:lnTo>
                        <a:pt x="32" y="32"/>
                      </a:lnTo>
                      <a:lnTo>
                        <a:pt x="48" y="18"/>
                      </a:lnTo>
                      <a:lnTo>
                        <a:pt x="66" y="8"/>
                      </a:lnTo>
                      <a:lnTo>
                        <a:pt x="88" y="2"/>
                      </a:lnTo>
                      <a:lnTo>
                        <a:pt x="108" y="0"/>
                      </a:lnTo>
                      <a:lnTo>
                        <a:pt x="270" y="0"/>
                      </a:lnTo>
                      <a:lnTo>
                        <a:pt x="270" y="0"/>
                      </a:lnTo>
                      <a:lnTo>
                        <a:pt x="292" y="2"/>
                      </a:lnTo>
                      <a:lnTo>
                        <a:pt x="312" y="8"/>
                      </a:lnTo>
                      <a:lnTo>
                        <a:pt x="330" y="18"/>
                      </a:lnTo>
                      <a:lnTo>
                        <a:pt x="346" y="32"/>
                      </a:lnTo>
                      <a:lnTo>
                        <a:pt x="360" y="48"/>
                      </a:lnTo>
                      <a:lnTo>
                        <a:pt x="370" y="66"/>
                      </a:lnTo>
                      <a:lnTo>
                        <a:pt x="376" y="86"/>
                      </a:lnTo>
                      <a:lnTo>
                        <a:pt x="378" y="108"/>
                      </a:lnTo>
                      <a:lnTo>
                        <a:pt x="378" y="1184"/>
                      </a:lnTo>
                      <a:lnTo>
                        <a:pt x="378" y="1184"/>
                      </a:lnTo>
                      <a:lnTo>
                        <a:pt x="376" y="1206"/>
                      </a:lnTo>
                      <a:lnTo>
                        <a:pt x="370" y="1226"/>
                      </a:lnTo>
                      <a:lnTo>
                        <a:pt x="360" y="1246"/>
                      </a:lnTo>
                      <a:lnTo>
                        <a:pt x="346" y="1262"/>
                      </a:lnTo>
                      <a:lnTo>
                        <a:pt x="330" y="1274"/>
                      </a:lnTo>
                      <a:lnTo>
                        <a:pt x="312" y="1284"/>
                      </a:lnTo>
                      <a:lnTo>
                        <a:pt x="292" y="1290"/>
                      </a:lnTo>
                      <a:lnTo>
                        <a:pt x="270" y="12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73" name="Rectangle 172">
                  <a:extLst>
                    <a:ext uri="{FF2B5EF4-FFF2-40B4-BE49-F238E27FC236}">
                      <a16:creationId xmlns:a16="http://schemas.microsoft.com/office/drawing/2014/main" id="{A50ADFC9-B2EE-4DED-9929-59E849063CE4}"/>
                    </a:ext>
                  </a:extLst>
                </p:cNvPr>
                <p:cNvSpPr>
                  <a:spLocks noChangeArrowheads="1"/>
                </p:cNvSpPr>
                <p:nvPr/>
              </p:nvSpPr>
              <p:spPr bwMode="auto">
                <a:xfrm>
                  <a:off x="-11249025" y="3716338"/>
                  <a:ext cx="600075" cy="282575"/>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74" name="Freeform 439">
                  <a:extLst>
                    <a:ext uri="{FF2B5EF4-FFF2-40B4-BE49-F238E27FC236}">
                      <a16:creationId xmlns:a16="http://schemas.microsoft.com/office/drawing/2014/main" id="{5E2925B6-226E-459C-87EB-4D88C648F925}"/>
                    </a:ext>
                  </a:extLst>
                </p:cNvPr>
                <p:cNvSpPr>
                  <a:spLocks/>
                </p:cNvSpPr>
                <p:nvPr/>
              </p:nvSpPr>
              <p:spPr bwMode="auto">
                <a:xfrm>
                  <a:off x="-10979150" y="3424238"/>
                  <a:ext cx="1250950" cy="1250950"/>
                </a:xfrm>
                <a:custGeom>
                  <a:avLst/>
                  <a:gdLst>
                    <a:gd name="T0" fmla="*/ 788 w 788"/>
                    <a:gd name="T1" fmla="*/ 394 h 788"/>
                    <a:gd name="T2" fmla="*/ 780 w 788"/>
                    <a:gd name="T3" fmla="*/ 474 h 788"/>
                    <a:gd name="T4" fmla="*/ 758 w 788"/>
                    <a:gd name="T5" fmla="*/ 548 h 788"/>
                    <a:gd name="T6" fmla="*/ 720 w 788"/>
                    <a:gd name="T7" fmla="*/ 614 h 788"/>
                    <a:gd name="T8" fmla="*/ 672 w 788"/>
                    <a:gd name="T9" fmla="*/ 674 h 788"/>
                    <a:gd name="T10" fmla="*/ 614 w 788"/>
                    <a:gd name="T11" fmla="*/ 722 h 788"/>
                    <a:gd name="T12" fmla="*/ 548 w 788"/>
                    <a:gd name="T13" fmla="*/ 758 h 788"/>
                    <a:gd name="T14" fmla="*/ 474 w 788"/>
                    <a:gd name="T15" fmla="*/ 780 h 788"/>
                    <a:gd name="T16" fmla="*/ 394 w 788"/>
                    <a:gd name="T17" fmla="*/ 788 h 788"/>
                    <a:gd name="T18" fmla="*/ 354 w 788"/>
                    <a:gd name="T19" fmla="*/ 786 h 788"/>
                    <a:gd name="T20" fmla="*/ 276 w 788"/>
                    <a:gd name="T21" fmla="*/ 772 h 788"/>
                    <a:gd name="T22" fmla="*/ 206 w 788"/>
                    <a:gd name="T23" fmla="*/ 742 h 788"/>
                    <a:gd name="T24" fmla="*/ 144 w 788"/>
                    <a:gd name="T25" fmla="*/ 698 h 788"/>
                    <a:gd name="T26" fmla="*/ 90 w 788"/>
                    <a:gd name="T27" fmla="*/ 646 h 788"/>
                    <a:gd name="T28" fmla="*/ 48 w 788"/>
                    <a:gd name="T29" fmla="*/ 582 h 788"/>
                    <a:gd name="T30" fmla="*/ 18 w 788"/>
                    <a:gd name="T31" fmla="*/ 512 h 788"/>
                    <a:gd name="T32" fmla="*/ 2 w 788"/>
                    <a:gd name="T33" fmla="*/ 434 h 788"/>
                    <a:gd name="T34" fmla="*/ 0 w 788"/>
                    <a:gd name="T35" fmla="*/ 394 h 788"/>
                    <a:gd name="T36" fmla="*/ 8 w 788"/>
                    <a:gd name="T37" fmla="*/ 316 h 788"/>
                    <a:gd name="T38" fmla="*/ 30 w 788"/>
                    <a:gd name="T39" fmla="*/ 242 h 788"/>
                    <a:gd name="T40" fmla="*/ 68 w 788"/>
                    <a:gd name="T41" fmla="*/ 174 h 788"/>
                    <a:gd name="T42" fmla="*/ 116 w 788"/>
                    <a:gd name="T43" fmla="*/ 116 h 788"/>
                    <a:gd name="T44" fmla="*/ 174 w 788"/>
                    <a:gd name="T45" fmla="*/ 68 h 788"/>
                    <a:gd name="T46" fmla="*/ 240 w 788"/>
                    <a:gd name="T47" fmla="*/ 32 h 788"/>
                    <a:gd name="T48" fmla="*/ 314 w 788"/>
                    <a:gd name="T49" fmla="*/ 8 h 788"/>
                    <a:gd name="T50" fmla="*/ 394 w 788"/>
                    <a:gd name="T51" fmla="*/ 0 h 788"/>
                    <a:gd name="T52" fmla="*/ 434 w 788"/>
                    <a:gd name="T53" fmla="*/ 2 h 788"/>
                    <a:gd name="T54" fmla="*/ 512 w 788"/>
                    <a:gd name="T55" fmla="*/ 18 h 788"/>
                    <a:gd name="T56" fmla="*/ 582 w 788"/>
                    <a:gd name="T57" fmla="*/ 48 h 788"/>
                    <a:gd name="T58" fmla="*/ 644 w 788"/>
                    <a:gd name="T59" fmla="*/ 90 h 788"/>
                    <a:gd name="T60" fmla="*/ 698 w 788"/>
                    <a:gd name="T61" fmla="*/ 144 h 788"/>
                    <a:gd name="T62" fmla="*/ 740 w 788"/>
                    <a:gd name="T63" fmla="*/ 206 h 788"/>
                    <a:gd name="T64" fmla="*/ 770 w 788"/>
                    <a:gd name="T65" fmla="*/ 278 h 788"/>
                    <a:gd name="T66" fmla="*/ 786 w 788"/>
                    <a:gd name="T67" fmla="*/ 35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8" h="788">
                      <a:moveTo>
                        <a:pt x="788" y="394"/>
                      </a:moveTo>
                      <a:lnTo>
                        <a:pt x="788" y="394"/>
                      </a:lnTo>
                      <a:lnTo>
                        <a:pt x="786" y="434"/>
                      </a:lnTo>
                      <a:lnTo>
                        <a:pt x="780" y="474"/>
                      </a:lnTo>
                      <a:lnTo>
                        <a:pt x="770" y="512"/>
                      </a:lnTo>
                      <a:lnTo>
                        <a:pt x="758" y="548"/>
                      </a:lnTo>
                      <a:lnTo>
                        <a:pt x="740" y="582"/>
                      </a:lnTo>
                      <a:lnTo>
                        <a:pt x="720" y="614"/>
                      </a:lnTo>
                      <a:lnTo>
                        <a:pt x="698" y="646"/>
                      </a:lnTo>
                      <a:lnTo>
                        <a:pt x="672" y="674"/>
                      </a:lnTo>
                      <a:lnTo>
                        <a:pt x="644" y="698"/>
                      </a:lnTo>
                      <a:lnTo>
                        <a:pt x="614" y="722"/>
                      </a:lnTo>
                      <a:lnTo>
                        <a:pt x="582" y="742"/>
                      </a:lnTo>
                      <a:lnTo>
                        <a:pt x="548" y="758"/>
                      </a:lnTo>
                      <a:lnTo>
                        <a:pt x="512" y="772"/>
                      </a:lnTo>
                      <a:lnTo>
                        <a:pt x="474" y="780"/>
                      </a:lnTo>
                      <a:lnTo>
                        <a:pt x="434" y="786"/>
                      </a:lnTo>
                      <a:lnTo>
                        <a:pt x="394" y="788"/>
                      </a:lnTo>
                      <a:lnTo>
                        <a:pt x="394" y="788"/>
                      </a:lnTo>
                      <a:lnTo>
                        <a:pt x="354" y="786"/>
                      </a:lnTo>
                      <a:lnTo>
                        <a:pt x="314" y="780"/>
                      </a:lnTo>
                      <a:lnTo>
                        <a:pt x="276" y="772"/>
                      </a:lnTo>
                      <a:lnTo>
                        <a:pt x="240" y="758"/>
                      </a:lnTo>
                      <a:lnTo>
                        <a:pt x="206" y="742"/>
                      </a:lnTo>
                      <a:lnTo>
                        <a:pt x="174" y="722"/>
                      </a:lnTo>
                      <a:lnTo>
                        <a:pt x="144" y="698"/>
                      </a:lnTo>
                      <a:lnTo>
                        <a:pt x="116" y="674"/>
                      </a:lnTo>
                      <a:lnTo>
                        <a:pt x="90" y="646"/>
                      </a:lnTo>
                      <a:lnTo>
                        <a:pt x="68" y="614"/>
                      </a:lnTo>
                      <a:lnTo>
                        <a:pt x="48" y="582"/>
                      </a:lnTo>
                      <a:lnTo>
                        <a:pt x="30" y="548"/>
                      </a:lnTo>
                      <a:lnTo>
                        <a:pt x="18" y="512"/>
                      </a:lnTo>
                      <a:lnTo>
                        <a:pt x="8" y="474"/>
                      </a:lnTo>
                      <a:lnTo>
                        <a:pt x="2" y="434"/>
                      </a:lnTo>
                      <a:lnTo>
                        <a:pt x="0" y="394"/>
                      </a:lnTo>
                      <a:lnTo>
                        <a:pt x="0" y="394"/>
                      </a:lnTo>
                      <a:lnTo>
                        <a:pt x="2" y="354"/>
                      </a:lnTo>
                      <a:lnTo>
                        <a:pt x="8" y="316"/>
                      </a:lnTo>
                      <a:lnTo>
                        <a:pt x="18" y="278"/>
                      </a:lnTo>
                      <a:lnTo>
                        <a:pt x="30" y="242"/>
                      </a:lnTo>
                      <a:lnTo>
                        <a:pt x="48" y="206"/>
                      </a:lnTo>
                      <a:lnTo>
                        <a:pt x="68" y="174"/>
                      </a:lnTo>
                      <a:lnTo>
                        <a:pt x="90" y="144"/>
                      </a:lnTo>
                      <a:lnTo>
                        <a:pt x="116" y="116"/>
                      </a:lnTo>
                      <a:lnTo>
                        <a:pt x="144" y="90"/>
                      </a:lnTo>
                      <a:lnTo>
                        <a:pt x="174" y="68"/>
                      </a:lnTo>
                      <a:lnTo>
                        <a:pt x="206" y="48"/>
                      </a:lnTo>
                      <a:lnTo>
                        <a:pt x="240" y="32"/>
                      </a:lnTo>
                      <a:lnTo>
                        <a:pt x="276" y="18"/>
                      </a:lnTo>
                      <a:lnTo>
                        <a:pt x="314" y="8"/>
                      </a:lnTo>
                      <a:lnTo>
                        <a:pt x="354" y="2"/>
                      </a:lnTo>
                      <a:lnTo>
                        <a:pt x="394" y="0"/>
                      </a:lnTo>
                      <a:lnTo>
                        <a:pt x="394" y="0"/>
                      </a:lnTo>
                      <a:lnTo>
                        <a:pt x="434" y="2"/>
                      </a:lnTo>
                      <a:lnTo>
                        <a:pt x="474" y="8"/>
                      </a:lnTo>
                      <a:lnTo>
                        <a:pt x="512" y="18"/>
                      </a:lnTo>
                      <a:lnTo>
                        <a:pt x="548" y="32"/>
                      </a:lnTo>
                      <a:lnTo>
                        <a:pt x="582" y="48"/>
                      </a:lnTo>
                      <a:lnTo>
                        <a:pt x="614" y="68"/>
                      </a:lnTo>
                      <a:lnTo>
                        <a:pt x="644" y="90"/>
                      </a:lnTo>
                      <a:lnTo>
                        <a:pt x="672" y="116"/>
                      </a:lnTo>
                      <a:lnTo>
                        <a:pt x="698" y="144"/>
                      </a:lnTo>
                      <a:lnTo>
                        <a:pt x="720" y="174"/>
                      </a:lnTo>
                      <a:lnTo>
                        <a:pt x="740" y="206"/>
                      </a:lnTo>
                      <a:lnTo>
                        <a:pt x="758" y="242"/>
                      </a:lnTo>
                      <a:lnTo>
                        <a:pt x="770" y="278"/>
                      </a:lnTo>
                      <a:lnTo>
                        <a:pt x="780" y="316"/>
                      </a:lnTo>
                      <a:lnTo>
                        <a:pt x="786" y="354"/>
                      </a:lnTo>
                      <a:lnTo>
                        <a:pt x="788" y="394"/>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75" name="Freeform 440">
                  <a:extLst>
                    <a:ext uri="{FF2B5EF4-FFF2-40B4-BE49-F238E27FC236}">
                      <a16:creationId xmlns:a16="http://schemas.microsoft.com/office/drawing/2014/main" id="{50CFC199-426C-486E-8F12-B34EC61271A8}"/>
                    </a:ext>
                  </a:extLst>
                </p:cNvPr>
                <p:cNvSpPr>
                  <a:spLocks/>
                </p:cNvSpPr>
                <p:nvPr/>
              </p:nvSpPr>
              <p:spPr bwMode="auto">
                <a:xfrm>
                  <a:off x="-10979150" y="3424238"/>
                  <a:ext cx="1250950" cy="1250950"/>
                </a:xfrm>
                <a:custGeom>
                  <a:avLst/>
                  <a:gdLst>
                    <a:gd name="T0" fmla="*/ 788 w 788"/>
                    <a:gd name="T1" fmla="*/ 394 h 788"/>
                    <a:gd name="T2" fmla="*/ 780 w 788"/>
                    <a:gd name="T3" fmla="*/ 474 h 788"/>
                    <a:gd name="T4" fmla="*/ 758 w 788"/>
                    <a:gd name="T5" fmla="*/ 548 h 788"/>
                    <a:gd name="T6" fmla="*/ 720 w 788"/>
                    <a:gd name="T7" fmla="*/ 614 h 788"/>
                    <a:gd name="T8" fmla="*/ 672 w 788"/>
                    <a:gd name="T9" fmla="*/ 674 h 788"/>
                    <a:gd name="T10" fmla="*/ 614 w 788"/>
                    <a:gd name="T11" fmla="*/ 722 h 788"/>
                    <a:gd name="T12" fmla="*/ 548 w 788"/>
                    <a:gd name="T13" fmla="*/ 758 h 788"/>
                    <a:gd name="T14" fmla="*/ 474 w 788"/>
                    <a:gd name="T15" fmla="*/ 780 h 788"/>
                    <a:gd name="T16" fmla="*/ 394 w 788"/>
                    <a:gd name="T17" fmla="*/ 788 h 788"/>
                    <a:gd name="T18" fmla="*/ 354 w 788"/>
                    <a:gd name="T19" fmla="*/ 786 h 788"/>
                    <a:gd name="T20" fmla="*/ 276 w 788"/>
                    <a:gd name="T21" fmla="*/ 772 h 788"/>
                    <a:gd name="T22" fmla="*/ 206 w 788"/>
                    <a:gd name="T23" fmla="*/ 742 h 788"/>
                    <a:gd name="T24" fmla="*/ 144 w 788"/>
                    <a:gd name="T25" fmla="*/ 698 h 788"/>
                    <a:gd name="T26" fmla="*/ 90 w 788"/>
                    <a:gd name="T27" fmla="*/ 646 h 788"/>
                    <a:gd name="T28" fmla="*/ 48 w 788"/>
                    <a:gd name="T29" fmla="*/ 582 h 788"/>
                    <a:gd name="T30" fmla="*/ 18 w 788"/>
                    <a:gd name="T31" fmla="*/ 512 h 788"/>
                    <a:gd name="T32" fmla="*/ 2 w 788"/>
                    <a:gd name="T33" fmla="*/ 434 h 788"/>
                    <a:gd name="T34" fmla="*/ 0 w 788"/>
                    <a:gd name="T35" fmla="*/ 394 h 788"/>
                    <a:gd name="T36" fmla="*/ 8 w 788"/>
                    <a:gd name="T37" fmla="*/ 316 h 788"/>
                    <a:gd name="T38" fmla="*/ 30 w 788"/>
                    <a:gd name="T39" fmla="*/ 242 h 788"/>
                    <a:gd name="T40" fmla="*/ 68 w 788"/>
                    <a:gd name="T41" fmla="*/ 174 h 788"/>
                    <a:gd name="T42" fmla="*/ 116 w 788"/>
                    <a:gd name="T43" fmla="*/ 116 h 788"/>
                    <a:gd name="T44" fmla="*/ 174 w 788"/>
                    <a:gd name="T45" fmla="*/ 68 h 788"/>
                    <a:gd name="T46" fmla="*/ 240 w 788"/>
                    <a:gd name="T47" fmla="*/ 32 h 788"/>
                    <a:gd name="T48" fmla="*/ 314 w 788"/>
                    <a:gd name="T49" fmla="*/ 8 h 788"/>
                    <a:gd name="T50" fmla="*/ 394 w 788"/>
                    <a:gd name="T51" fmla="*/ 0 h 788"/>
                    <a:gd name="T52" fmla="*/ 434 w 788"/>
                    <a:gd name="T53" fmla="*/ 2 h 788"/>
                    <a:gd name="T54" fmla="*/ 512 w 788"/>
                    <a:gd name="T55" fmla="*/ 18 h 788"/>
                    <a:gd name="T56" fmla="*/ 582 w 788"/>
                    <a:gd name="T57" fmla="*/ 48 h 788"/>
                    <a:gd name="T58" fmla="*/ 644 w 788"/>
                    <a:gd name="T59" fmla="*/ 90 h 788"/>
                    <a:gd name="T60" fmla="*/ 698 w 788"/>
                    <a:gd name="T61" fmla="*/ 144 h 788"/>
                    <a:gd name="T62" fmla="*/ 740 w 788"/>
                    <a:gd name="T63" fmla="*/ 206 h 788"/>
                    <a:gd name="T64" fmla="*/ 770 w 788"/>
                    <a:gd name="T65" fmla="*/ 278 h 788"/>
                    <a:gd name="T66" fmla="*/ 786 w 788"/>
                    <a:gd name="T67" fmla="*/ 35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8" h="788">
                      <a:moveTo>
                        <a:pt x="788" y="394"/>
                      </a:moveTo>
                      <a:lnTo>
                        <a:pt x="788" y="394"/>
                      </a:lnTo>
                      <a:lnTo>
                        <a:pt x="786" y="434"/>
                      </a:lnTo>
                      <a:lnTo>
                        <a:pt x="780" y="474"/>
                      </a:lnTo>
                      <a:lnTo>
                        <a:pt x="770" y="512"/>
                      </a:lnTo>
                      <a:lnTo>
                        <a:pt x="758" y="548"/>
                      </a:lnTo>
                      <a:lnTo>
                        <a:pt x="740" y="582"/>
                      </a:lnTo>
                      <a:lnTo>
                        <a:pt x="720" y="614"/>
                      </a:lnTo>
                      <a:lnTo>
                        <a:pt x="698" y="646"/>
                      </a:lnTo>
                      <a:lnTo>
                        <a:pt x="672" y="674"/>
                      </a:lnTo>
                      <a:lnTo>
                        <a:pt x="644" y="698"/>
                      </a:lnTo>
                      <a:lnTo>
                        <a:pt x="614" y="722"/>
                      </a:lnTo>
                      <a:lnTo>
                        <a:pt x="582" y="742"/>
                      </a:lnTo>
                      <a:lnTo>
                        <a:pt x="548" y="758"/>
                      </a:lnTo>
                      <a:lnTo>
                        <a:pt x="512" y="772"/>
                      </a:lnTo>
                      <a:lnTo>
                        <a:pt x="474" y="780"/>
                      </a:lnTo>
                      <a:lnTo>
                        <a:pt x="434" y="786"/>
                      </a:lnTo>
                      <a:lnTo>
                        <a:pt x="394" y="788"/>
                      </a:lnTo>
                      <a:lnTo>
                        <a:pt x="394" y="788"/>
                      </a:lnTo>
                      <a:lnTo>
                        <a:pt x="354" y="786"/>
                      </a:lnTo>
                      <a:lnTo>
                        <a:pt x="314" y="780"/>
                      </a:lnTo>
                      <a:lnTo>
                        <a:pt x="276" y="772"/>
                      </a:lnTo>
                      <a:lnTo>
                        <a:pt x="240" y="758"/>
                      </a:lnTo>
                      <a:lnTo>
                        <a:pt x="206" y="742"/>
                      </a:lnTo>
                      <a:lnTo>
                        <a:pt x="174" y="722"/>
                      </a:lnTo>
                      <a:lnTo>
                        <a:pt x="144" y="698"/>
                      </a:lnTo>
                      <a:lnTo>
                        <a:pt x="116" y="674"/>
                      </a:lnTo>
                      <a:lnTo>
                        <a:pt x="90" y="646"/>
                      </a:lnTo>
                      <a:lnTo>
                        <a:pt x="68" y="614"/>
                      </a:lnTo>
                      <a:lnTo>
                        <a:pt x="48" y="582"/>
                      </a:lnTo>
                      <a:lnTo>
                        <a:pt x="30" y="548"/>
                      </a:lnTo>
                      <a:lnTo>
                        <a:pt x="18" y="512"/>
                      </a:lnTo>
                      <a:lnTo>
                        <a:pt x="8" y="474"/>
                      </a:lnTo>
                      <a:lnTo>
                        <a:pt x="2" y="434"/>
                      </a:lnTo>
                      <a:lnTo>
                        <a:pt x="0" y="394"/>
                      </a:lnTo>
                      <a:lnTo>
                        <a:pt x="0" y="394"/>
                      </a:lnTo>
                      <a:lnTo>
                        <a:pt x="2" y="354"/>
                      </a:lnTo>
                      <a:lnTo>
                        <a:pt x="8" y="316"/>
                      </a:lnTo>
                      <a:lnTo>
                        <a:pt x="18" y="278"/>
                      </a:lnTo>
                      <a:lnTo>
                        <a:pt x="30" y="242"/>
                      </a:lnTo>
                      <a:lnTo>
                        <a:pt x="48" y="206"/>
                      </a:lnTo>
                      <a:lnTo>
                        <a:pt x="68" y="174"/>
                      </a:lnTo>
                      <a:lnTo>
                        <a:pt x="90" y="144"/>
                      </a:lnTo>
                      <a:lnTo>
                        <a:pt x="116" y="116"/>
                      </a:lnTo>
                      <a:lnTo>
                        <a:pt x="144" y="90"/>
                      </a:lnTo>
                      <a:lnTo>
                        <a:pt x="174" y="68"/>
                      </a:lnTo>
                      <a:lnTo>
                        <a:pt x="206" y="48"/>
                      </a:lnTo>
                      <a:lnTo>
                        <a:pt x="240" y="32"/>
                      </a:lnTo>
                      <a:lnTo>
                        <a:pt x="276" y="18"/>
                      </a:lnTo>
                      <a:lnTo>
                        <a:pt x="314" y="8"/>
                      </a:lnTo>
                      <a:lnTo>
                        <a:pt x="354" y="2"/>
                      </a:lnTo>
                      <a:lnTo>
                        <a:pt x="394" y="0"/>
                      </a:lnTo>
                      <a:lnTo>
                        <a:pt x="394" y="0"/>
                      </a:lnTo>
                      <a:lnTo>
                        <a:pt x="434" y="2"/>
                      </a:lnTo>
                      <a:lnTo>
                        <a:pt x="474" y="8"/>
                      </a:lnTo>
                      <a:lnTo>
                        <a:pt x="512" y="18"/>
                      </a:lnTo>
                      <a:lnTo>
                        <a:pt x="548" y="32"/>
                      </a:lnTo>
                      <a:lnTo>
                        <a:pt x="582" y="48"/>
                      </a:lnTo>
                      <a:lnTo>
                        <a:pt x="614" y="68"/>
                      </a:lnTo>
                      <a:lnTo>
                        <a:pt x="644" y="90"/>
                      </a:lnTo>
                      <a:lnTo>
                        <a:pt x="672" y="116"/>
                      </a:lnTo>
                      <a:lnTo>
                        <a:pt x="698" y="144"/>
                      </a:lnTo>
                      <a:lnTo>
                        <a:pt x="720" y="174"/>
                      </a:lnTo>
                      <a:lnTo>
                        <a:pt x="740" y="206"/>
                      </a:lnTo>
                      <a:lnTo>
                        <a:pt x="758" y="242"/>
                      </a:lnTo>
                      <a:lnTo>
                        <a:pt x="770" y="278"/>
                      </a:lnTo>
                      <a:lnTo>
                        <a:pt x="780" y="316"/>
                      </a:lnTo>
                      <a:lnTo>
                        <a:pt x="786" y="354"/>
                      </a:lnTo>
                      <a:lnTo>
                        <a:pt x="788" y="3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76" name="Freeform 441">
                  <a:extLst>
                    <a:ext uri="{FF2B5EF4-FFF2-40B4-BE49-F238E27FC236}">
                      <a16:creationId xmlns:a16="http://schemas.microsoft.com/office/drawing/2014/main" id="{61CC745E-8CCA-45E4-BA87-A87C1511550B}"/>
                    </a:ext>
                  </a:extLst>
                </p:cNvPr>
                <p:cNvSpPr>
                  <a:spLocks/>
                </p:cNvSpPr>
                <p:nvPr/>
              </p:nvSpPr>
              <p:spPr bwMode="auto">
                <a:xfrm>
                  <a:off x="-9290050" y="3424238"/>
                  <a:ext cx="1250950" cy="1250950"/>
                </a:xfrm>
                <a:custGeom>
                  <a:avLst/>
                  <a:gdLst>
                    <a:gd name="T0" fmla="*/ 788 w 788"/>
                    <a:gd name="T1" fmla="*/ 394 h 788"/>
                    <a:gd name="T2" fmla="*/ 780 w 788"/>
                    <a:gd name="T3" fmla="*/ 474 h 788"/>
                    <a:gd name="T4" fmla="*/ 758 w 788"/>
                    <a:gd name="T5" fmla="*/ 548 h 788"/>
                    <a:gd name="T6" fmla="*/ 720 w 788"/>
                    <a:gd name="T7" fmla="*/ 614 h 788"/>
                    <a:gd name="T8" fmla="*/ 672 w 788"/>
                    <a:gd name="T9" fmla="*/ 674 h 788"/>
                    <a:gd name="T10" fmla="*/ 614 w 788"/>
                    <a:gd name="T11" fmla="*/ 722 h 788"/>
                    <a:gd name="T12" fmla="*/ 548 w 788"/>
                    <a:gd name="T13" fmla="*/ 758 h 788"/>
                    <a:gd name="T14" fmla="*/ 474 w 788"/>
                    <a:gd name="T15" fmla="*/ 780 h 788"/>
                    <a:gd name="T16" fmla="*/ 394 w 788"/>
                    <a:gd name="T17" fmla="*/ 788 h 788"/>
                    <a:gd name="T18" fmla="*/ 354 w 788"/>
                    <a:gd name="T19" fmla="*/ 786 h 788"/>
                    <a:gd name="T20" fmla="*/ 276 w 788"/>
                    <a:gd name="T21" fmla="*/ 772 h 788"/>
                    <a:gd name="T22" fmla="*/ 206 w 788"/>
                    <a:gd name="T23" fmla="*/ 742 h 788"/>
                    <a:gd name="T24" fmla="*/ 144 w 788"/>
                    <a:gd name="T25" fmla="*/ 698 h 788"/>
                    <a:gd name="T26" fmla="*/ 90 w 788"/>
                    <a:gd name="T27" fmla="*/ 646 h 788"/>
                    <a:gd name="T28" fmla="*/ 48 w 788"/>
                    <a:gd name="T29" fmla="*/ 582 h 788"/>
                    <a:gd name="T30" fmla="*/ 18 w 788"/>
                    <a:gd name="T31" fmla="*/ 512 h 788"/>
                    <a:gd name="T32" fmla="*/ 2 w 788"/>
                    <a:gd name="T33" fmla="*/ 434 h 788"/>
                    <a:gd name="T34" fmla="*/ 0 w 788"/>
                    <a:gd name="T35" fmla="*/ 394 h 788"/>
                    <a:gd name="T36" fmla="*/ 8 w 788"/>
                    <a:gd name="T37" fmla="*/ 316 h 788"/>
                    <a:gd name="T38" fmla="*/ 30 w 788"/>
                    <a:gd name="T39" fmla="*/ 242 h 788"/>
                    <a:gd name="T40" fmla="*/ 68 w 788"/>
                    <a:gd name="T41" fmla="*/ 174 h 788"/>
                    <a:gd name="T42" fmla="*/ 116 w 788"/>
                    <a:gd name="T43" fmla="*/ 116 h 788"/>
                    <a:gd name="T44" fmla="*/ 174 w 788"/>
                    <a:gd name="T45" fmla="*/ 68 h 788"/>
                    <a:gd name="T46" fmla="*/ 240 w 788"/>
                    <a:gd name="T47" fmla="*/ 32 h 788"/>
                    <a:gd name="T48" fmla="*/ 314 w 788"/>
                    <a:gd name="T49" fmla="*/ 8 h 788"/>
                    <a:gd name="T50" fmla="*/ 394 w 788"/>
                    <a:gd name="T51" fmla="*/ 0 h 788"/>
                    <a:gd name="T52" fmla="*/ 434 w 788"/>
                    <a:gd name="T53" fmla="*/ 2 h 788"/>
                    <a:gd name="T54" fmla="*/ 512 w 788"/>
                    <a:gd name="T55" fmla="*/ 18 h 788"/>
                    <a:gd name="T56" fmla="*/ 582 w 788"/>
                    <a:gd name="T57" fmla="*/ 48 h 788"/>
                    <a:gd name="T58" fmla="*/ 644 w 788"/>
                    <a:gd name="T59" fmla="*/ 90 h 788"/>
                    <a:gd name="T60" fmla="*/ 698 w 788"/>
                    <a:gd name="T61" fmla="*/ 144 h 788"/>
                    <a:gd name="T62" fmla="*/ 740 w 788"/>
                    <a:gd name="T63" fmla="*/ 206 h 788"/>
                    <a:gd name="T64" fmla="*/ 770 w 788"/>
                    <a:gd name="T65" fmla="*/ 278 h 788"/>
                    <a:gd name="T66" fmla="*/ 786 w 788"/>
                    <a:gd name="T67" fmla="*/ 35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8" h="788">
                      <a:moveTo>
                        <a:pt x="788" y="394"/>
                      </a:moveTo>
                      <a:lnTo>
                        <a:pt x="788" y="394"/>
                      </a:lnTo>
                      <a:lnTo>
                        <a:pt x="786" y="434"/>
                      </a:lnTo>
                      <a:lnTo>
                        <a:pt x="780" y="474"/>
                      </a:lnTo>
                      <a:lnTo>
                        <a:pt x="770" y="512"/>
                      </a:lnTo>
                      <a:lnTo>
                        <a:pt x="758" y="548"/>
                      </a:lnTo>
                      <a:lnTo>
                        <a:pt x="740" y="582"/>
                      </a:lnTo>
                      <a:lnTo>
                        <a:pt x="720" y="614"/>
                      </a:lnTo>
                      <a:lnTo>
                        <a:pt x="698" y="646"/>
                      </a:lnTo>
                      <a:lnTo>
                        <a:pt x="672" y="674"/>
                      </a:lnTo>
                      <a:lnTo>
                        <a:pt x="644" y="698"/>
                      </a:lnTo>
                      <a:lnTo>
                        <a:pt x="614" y="722"/>
                      </a:lnTo>
                      <a:lnTo>
                        <a:pt x="582" y="742"/>
                      </a:lnTo>
                      <a:lnTo>
                        <a:pt x="548" y="758"/>
                      </a:lnTo>
                      <a:lnTo>
                        <a:pt x="512" y="772"/>
                      </a:lnTo>
                      <a:lnTo>
                        <a:pt x="474" y="780"/>
                      </a:lnTo>
                      <a:lnTo>
                        <a:pt x="434" y="786"/>
                      </a:lnTo>
                      <a:lnTo>
                        <a:pt x="394" y="788"/>
                      </a:lnTo>
                      <a:lnTo>
                        <a:pt x="394" y="788"/>
                      </a:lnTo>
                      <a:lnTo>
                        <a:pt x="354" y="786"/>
                      </a:lnTo>
                      <a:lnTo>
                        <a:pt x="314" y="780"/>
                      </a:lnTo>
                      <a:lnTo>
                        <a:pt x="276" y="772"/>
                      </a:lnTo>
                      <a:lnTo>
                        <a:pt x="240" y="758"/>
                      </a:lnTo>
                      <a:lnTo>
                        <a:pt x="206" y="742"/>
                      </a:lnTo>
                      <a:lnTo>
                        <a:pt x="174" y="722"/>
                      </a:lnTo>
                      <a:lnTo>
                        <a:pt x="144" y="698"/>
                      </a:lnTo>
                      <a:lnTo>
                        <a:pt x="116" y="674"/>
                      </a:lnTo>
                      <a:lnTo>
                        <a:pt x="90" y="646"/>
                      </a:lnTo>
                      <a:lnTo>
                        <a:pt x="68" y="614"/>
                      </a:lnTo>
                      <a:lnTo>
                        <a:pt x="48" y="582"/>
                      </a:lnTo>
                      <a:lnTo>
                        <a:pt x="30" y="548"/>
                      </a:lnTo>
                      <a:lnTo>
                        <a:pt x="18" y="512"/>
                      </a:lnTo>
                      <a:lnTo>
                        <a:pt x="8" y="474"/>
                      </a:lnTo>
                      <a:lnTo>
                        <a:pt x="2" y="434"/>
                      </a:lnTo>
                      <a:lnTo>
                        <a:pt x="0" y="394"/>
                      </a:lnTo>
                      <a:lnTo>
                        <a:pt x="0" y="394"/>
                      </a:lnTo>
                      <a:lnTo>
                        <a:pt x="2" y="354"/>
                      </a:lnTo>
                      <a:lnTo>
                        <a:pt x="8" y="316"/>
                      </a:lnTo>
                      <a:lnTo>
                        <a:pt x="18" y="278"/>
                      </a:lnTo>
                      <a:lnTo>
                        <a:pt x="30" y="242"/>
                      </a:lnTo>
                      <a:lnTo>
                        <a:pt x="48" y="206"/>
                      </a:lnTo>
                      <a:lnTo>
                        <a:pt x="68" y="174"/>
                      </a:lnTo>
                      <a:lnTo>
                        <a:pt x="90" y="144"/>
                      </a:lnTo>
                      <a:lnTo>
                        <a:pt x="116" y="116"/>
                      </a:lnTo>
                      <a:lnTo>
                        <a:pt x="144" y="90"/>
                      </a:lnTo>
                      <a:lnTo>
                        <a:pt x="174" y="68"/>
                      </a:lnTo>
                      <a:lnTo>
                        <a:pt x="206" y="48"/>
                      </a:lnTo>
                      <a:lnTo>
                        <a:pt x="240" y="32"/>
                      </a:lnTo>
                      <a:lnTo>
                        <a:pt x="276" y="18"/>
                      </a:lnTo>
                      <a:lnTo>
                        <a:pt x="314" y="8"/>
                      </a:lnTo>
                      <a:lnTo>
                        <a:pt x="354" y="2"/>
                      </a:lnTo>
                      <a:lnTo>
                        <a:pt x="394" y="0"/>
                      </a:lnTo>
                      <a:lnTo>
                        <a:pt x="394" y="0"/>
                      </a:lnTo>
                      <a:lnTo>
                        <a:pt x="434" y="2"/>
                      </a:lnTo>
                      <a:lnTo>
                        <a:pt x="474" y="8"/>
                      </a:lnTo>
                      <a:lnTo>
                        <a:pt x="512" y="18"/>
                      </a:lnTo>
                      <a:lnTo>
                        <a:pt x="548" y="32"/>
                      </a:lnTo>
                      <a:lnTo>
                        <a:pt x="582" y="48"/>
                      </a:lnTo>
                      <a:lnTo>
                        <a:pt x="614" y="68"/>
                      </a:lnTo>
                      <a:lnTo>
                        <a:pt x="644" y="90"/>
                      </a:lnTo>
                      <a:lnTo>
                        <a:pt x="672" y="116"/>
                      </a:lnTo>
                      <a:lnTo>
                        <a:pt x="698" y="144"/>
                      </a:lnTo>
                      <a:lnTo>
                        <a:pt x="720" y="174"/>
                      </a:lnTo>
                      <a:lnTo>
                        <a:pt x="740" y="206"/>
                      </a:lnTo>
                      <a:lnTo>
                        <a:pt x="758" y="242"/>
                      </a:lnTo>
                      <a:lnTo>
                        <a:pt x="770" y="278"/>
                      </a:lnTo>
                      <a:lnTo>
                        <a:pt x="780" y="316"/>
                      </a:lnTo>
                      <a:lnTo>
                        <a:pt x="786" y="354"/>
                      </a:lnTo>
                      <a:lnTo>
                        <a:pt x="788" y="394"/>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77" name="Freeform 37">
                  <a:extLst>
                    <a:ext uri="{FF2B5EF4-FFF2-40B4-BE49-F238E27FC236}">
                      <a16:creationId xmlns:a16="http://schemas.microsoft.com/office/drawing/2014/main" id="{B2C44641-B8E8-44ED-83D7-A3737A9E9694}"/>
                    </a:ext>
                  </a:extLst>
                </p:cNvPr>
                <p:cNvSpPr>
                  <a:spLocks/>
                </p:cNvSpPr>
                <p:nvPr/>
              </p:nvSpPr>
              <p:spPr bwMode="auto">
                <a:xfrm>
                  <a:off x="-9290050" y="3424238"/>
                  <a:ext cx="1250950" cy="1250950"/>
                </a:xfrm>
                <a:custGeom>
                  <a:avLst/>
                  <a:gdLst>
                    <a:gd name="T0" fmla="*/ 788 w 788"/>
                    <a:gd name="T1" fmla="*/ 394 h 788"/>
                    <a:gd name="T2" fmla="*/ 780 w 788"/>
                    <a:gd name="T3" fmla="*/ 474 h 788"/>
                    <a:gd name="T4" fmla="*/ 758 w 788"/>
                    <a:gd name="T5" fmla="*/ 548 h 788"/>
                    <a:gd name="T6" fmla="*/ 720 w 788"/>
                    <a:gd name="T7" fmla="*/ 614 h 788"/>
                    <a:gd name="T8" fmla="*/ 672 w 788"/>
                    <a:gd name="T9" fmla="*/ 674 h 788"/>
                    <a:gd name="T10" fmla="*/ 614 w 788"/>
                    <a:gd name="T11" fmla="*/ 722 h 788"/>
                    <a:gd name="T12" fmla="*/ 548 w 788"/>
                    <a:gd name="T13" fmla="*/ 758 h 788"/>
                    <a:gd name="T14" fmla="*/ 474 w 788"/>
                    <a:gd name="T15" fmla="*/ 780 h 788"/>
                    <a:gd name="T16" fmla="*/ 394 w 788"/>
                    <a:gd name="T17" fmla="*/ 788 h 788"/>
                    <a:gd name="T18" fmla="*/ 354 w 788"/>
                    <a:gd name="T19" fmla="*/ 786 h 788"/>
                    <a:gd name="T20" fmla="*/ 276 w 788"/>
                    <a:gd name="T21" fmla="*/ 772 h 788"/>
                    <a:gd name="T22" fmla="*/ 206 w 788"/>
                    <a:gd name="T23" fmla="*/ 742 h 788"/>
                    <a:gd name="T24" fmla="*/ 144 w 788"/>
                    <a:gd name="T25" fmla="*/ 698 h 788"/>
                    <a:gd name="T26" fmla="*/ 90 w 788"/>
                    <a:gd name="T27" fmla="*/ 646 h 788"/>
                    <a:gd name="T28" fmla="*/ 48 w 788"/>
                    <a:gd name="T29" fmla="*/ 582 h 788"/>
                    <a:gd name="T30" fmla="*/ 18 w 788"/>
                    <a:gd name="T31" fmla="*/ 512 h 788"/>
                    <a:gd name="T32" fmla="*/ 2 w 788"/>
                    <a:gd name="T33" fmla="*/ 434 h 788"/>
                    <a:gd name="T34" fmla="*/ 0 w 788"/>
                    <a:gd name="T35" fmla="*/ 394 h 788"/>
                    <a:gd name="T36" fmla="*/ 8 w 788"/>
                    <a:gd name="T37" fmla="*/ 316 h 788"/>
                    <a:gd name="T38" fmla="*/ 30 w 788"/>
                    <a:gd name="T39" fmla="*/ 242 h 788"/>
                    <a:gd name="T40" fmla="*/ 68 w 788"/>
                    <a:gd name="T41" fmla="*/ 174 h 788"/>
                    <a:gd name="T42" fmla="*/ 116 w 788"/>
                    <a:gd name="T43" fmla="*/ 116 h 788"/>
                    <a:gd name="T44" fmla="*/ 174 w 788"/>
                    <a:gd name="T45" fmla="*/ 68 h 788"/>
                    <a:gd name="T46" fmla="*/ 240 w 788"/>
                    <a:gd name="T47" fmla="*/ 32 h 788"/>
                    <a:gd name="T48" fmla="*/ 314 w 788"/>
                    <a:gd name="T49" fmla="*/ 8 h 788"/>
                    <a:gd name="T50" fmla="*/ 394 w 788"/>
                    <a:gd name="T51" fmla="*/ 0 h 788"/>
                    <a:gd name="T52" fmla="*/ 434 w 788"/>
                    <a:gd name="T53" fmla="*/ 2 h 788"/>
                    <a:gd name="T54" fmla="*/ 512 w 788"/>
                    <a:gd name="T55" fmla="*/ 18 h 788"/>
                    <a:gd name="T56" fmla="*/ 582 w 788"/>
                    <a:gd name="T57" fmla="*/ 48 h 788"/>
                    <a:gd name="T58" fmla="*/ 644 w 788"/>
                    <a:gd name="T59" fmla="*/ 90 h 788"/>
                    <a:gd name="T60" fmla="*/ 698 w 788"/>
                    <a:gd name="T61" fmla="*/ 144 h 788"/>
                    <a:gd name="T62" fmla="*/ 740 w 788"/>
                    <a:gd name="T63" fmla="*/ 206 h 788"/>
                    <a:gd name="T64" fmla="*/ 770 w 788"/>
                    <a:gd name="T65" fmla="*/ 278 h 788"/>
                    <a:gd name="T66" fmla="*/ 786 w 788"/>
                    <a:gd name="T67" fmla="*/ 35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8" h="788">
                      <a:moveTo>
                        <a:pt x="788" y="394"/>
                      </a:moveTo>
                      <a:lnTo>
                        <a:pt x="788" y="394"/>
                      </a:lnTo>
                      <a:lnTo>
                        <a:pt x="786" y="434"/>
                      </a:lnTo>
                      <a:lnTo>
                        <a:pt x="780" y="474"/>
                      </a:lnTo>
                      <a:lnTo>
                        <a:pt x="770" y="512"/>
                      </a:lnTo>
                      <a:lnTo>
                        <a:pt x="758" y="548"/>
                      </a:lnTo>
                      <a:lnTo>
                        <a:pt x="740" y="582"/>
                      </a:lnTo>
                      <a:lnTo>
                        <a:pt x="720" y="614"/>
                      </a:lnTo>
                      <a:lnTo>
                        <a:pt x="698" y="646"/>
                      </a:lnTo>
                      <a:lnTo>
                        <a:pt x="672" y="674"/>
                      </a:lnTo>
                      <a:lnTo>
                        <a:pt x="644" y="698"/>
                      </a:lnTo>
                      <a:lnTo>
                        <a:pt x="614" y="722"/>
                      </a:lnTo>
                      <a:lnTo>
                        <a:pt x="582" y="742"/>
                      </a:lnTo>
                      <a:lnTo>
                        <a:pt x="548" y="758"/>
                      </a:lnTo>
                      <a:lnTo>
                        <a:pt x="512" y="772"/>
                      </a:lnTo>
                      <a:lnTo>
                        <a:pt x="474" y="780"/>
                      </a:lnTo>
                      <a:lnTo>
                        <a:pt x="434" y="786"/>
                      </a:lnTo>
                      <a:lnTo>
                        <a:pt x="394" y="788"/>
                      </a:lnTo>
                      <a:lnTo>
                        <a:pt x="394" y="788"/>
                      </a:lnTo>
                      <a:lnTo>
                        <a:pt x="354" y="786"/>
                      </a:lnTo>
                      <a:lnTo>
                        <a:pt x="314" y="780"/>
                      </a:lnTo>
                      <a:lnTo>
                        <a:pt x="276" y="772"/>
                      </a:lnTo>
                      <a:lnTo>
                        <a:pt x="240" y="758"/>
                      </a:lnTo>
                      <a:lnTo>
                        <a:pt x="206" y="742"/>
                      </a:lnTo>
                      <a:lnTo>
                        <a:pt x="174" y="722"/>
                      </a:lnTo>
                      <a:lnTo>
                        <a:pt x="144" y="698"/>
                      </a:lnTo>
                      <a:lnTo>
                        <a:pt x="116" y="674"/>
                      </a:lnTo>
                      <a:lnTo>
                        <a:pt x="90" y="646"/>
                      </a:lnTo>
                      <a:lnTo>
                        <a:pt x="68" y="614"/>
                      </a:lnTo>
                      <a:lnTo>
                        <a:pt x="48" y="582"/>
                      </a:lnTo>
                      <a:lnTo>
                        <a:pt x="30" y="548"/>
                      </a:lnTo>
                      <a:lnTo>
                        <a:pt x="18" y="512"/>
                      </a:lnTo>
                      <a:lnTo>
                        <a:pt x="8" y="474"/>
                      </a:lnTo>
                      <a:lnTo>
                        <a:pt x="2" y="434"/>
                      </a:lnTo>
                      <a:lnTo>
                        <a:pt x="0" y="394"/>
                      </a:lnTo>
                      <a:lnTo>
                        <a:pt x="0" y="394"/>
                      </a:lnTo>
                      <a:lnTo>
                        <a:pt x="2" y="354"/>
                      </a:lnTo>
                      <a:lnTo>
                        <a:pt x="8" y="316"/>
                      </a:lnTo>
                      <a:lnTo>
                        <a:pt x="18" y="278"/>
                      </a:lnTo>
                      <a:lnTo>
                        <a:pt x="30" y="242"/>
                      </a:lnTo>
                      <a:lnTo>
                        <a:pt x="48" y="206"/>
                      </a:lnTo>
                      <a:lnTo>
                        <a:pt x="68" y="174"/>
                      </a:lnTo>
                      <a:lnTo>
                        <a:pt x="90" y="144"/>
                      </a:lnTo>
                      <a:lnTo>
                        <a:pt x="116" y="116"/>
                      </a:lnTo>
                      <a:lnTo>
                        <a:pt x="144" y="90"/>
                      </a:lnTo>
                      <a:lnTo>
                        <a:pt x="174" y="68"/>
                      </a:lnTo>
                      <a:lnTo>
                        <a:pt x="206" y="48"/>
                      </a:lnTo>
                      <a:lnTo>
                        <a:pt x="240" y="32"/>
                      </a:lnTo>
                      <a:lnTo>
                        <a:pt x="276" y="18"/>
                      </a:lnTo>
                      <a:lnTo>
                        <a:pt x="314" y="8"/>
                      </a:lnTo>
                      <a:lnTo>
                        <a:pt x="354" y="2"/>
                      </a:lnTo>
                      <a:lnTo>
                        <a:pt x="394" y="0"/>
                      </a:lnTo>
                      <a:lnTo>
                        <a:pt x="394" y="0"/>
                      </a:lnTo>
                      <a:lnTo>
                        <a:pt x="434" y="2"/>
                      </a:lnTo>
                      <a:lnTo>
                        <a:pt x="474" y="8"/>
                      </a:lnTo>
                      <a:lnTo>
                        <a:pt x="512" y="18"/>
                      </a:lnTo>
                      <a:lnTo>
                        <a:pt x="548" y="32"/>
                      </a:lnTo>
                      <a:lnTo>
                        <a:pt x="582" y="48"/>
                      </a:lnTo>
                      <a:lnTo>
                        <a:pt x="614" y="68"/>
                      </a:lnTo>
                      <a:lnTo>
                        <a:pt x="644" y="90"/>
                      </a:lnTo>
                      <a:lnTo>
                        <a:pt x="672" y="116"/>
                      </a:lnTo>
                      <a:lnTo>
                        <a:pt x="698" y="144"/>
                      </a:lnTo>
                      <a:lnTo>
                        <a:pt x="720" y="174"/>
                      </a:lnTo>
                      <a:lnTo>
                        <a:pt x="740" y="206"/>
                      </a:lnTo>
                      <a:lnTo>
                        <a:pt x="758" y="242"/>
                      </a:lnTo>
                      <a:lnTo>
                        <a:pt x="770" y="278"/>
                      </a:lnTo>
                      <a:lnTo>
                        <a:pt x="780" y="316"/>
                      </a:lnTo>
                      <a:lnTo>
                        <a:pt x="786" y="354"/>
                      </a:lnTo>
                      <a:lnTo>
                        <a:pt x="788" y="3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78" name="Freeform 38">
                  <a:extLst>
                    <a:ext uri="{FF2B5EF4-FFF2-40B4-BE49-F238E27FC236}">
                      <a16:creationId xmlns:a16="http://schemas.microsoft.com/office/drawing/2014/main" id="{DDD20959-8554-4551-85C0-789D39FF45F7}"/>
                    </a:ext>
                  </a:extLst>
                </p:cNvPr>
                <p:cNvSpPr>
                  <a:spLocks/>
                </p:cNvSpPr>
                <p:nvPr/>
              </p:nvSpPr>
              <p:spPr bwMode="auto">
                <a:xfrm>
                  <a:off x="-10995025" y="3662363"/>
                  <a:ext cx="3051175" cy="2457450"/>
                </a:xfrm>
                <a:custGeom>
                  <a:avLst/>
                  <a:gdLst>
                    <a:gd name="T0" fmla="*/ 150 w 1922"/>
                    <a:gd name="T1" fmla="*/ 1548 h 1548"/>
                    <a:gd name="T2" fmla="*/ 136 w 1922"/>
                    <a:gd name="T3" fmla="*/ 1546 h 1548"/>
                    <a:gd name="T4" fmla="*/ 106 w 1922"/>
                    <a:gd name="T5" fmla="*/ 1540 h 1548"/>
                    <a:gd name="T6" fmla="*/ 78 w 1922"/>
                    <a:gd name="T7" fmla="*/ 1528 h 1548"/>
                    <a:gd name="T8" fmla="*/ 54 w 1922"/>
                    <a:gd name="T9" fmla="*/ 1512 h 1548"/>
                    <a:gd name="T10" fmla="*/ 34 w 1922"/>
                    <a:gd name="T11" fmla="*/ 1492 h 1548"/>
                    <a:gd name="T12" fmla="*/ 18 w 1922"/>
                    <a:gd name="T13" fmla="*/ 1468 h 1548"/>
                    <a:gd name="T14" fmla="*/ 6 w 1922"/>
                    <a:gd name="T15" fmla="*/ 1440 h 1548"/>
                    <a:gd name="T16" fmla="*/ 0 w 1922"/>
                    <a:gd name="T17" fmla="*/ 1412 h 1548"/>
                    <a:gd name="T18" fmla="*/ 0 w 1922"/>
                    <a:gd name="T19" fmla="*/ 150 h 1548"/>
                    <a:gd name="T20" fmla="*/ 0 w 1922"/>
                    <a:gd name="T21" fmla="*/ 136 h 1548"/>
                    <a:gd name="T22" fmla="*/ 6 w 1922"/>
                    <a:gd name="T23" fmla="*/ 106 h 1548"/>
                    <a:gd name="T24" fmla="*/ 18 w 1922"/>
                    <a:gd name="T25" fmla="*/ 78 h 1548"/>
                    <a:gd name="T26" fmla="*/ 34 w 1922"/>
                    <a:gd name="T27" fmla="*/ 54 h 1548"/>
                    <a:gd name="T28" fmla="*/ 54 w 1922"/>
                    <a:gd name="T29" fmla="*/ 34 h 1548"/>
                    <a:gd name="T30" fmla="*/ 78 w 1922"/>
                    <a:gd name="T31" fmla="*/ 18 h 1548"/>
                    <a:gd name="T32" fmla="*/ 106 w 1922"/>
                    <a:gd name="T33" fmla="*/ 6 h 1548"/>
                    <a:gd name="T34" fmla="*/ 136 w 1922"/>
                    <a:gd name="T35" fmla="*/ 0 h 1548"/>
                    <a:gd name="T36" fmla="*/ 1772 w 1922"/>
                    <a:gd name="T37" fmla="*/ 0 h 1548"/>
                    <a:gd name="T38" fmla="*/ 1786 w 1922"/>
                    <a:gd name="T39" fmla="*/ 0 h 1548"/>
                    <a:gd name="T40" fmla="*/ 1816 w 1922"/>
                    <a:gd name="T41" fmla="*/ 6 h 1548"/>
                    <a:gd name="T42" fmla="*/ 1844 w 1922"/>
                    <a:gd name="T43" fmla="*/ 18 h 1548"/>
                    <a:gd name="T44" fmla="*/ 1868 w 1922"/>
                    <a:gd name="T45" fmla="*/ 34 h 1548"/>
                    <a:gd name="T46" fmla="*/ 1888 w 1922"/>
                    <a:gd name="T47" fmla="*/ 54 h 1548"/>
                    <a:gd name="T48" fmla="*/ 1904 w 1922"/>
                    <a:gd name="T49" fmla="*/ 78 h 1548"/>
                    <a:gd name="T50" fmla="*/ 1916 w 1922"/>
                    <a:gd name="T51" fmla="*/ 106 h 1548"/>
                    <a:gd name="T52" fmla="*/ 1922 w 1922"/>
                    <a:gd name="T53" fmla="*/ 136 h 1548"/>
                    <a:gd name="T54" fmla="*/ 1922 w 1922"/>
                    <a:gd name="T55" fmla="*/ 1396 h 1548"/>
                    <a:gd name="T56" fmla="*/ 1922 w 1922"/>
                    <a:gd name="T57" fmla="*/ 1412 h 1548"/>
                    <a:gd name="T58" fmla="*/ 1916 w 1922"/>
                    <a:gd name="T59" fmla="*/ 1440 h 1548"/>
                    <a:gd name="T60" fmla="*/ 1904 w 1922"/>
                    <a:gd name="T61" fmla="*/ 1468 h 1548"/>
                    <a:gd name="T62" fmla="*/ 1888 w 1922"/>
                    <a:gd name="T63" fmla="*/ 1492 h 1548"/>
                    <a:gd name="T64" fmla="*/ 1868 w 1922"/>
                    <a:gd name="T65" fmla="*/ 1512 h 1548"/>
                    <a:gd name="T66" fmla="*/ 1844 w 1922"/>
                    <a:gd name="T67" fmla="*/ 1528 h 1548"/>
                    <a:gd name="T68" fmla="*/ 1816 w 1922"/>
                    <a:gd name="T69" fmla="*/ 1540 h 1548"/>
                    <a:gd name="T70" fmla="*/ 1786 w 1922"/>
                    <a:gd name="T71" fmla="*/ 1546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2" h="1548">
                      <a:moveTo>
                        <a:pt x="1772" y="1548"/>
                      </a:moveTo>
                      <a:lnTo>
                        <a:pt x="150" y="1548"/>
                      </a:lnTo>
                      <a:lnTo>
                        <a:pt x="150" y="1548"/>
                      </a:lnTo>
                      <a:lnTo>
                        <a:pt x="136" y="1546"/>
                      </a:lnTo>
                      <a:lnTo>
                        <a:pt x="120" y="1544"/>
                      </a:lnTo>
                      <a:lnTo>
                        <a:pt x="106" y="1540"/>
                      </a:lnTo>
                      <a:lnTo>
                        <a:pt x="92" y="1536"/>
                      </a:lnTo>
                      <a:lnTo>
                        <a:pt x="78" y="1528"/>
                      </a:lnTo>
                      <a:lnTo>
                        <a:pt x="66" y="1522"/>
                      </a:lnTo>
                      <a:lnTo>
                        <a:pt x="54" y="1512"/>
                      </a:lnTo>
                      <a:lnTo>
                        <a:pt x="44" y="1502"/>
                      </a:lnTo>
                      <a:lnTo>
                        <a:pt x="34" y="1492"/>
                      </a:lnTo>
                      <a:lnTo>
                        <a:pt x="26" y="1480"/>
                      </a:lnTo>
                      <a:lnTo>
                        <a:pt x="18" y="1468"/>
                      </a:lnTo>
                      <a:lnTo>
                        <a:pt x="12" y="1454"/>
                      </a:lnTo>
                      <a:lnTo>
                        <a:pt x="6" y="1440"/>
                      </a:lnTo>
                      <a:lnTo>
                        <a:pt x="2" y="1426"/>
                      </a:lnTo>
                      <a:lnTo>
                        <a:pt x="0" y="1412"/>
                      </a:lnTo>
                      <a:lnTo>
                        <a:pt x="0" y="1396"/>
                      </a:lnTo>
                      <a:lnTo>
                        <a:pt x="0" y="150"/>
                      </a:lnTo>
                      <a:lnTo>
                        <a:pt x="0" y="150"/>
                      </a:lnTo>
                      <a:lnTo>
                        <a:pt x="0" y="136"/>
                      </a:lnTo>
                      <a:lnTo>
                        <a:pt x="2" y="120"/>
                      </a:lnTo>
                      <a:lnTo>
                        <a:pt x="6" y="106"/>
                      </a:lnTo>
                      <a:lnTo>
                        <a:pt x="12" y="92"/>
                      </a:lnTo>
                      <a:lnTo>
                        <a:pt x="18" y="78"/>
                      </a:lnTo>
                      <a:lnTo>
                        <a:pt x="26" y="66"/>
                      </a:lnTo>
                      <a:lnTo>
                        <a:pt x="34" y="54"/>
                      </a:lnTo>
                      <a:lnTo>
                        <a:pt x="44" y="44"/>
                      </a:lnTo>
                      <a:lnTo>
                        <a:pt x="54" y="34"/>
                      </a:lnTo>
                      <a:lnTo>
                        <a:pt x="66" y="26"/>
                      </a:lnTo>
                      <a:lnTo>
                        <a:pt x="78" y="18"/>
                      </a:lnTo>
                      <a:lnTo>
                        <a:pt x="92" y="12"/>
                      </a:lnTo>
                      <a:lnTo>
                        <a:pt x="106" y="6"/>
                      </a:lnTo>
                      <a:lnTo>
                        <a:pt x="120" y="2"/>
                      </a:lnTo>
                      <a:lnTo>
                        <a:pt x="136" y="0"/>
                      </a:lnTo>
                      <a:lnTo>
                        <a:pt x="150" y="0"/>
                      </a:lnTo>
                      <a:lnTo>
                        <a:pt x="1772" y="0"/>
                      </a:lnTo>
                      <a:lnTo>
                        <a:pt x="1772" y="0"/>
                      </a:lnTo>
                      <a:lnTo>
                        <a:pt x="1786" y="0"/>
                      </a:lnTo>
                      <a:lnTo>
                        <a:pt x="1802" y="2"/>
                      </a:lnTo>
                      <a:lnTo>
                        <a:pt x="1816" y="6"/>
                      </a:lnTo>
                      <a:lnTo>
                        <a:pt x="1830" y="12"/>
                      </a:lnTo>
                      <a:lnTo>
                        <a:pt x="1844" y="18"/>
                      </a:lnTo>
                      <a:lnTo>
                        <a:pt x="1856" y="26"/>
                      </a:lnTo>
                      <a:lnTo>
                        <a:pt x="1868" y="34"/>
                      </a:lnTo>
                      <a:lnTo>
                        <a:pt x="1878" y="44"/>
                      </a:lnTo>
                      <a:lnTo>
                        <a:pt x="1888" y="54"/>
                      </a:lnTo>
                      <a:lnTo>
                        <a:pt x="1896" y="66"/>
                      </a:lnTo>
                      <a:lnTo>
                        <a:pt x="1904" y="78"/>
                      </a:lnTo>
                      <a:lnTo>
                        <a:pt x="1910" y="92"/>
                      </a:lnTo>
                      <a:lnTo>
                        <a:pt x="1916" y="106"/>
                      </a:lnTo>
                      <a:lnTo>
                        <a:pt x="1920" y="120"/>
                      </a:lnTo>
                      <a:lnTo>
                        <a:pt x="1922" y="136"/>
                      </a:lnTo>
                      <a:lnTo>
                        <a:pt x="1922" y="150"/>
                      </a:lnTo>
                      <a:lnTo>
                        <a:pt x="1922" y="1396"/>
                      </a:lnTo>
                      <a:lnTo>
                        <a:pt x="1922" y="1396"/>
                      </a:lnTo>
                      <a:lnTo>
                        <a:pt x="1922" y="1412"/>
                      </a:lnTo>
                      <a:lnTo>
                        <a:pt x="1920" y="1426"/>
                      </a:lnTo>
                      <a:lnTo>
                        <a:pt x="1916" y="1440"/>
                      </a:lnTo>
                      <a:lnTo>
                        <a:pt x="1910" y="1454"/>
                      </a:lnTo>
                      <a:lnTo>
                        <a:pt x="1904" y="1468"/>
                      </a:lnTo>
                      <a:lnTo>
                        <a:pt x="1896" y="1480"/>
                      </a:lnTo>
                      <a:lnTo>
                        <a:pt x="1888" y="1492"/>
                      </a:lnTo>
                      <a:lnTo>
                        <a:pt x="1878" y="1502"/>
                      </a:lnTo>
                      <a:lnTo>
                        <a:pt x="1868" y="1512"/>
                      </a:lnTo>
                      <a:lnTo>
                        <a:pt x="1856" y="1522"/>
                      </a:lnTo>
                      <a:lnTo>
                        <a:pt x="1844" y="1528"/>
                      </a:lnTo>
                      <a:lnTo>
                        <a:pt x="1830" y="1536"/>
                      </a:lnTo>
                      <a:lnTo>
                        <a:pt x="1816" y="1540"/>
                      </a:lnTo>
                      <a:lnTo>
                        <a:pt x="1802" y="1544"/>
                      </a:lnTo>
                      <a:lnTo>
                        <a:pt x="1786" y="1546"/>
                      </a:lnTo>
                      <a:lnTo>
                        <a:pt x="1772" y="154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79" name="Freeform 39">
                  <a:extLst>
                    <a:ext uri="{FF2B5EF4-FFF2-40B4-BE49-F238E27FC236}">
                      <a16:creationId xmlns:a16="http://schemas.microsoft.com/office/drawing/2014/main" id="{9EBBD39A-B257-4B96-B22E-A332A71B2145}"/>
                    </a:ext>
                  </a:extLst>
                </p:cNvPr>
                <p:cNvSpPr>
                  <a:spLocks/>
                </p:cNvSpPr>
                <p:nvPr/>
              </p:nvSpPr>
              <p:spPr bwMode="auto">
                <a:xfrm>
                  <a:off x="-10995025" y="3662363"/>
                  <a:ext cx="3051175" cy="2457450"/>
                </a:xfrm>
                <a:custGeom>
                  <a:avLst/>
                  <a:gdLst>
                    <a:gd name="T0" fmla="*/ 150 w 1922"/>
                    <a:gd name="T1" fmla="*/ 1548 h 1548"/>
                    <a:gd name="T2" fmla="*/ 136 w 1922"/>
                    <a:gd name="T3" fmla="*/ 1546 h 1548"/>
                    <a:gd name="T4" fmla="*/ 106 w 1922"/>
                    <a:gd name="T5" fmla="*/ 1540 h 1548"/>
                    <a:gd name="T6" fmla="*/ 78 w 1922"/>
                    <a:gd name="T7" fmla="*/ 1528 h 1548"/>
                    <a:gd name="T8" fmla="*/ 54 w 1922"/>
                    <a:gd name="T9" fmla="*/ 1512 h 1548"/>
                    <a:gd name="T10" fmla="*/ 34 w 1922"/>
                    <a:gd name="T11" fmla="*/ 1492 h 1548"/>
                    <a:gd name="T12" fmla="*/ 18 w 1922"/>
                    <a:gd name="T13" fmla="*/ 1468 h 1548"/>
                    <a:gd name="T14" fmla="*/ 6 w 1922"/>
                    <a:gd name="T15" fmla="*/ 1440 h 1548"/>
                    <a:gd name="T16" fmla="*/ 0 w 1922"/>
                    <a:gd name="T17" fmla="*/ 1412 h 1548"/>
                    <a:gd name="T18" fmla="*/ 0 w 1922"/>
                    <a:gd name="T19" fmla="*/ 150 h 1548"/>
                    <a:gd name="T20" fmla="*/ 0 w 1922"/>
                    <a:gd name="T21" fmla="*/ 136 h 1548"/>
                    <a:gd name="T22" fmla="*/ 6 w 1922"/>
                    <a:gd name="T23" fmla="*/ 106 h 1548"/>
                    <a:gd name="T24" fmla="*/ 18 w 1922"/>
                    <a:gd name="T25" fmla="*/ 78 h 1548"/>
                    <a:gd name="T26" fmla="*/ 34 w 1922"/>
                    <a:gd name="T27" fmla="*/ 54 h 1548"/>
                    <a:gd name="T28" fmla="*/ 54 w 1922"/>
                    <a:gd name="T29" fmla="*/ 34 h 1548"/>
                    <a:gd name="T30" fmla="*/ 78 w 1922"/>
                    <a:gd name="T31" fmla="*/ 18 h 1548"/>
                    <a:gd name="T32" fmla="*/ 106 w 1922"/>
                    <a:gd name="T33" fmla="*/ 6 h 1548"/>
                    <a:gd name="T34" fmla="*/ 136 w 1922"/>
                    <a:gd name="T35" fmla="*/ 0 h 1548"/>
                    <a:gd name="T36" fmla="*/ 1772 w 1922"/>
                    <a:gd name="T37" fmla="*/ 0 h 1548"/>
                    <a:gd name="T38" fmla="*/ 1786 w 1922"/>
                    <a:gd name="T39" fmla="*/ 0 h 1548"/>
                    <a:gd name="T40" fmla="*/ 1816 w 1922"/>
                    <a:gd name="T41" fmla="*/ 6 h 1548"/>
                    <a:gd name="T42" fmla="*/ 1844 w 1922"/>
                    <a:gd name="T43" fmla="*/ 18 h 1548"/>
                    <a:gd name="T44" fmla="*/ 1868 w 1922"/>
                    <a:gd name="T45" fmla="*/ 34 h 1548"/>
                    <a:gd name="T46" fmla="*/ 1888 w 1922"/>
                    <a:gd name="T47" fmla="*/ 54 h 1548"/>
                    <a:gd name="T48" fmla="*/ 1904 w 1922"/>
                    <a:gd name="T49" fmla="*/ 78 h 1548"/>
                    <a:gd name="T50" fmla="*/ 1916 w 1922"/>
                    <a:gd name="T51" fmla="*/ 106 h 1548"/>
                    <a:gd name="T52" fmla="*/ 1922 w 1922"/>
                    <a:gd name="T53" fmla="*/ 136 h 1548"/>
                    <a:gd name="T54" fmla="*/ 1922 w 1922"/>
                    <a:gd name="T55" fmla="*/ 1396 h 1548"/>
                    <a:gd name="T56" fmla="*/ 1922 w 1922"/>
                    <a:gd name="T57" fmla="*/ 1412 h 1548"/>
                    <a:gd name="T58" fmla="*/ 1916 w 1922"/>
                    <a:gd name="T59" fmla="*/ 1440 h 1548"/>
                    <a:gd name="T60" fmla="*/ 1904 w 1922"/>
                    <a:gd name="T61" fmla="*/ 1468 h 1548"/>
                    <a:gd name="T62" fmla="*/ 1888 w 1922"/>
                    <a:gd name="T63" fmla="*/ 1492 h 1548"/>
                    <a:gd name="T64" fmla="*/ 1868 w 1922"/>
                    <a:gd name="T65" fmla="*/ 1512 h 1548"/>
                    <a:gd name="T66" fmla="*/ 1844 w 1922"/>
                    <a:gd name="T67" fmla="*/ 1528 h 1548"/>
                    <a:gd name="T68" fmla="*/ 1816 w 1922"/>
                    <a:gd name="T69" fmla="*/ 1540 h 1548"/>
                    <a:gd name="T70" fmla="*/ 1786 w 1922"/>
                    <a:gd name="T71" fmla="*/ 1546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2" h="1548">
                      <a:moveTo>
                        <a:pt x="1772" y="1548"/>
                      </a:moveTo>
                      <a:lnTo>
                        <a:pt x="150" y="1548"/>
                      </a:lnTo>
                      <a:lnTo>
                        <a:pt x="150" y="1548"/>
                      </a:lnTo>
                      <a:lnTo>
                        <a:pt x="136" y="1546"/>
                      </a:lnTo>
                      <a:lnTo>
                        <a:pt x="120" y="1544"/>
                      </a:lnTo>
                      <a:lnTo>
                        <a:pt x="106" y="1540"/>
                      </a:lnTo>
                      <a:lnTo>
                        <a:pt x="92" y="1536"/>
                      </a:lnTo>
                      <a:lnTo>
                        <a:pt x="78" y="1528"/>
                      </a:lnTo>
                      <a:lnTo>
                        <a:pt x="66" y="1522"/>
                      </a:lnTo>
                      <a:lnTo>
                        <a:pt x="54" y="1512"/>
                      </a:lnTo>
                      <a:lnTo>
                        <a:pt x="44" y="1502"/>
                      </a:lnTo>
                      <a:lnTo>
                        <a:pt x="34" y="1492"/>
                      </a:lnTo>
                      <a:lnTo>
                        <a:pt x="26" y="1480"/>
                      </a:lnTo>
                      <a:lnTo>
                        <a:pt x="18" y="1468"/>
                      </a:lnTo>
                      <a:lnTo>
                        <a:pt x="12" y="1454"/>
                      </a:lnTo>
                      <a:lnTo>
                        <a:pt x="6" y="1440"/>
                      </a:lnTo>
                      <a:lnTo>
                        <a:pt x="2" y="1426"/>
                      </a:lnTo>
                      <a:lnTo>
                        <a:pt x="0" y="1412"/>
                      </a:lnTo>
                      <a:lnTo>
                        <a:pt x="0" y="1396"/>
                      </a:lnTo>
                      <a:lnTo>
                        <a:pt x="0" y="150"/>
                      </a:lnTo>
                      <a:lnTo>
                        <a:pt x="0" y="150"/>
                      </a:lnTo>
                      <a:lnTo>
                        <a:pt x="0" y="136"/>
                      </a:lnTo>
                      <a:lnTo>
                        <a:pt x="2" y="120"/>
                      </a:lnTo>
                      <a:lnTo>
                        <a:pt x="6" y="106"/>
                      </a:lnTo>
                      <a:lnTo>
                        <a:pt x="12" y="92"/>
                      </a:lnTo>
                      <a:lnTo>
                        <a:pt x="18" y="78"/>
                      </a:lnTo>
                      <a:lnTo>
                        <a:pt x="26" y="66"/>
                      </a:lnTo>
                      <a:lnTo>
                        <a:pt x="34" y="54"/>
                      </a:lnTo>
                      <a:lnTo>
                        <a:pt x="44" y="44"/>
                      </a:lnTo>
                      <a:lnTo>
                        <a:pt x="54" y="34"/>
                      </a:lnTo>
                      <a:lnTo>
                        <a:pt x="66" y="26"/>
                      </a:lnTo>
                      <a:lnTo>
                        <a:pt x="78" y="18"/>
                      </a:lnTo>
                      <a:lnTo>
                        <a:pt x="92" y="12"/>
                      </a:lnTo>
                      <a:lnTo>
                        <a:pt x="106" y="6"/>
                      </a:lnTo>
                      <a:lnTo>
                        <a:pt x="120" y="2"/>
                      </a:lnTo>
                      <a:lnTo>
                        <a:pt x="136" y="0"/>
                      </a:lnTo>
                      <a:lnTo>
                        <a:pt x="150" y="0"/>
                      </a:lnTo>
                      <a:lnTo>
                        <a:pt x="1772" y="0"/>
                      </a:lnTo>
                      <a:lnTo>
                        <a:pt x="1772" y="0"/>
                      </a:lnTo>
                      <a:lnTo>
                        <a:pt x="1786" y="0"/>
                      </a:lnTo>
                      <a:lnTo>
                        <a:pt x="1802" y="2"/>
                      </a:lnTo>
                      <a:lnTo>
                        <a:pt x="1816" y="6"/>
                      </a:lnTo>
                      <a:lnTo>
                        <a:pt x="1830" y="12"/>
                      </a:lnTo>
                      <a:lnTo>
                        <a:pt x="1844" y="18"/>
                      </a:lnTo>
                      <a:lnTo>
                        <a:pt x="1856" y="26"/>
                      </a:lnTo>
                      <a:lnTo>
                        <a:pt x="1868" y="34"/>
                      </a:lnTo>
                      <a:lnTo>
                        <a:pt x="1878" y="44"/>
                      </a:lnTo>
                      <a:lnTo>
                        <a:pt x="1888" y="54"/>
                      </a:lnTo>
                      <a:lnTo>
                        <a:pt x="1896" y="66"/>
                      </a:lnTo>
                      <a:lnTo>
                        <a:pt x="1904" y="78"/>
                      </a:lnTo>
                      <a:lnTo>
                        <a:pt x="1910" y="92"/>
                      </a:lnTo>
                      <a:lnTo>
                        <a:pt x="1916" y="106"/>
                      </a:lnTo>
                      <a:lnTo>
                        <a:pt x="1920" y="120"/>
                      </a:lnTo>
                      <a:lnTo>
                        <a:pt x="1922" y="136"/>
                      </a:lnTo>
                      <a:lnTo>
                        <a:pt x="1922" y="150"/>
                      </a:lnTo>
                      <a:lnTo>
                        <a:pt x="1922" y="1396"/>
                      </a:lnTo>
                      <a:lnTo>
                        <a:pt x="1922" y="1396"/>
                      </a:lnTo>
                      <a:lnTo>
                        <a:pt x="1922" y="1412"/>
                      </a:lnTo>
                      <a:lnTo>
                        <a:pt x="1920" y="1426"/>
                      </a:lnTo>
                      <a:lnTo>
                        <a:pt x="1916" y="1440"/>
                      </a:lnTo>
                      <a:lnTo>
                        <a:pt x="1910" y="1454"/>
                      </a:lnTo>
                      <a:lnTo>
                        <a:pt x="1904" y="1468"/>
                      </a:lnTo>
                      <a:lnTo>
                        <a:pt x="1896" y="1480"/>
                      </a:lnTo>
                      <a:lnTo>
                        <a:pt x="1888" y="1492"/>
                      </a:lnTo>
                      <a:lnTo>
                        <a:pt x="1878" y="1502"/>
                      </a:lnTo>
                      <a:lnTo>
                        <a:pt x="1868" y="1512"/>
                      </a:lnTo>
                      <a:lnTo>
                        <a:pt x="1856" y="1522"/>
                      </a:lnTo>
                      <a:lnTo>
                        <a:pt x="1844" y="1528"/>
                      </a:lnTo>
                      <a:lnTo>
                        <a:pt x="1830" y="1536"/>
                      </a:lnTo>
                      <a:lnTo>
                        <a:pt x="1816" y="1540"/>
                      </a:lnTo>
                      <a:lnTo>
                        <a:pt x="1802" y="1544"/>
                      </a:lnTo>
                      <a:lnTo>
                        <a:pt x="1786" y="1546"/>
                      </a:lnTo>
                      <a:lnTo>
                        <a:pt x="1772" y="15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sp>
              <p:nvSpPr>
                <p:cNvPr id="180" name="Freeform 40">
                  <a:extLst>
                    <a:ext uri="{FF2B5EF4-FFF2-40B4-BE49-F238E27FC236}">
                      <a16:creationId xmlns:a16="http://schemas.microsoft.com/office/drawing/2014/main" id="{BC0C1673-8B25-49CB-A6CB-1F9CA6E7D001}"/>
                    </a:ext>
                  </a:extLst>
                </p:cNvPr>
                <p:cNvSpPr>
                  <a:spLocks/>
                </p:cNvSpPr>
                <p:nvPr/>
              </p:nvSpPr>
              <p:spPr bwMode="auto">
                <a:xfrm>
                  <a:off x="-9617075" y="4741863"/>
                  <a:ext cx="295275" cy="298450"/>
                </a:xfrm>
                <a:custGeom>
                  <a:avLst/>
                  <a:gdLst>
                    <a:gd name="T0" fmla="*/ 186 w 186"/>
                    <a:gd name="T1" fmla="*/ 94 h 188"/>
                    <a:gd name="T2" fmla="*/ 186 w 186"/>
                    <a:gd name="T3" fmla="*/ 94 h 188"/>
                    <a:gd name="T4" fmla="*/ 184 w 186"/>
                    <a:gd name="T5" fmla="*/ 112 h 188"/>
                    <a:gd name="T6" fmla="*/ 180 w 186"/>
                    <a:gd name="T7" fmla="*/ 130 h 188"/>
                    <a:gd name="T8" fmla="*/ 170 w 186"/>
                    <a:gd name="T9" fmla="*/ 146 h 188"/>
                    <a:gd name="T10" fmla="*/ 160 w 186"/>
                    <a:gd name="T11" fmla="*/ 160 h 188"/>
                    <a:gd name="T12" fmla="*/ 146 w 186"/>
                    <a:gd name="T13" fmla="*/ 172 h 188"/>
                    <a:gd name="T14" fmla="*/ 130 w 186"/>
                    <a:gd name="T15" fmla="*/ 180 h 188"/>
                    <a:gd name="T16" fmla="*/ 112 w 186"/>
                    <a:gd name="T17" fmla="*/ 186 h 188"/>
                    <a:gd name="T18" fmla="*/ 92 w 186"/>
                    <a:gd name="T19" fmla="*/ 188 h 188"/>
                    <a:gd name="T20" fmla="*/ 92 w 186"/>
                    <a:gd name="T21" fmla="*/ 188 h 188"/>
                    <a:gd name="T22" fmla="*/ 74 w 186"/>
                    <a:gd name="T23" fmla="*/ 186 h 188"/>
                    <a:gd name="T24" fmla="*/ 56 w 186"/>
                    <a:gd name="T25" fmla="*/ 180 h 188"/>
                    <a:gd name="T26" fmla="*/ 40 w 186"/>
                    <a:gd name="T27" fmla="*/ 172 h 188"/>
                    <a:gd name="T28" fmla="*/ 26 w 186"/>
                    <a:gd name="T29" fmla="*/ 160 h 188"/>
                    <a:gd name="T30" fmla="*/ 16 w 186"/>
                    <a:gd name="T31" fmla="*/ 146 h 188"/>
                    <a:gd name="T32" fmla="*/ 6 w 186"/>
                    <a:gd name="T33" fmla="*/ 130 h 188"/>
                    <a:gd name="T34" fmla="*/ 2 w 186"/>
                    <a:gd name="T35" fmla="*/ 112 h 188"/>
                    <a:gd name="T36" fmla="*/ 0 w 186"/>
                    <a:gd name="T37" fmla="*/ 94 h 188"/>
                    <a:gd name="T38" fmla="*/ 0 w 186"/>
                    <a:gd name="T39" fmla="*/ 94 h 188"/>
                    <a:gd name="T40" fmla="*/ 2 w 186"/>
                    <a:gd name="T41" fmla="*/ 74 h 188"/>
                    <a:gd name="T42" fmla="*/ 6 w 186"/>
                    <a:gd name="T43" fmla="*/ 56 h 188"/>
                    <a:gd name="T44" fmla="*/ 16 w 186"/>
                    <a:gd name="T45" fmla="*/ 40 h 188"/>
                    <a:gd name="T46" fmla="*/ 26 w 186"/>
                    <a:gd name="T47" fmla="*/ 28 h 188"/>
                    <a:gd name="T48" fmla="*/ 40 w 186"/>
                    <a:gd name="T49" fmla="*/ 16 h 188"/>
                    <a:gd name="T50" fmla="*/ 56 w 186"/>
                    <a:gd name="T51" fmla="*/ 6 h 188"/>
                    <a:gd name="T52" fmla="*/ 74 w 186"/>
                    <a:gd name="T53" fmla="*/ 2 h 188"/>
                    <a:gd name="T54" fmla="*/ 92 w 186"/>
                    <a:gd name="T55" fmla="*/ 0 h 188"/>
                    <a:gd name="T56" fmla="*/ 92 w 186"/>
                    <a:gd name="T57" fmla="*/ 0 h 188"/>
                    <a:gd name="T58" fmla="*/ 112 w 186"/>
                    <a:gd name="T59" fmla="*/ 2 h 188"/>
                    <a:gd name="T60" fmla="*/ 130 w 186"/>
                    <a:gd name="T61" fmla="*/ 6 h 188"/>
                    <a:gd name="T62" fmla="*/ 146 w 186"/>
                    <a:gd name="T63" fmla="*/ 16 h 188"/>
                    <a:gd name="T64" fmla="*/ 160 w 186"/>
                    <a:gd name="T65" fmla="*/ 28 h 188"/>
                    <a:gd name="T66" fmla="*/ 170 w 186"/>
                    <a:gd name="T67" fmla="*/ 40 h 188"/>
                    <a:gd name="T68" fmla="*/ 180 w 186"/>
                    <a:gd name="T69" fmla="*/ 56 h 188"/>
                    <a:gd name="T70" fmla="*/ 184 w 186"/>
                    <a:gd name="T71" fmla="*/ 74 h 188"/>
                    <a:gd name="T72" fmla="*/ 186 w 186"/>
                    <a:gd name="T73" fmla="*/ 9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88">
                      <a:moveTo>
                        <a:pt x="186" y="94"/>
                      </a:moveTo>
                      <a:lnTo>
                        <a:pt x="186" y="94"/>
                      </a:lnTo>
                      <a:lnTo>
                        <a:pt x="184" y="112"/>
                      </a:lnTo>
                      <a:lnTo>
                        <a:pt x="180" y="130"/>
                      </a:lnTo>
                      <a:lnTo>
                        <a:pt x="170" y="146"/>
                      </a:lnTo>
                      <a:lnTo>
                        <a:pt x="160" y="160"/>
                      </a:lnTo>
                      <a:lnTo>
                        <a:pt x="146" y="172"/>
                      </a:lnTo>
                      <a:lnTo>
                        <a:pt x="130" y="180"/>
                      </a:lnTo>
                      <a:lnTo>
                        <a:pt x="112" y="186"/>
                      </a:lnTo>
                      <a:lnTo>
                        <a:pt x="92" y="188"/>
                      </a:lnTo>
                      <a:lnTo>
                        <a:pt x="92" y="188"/>
                      </a:lnTo>
                      <a:lnTo>
                        <a:pt x="74" y="186"/>
                      </a:lnTo>
                      <a:lnTo>
                        <a:pt x="56" y="180"/>
                      </a:lnTo>
                      <a:lnTo>
                        <a:pt x="40" y="172"/>
                      </a:lnTo>
                      <a:lnTo>
                        <a:pt x="26" y="160"/>
                      </a:lnTo>
                      <a:lnTo>
                        <a:pt x="16" y="146"/>
                      </a:lnTo>
                      <a:lnTo>
                        <a:pt x="6" y="130"/>
                      </a:lnTo>
                      <a:lnTo>
                        <a:pt x="2" y="112"/>
                      </a:lnTo>
                      <a:lnTo>
                        <a:pt x="0" y="94"/>
                      </a:lnTo>
                      <a:lnTo>
                        <a:pt x="0" y="94"/>
                      </a:lnTo>
                      <a:lnTo>
                        <a:pt x="2" y="74"/>
                      </a:lnTo>
                      <a:lnTo>
                        <a:pt x="6" y="56"/>
                      </a:lnTo>
                      <a:lnTo>
                        <a:pt x="16" y="40"/>
                      </a:lnTo>
                      <a:lnTo>
                        <a:pt x="26" y="28"/>
                      </a:lnTo>
                      <a:lnTo>
                        <a:pt x="40" y="16"/>
                      </a:lnTo>
                      <a:lnTo>
                        <a:pt x="56" y="6"/>
                      </a:lnTo>
                      <a:lnTo>
                        <a:pt x="74" y="2"/>
                      </a:lnTo>
                      <a:lnTo>
                        <a:pt x="92" y="0"/>
                      </a:lnTo>
                      <a:lnTo>
                        <a:pt x="92" y="0"/>
                      </a:lnTo>
                      <a:lnTo>
                        <a:pt x="112" y="2"/>
                      </a:lnTo>
                      <a:lnTo>
                        <a:pt x="130" y="6"/>
                      </a:lnTo>
                      <a:lnTo>
                        <a:pt x="146" y="16"/>
                      </a:lnTo>
                      <a:lnTo>
                        <a:pt x="160" y="28"/>
                      </a:lnTo>
                      <a:lnTo>
                        <a:pt x="170" y="40"/>
                      </a:lnTo>
                      <a:lnTo>
                        <a:pt x="180" y="56"/>
                      </a:lnTo>
                      <a:lnTo>
                        <a:pt x="184" y="74"/>
                      </a:lnTo>
                      <a:lnTo>
                        <a:pt x="186" y="9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CiscoSansTT ExtraLight"/>
                    <a:ea typeface="ＭＳ Ｐゴシック" charset="0"/>
                  </a:endParaRPr>
                </a:p>
              </p:txBody>
            </p:sp>
          </p:grpSp>
        </p:grpSp>
        <p:grpSp>
          <p:nvGrpSpPr>
            <p:cNvPr id="215" name="Group 214"/>
            <p:cNvGrpSpPr/>
            <p:nvPr/>
          </p:nvGrpSpPr>
          <p:grpSpPr>
            <a:xfrm>
              <a:off x="7919701" y="3737285"/>
              <a:ext cx="511223" cy="775681"/>
              <a:chOff x="7919701" y="3737285"/>
              <a:chExt cx="511223" cy="775681"/>
            </a:xfrm>
          </p:grpSpPr>
          <p:sp>
            <p:nvSpPr>
              <p:cNvPr id="112" name="Teams">
                <a:hlinkClick r:id="rId14"/>
                <a:extLst>
                  <a:ext uri="{FF2B5EF4-FFF2-40B4-BE49-F238E27FC236}">
                    <a16:creationId xmlns:a16="http://schemas.microsoft.com/office/drawing/2014/main" id="{C724A05C-D365-BB43-A098-CF087BD16961}"/>
                  </a:ext>
                </a:extLst>
              </p:cNvPr>
              <p:cNvSpPr txBox="1"/>
              <p:nvPr/>
            </p:nvSpPr>
            <p:spPr>
              <a:xfrm>
                <a:off x="7949370" y="4315989"/>
                <a:ext cx="451884" cy="19697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CiscoSansTT ExtraLight"/>
                    <a:ea typeface="ＭＳ Ｐゴシック" charset="0"/>
                  </a:rPr>
                  <a:t>Education IT Admin</a:t>
                </a:r>
                <a:endParaRPr kumimoji="0" sz="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121" name="Rounded Rectangle 120"/>
              <p:cNvSpPr/>
              <p:nvPr/>
            </p:nvSpPr>
            <p:spPr>
              <a:xfrm>
                <a:off x="7919701" y="3737285"/>
                <a:ext cx="511223" cy="511223"/>
              </a:xfrm>
              <a:prstGeom prst="roundRect">
                <a:avLst>
                  <a:gd name="adj" fmla="val 10146"/>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nvGrpSpPr>
              <p:cNvPr id="214" name="Group 213"/>
              <p:cNvGrpSpPr/>
              <p:nvPr/>
            </p:nvGrpSpPr>
            <p:grpSpPr>
              <a:xfrm>
                <a:off x="8017751" y="3796724"/>
                <a:ext cx="315123" cy="392344"/>
                <a:chOff x="8036742" y="3793860"/>
                <a:chExt cx="315123" cy="392344"/>
              </a:xfrm>
            </p:grpSpPr>
            <p:grpSp>
              <p:nvGrpSpPr>
                <p:cNvPr id="186" name="Group 185"/>
                <p:cNvGrpSpPr/>
                <p:nvPr/>
              </p:nvGrpSpPr>
              <p:grpSpPr>
                <a:xfrm>
                  <a:off x="8036742" y="3793860"/>
                  <a:ext cx="226921" cy="350175"/>
                  <a:chOff x="5819482" y="193901"/>
                  <a:chExt cx="225528" cy="348025"/>
                </a:xfrm>
                <a:solidFill>
                  <a:schemeClr val="bg1"/>
                </a:solidFill>
              </p:grpSpPr>
              <p:sp>
                <p:nvSpPr>
                  <p:cNvPr id="195" name="Freeform 194"/>
                  <p:cNvSpPr>
                    <a:spLocks/>
                  </p:cNvSpPr>
                  <p:nvPr/>
                </p:nvSpPr>
                <p:spPr bwMode="auto">
                  <a:xfrm>
                    <a:off x="5819482" y="368351"/>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96" name="Freeform 7"/>
                  <p:cNvSpPr>
                    <a:spLocks/>
                  </p:cNvSpPr>
                  <p:nvPr/>
                </p:nvSpPr>
                <p:spPr bwMode="auto">
                  <a:xfrm>
                    <a:off x="5864273" y="193901"/>
                    <a:ext cx="135160" cy="135159"/>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nvGrpSpPr>
                <p:cNvPr id="199" name="Group 198"/>
                <p:cNvGrpSpPr>
                  <a:grpSpLocks noChangeAspect="1"/>
                </p:cNvGrpSpPr>
                <p:nvPr/>
              </p:nvGrpSpPr>
              <p:grpSpPr>
                <a:xfrm>
                  <a:off x="8172149" y="4004961"/>
                  <a:ext cx="179716" cy="181243"/>
                  <a:chOff x="12587348" y="2301556"/>
                  <a:chExt cx="115021" cy="115998"/>
                </a:xfrm>
                <a:solidFill>
                  <a:schemeClr val="accent1"/>
                </a:solidFill>
              </p:grpSpPr>
              <p:sp>
                <p:nvSpPr>
                  <p:cNvPr id="200"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01"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02"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03"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04"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05"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06"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07"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08"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09"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10"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11"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12" name="Oval 48"/>
                  <p:cNvSpPr>
                    <a:spLocks noChangeAspect="1" noChangeArrowheads="1"/>
                  </p:cNvSpPr>
                  <p:nvPr/>
                </p:nvSpPr>
                <p:spPr bwMode="auto">
                  <a:xfrm>
                    <a:off x="12627372" y="2341557"/>
                    <a:ext cx="34999" cy="35999"/>
                  </a:xfrm>
                  <a:prstGeom prst="ellipse">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13"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grpSp>
      </p:grpSp>
      <p:sp>
        <p:nvSpPr>
          <p:cNvPr id="2" name="Title 1"/>
          <p:cNvSpPr>
            <a:spLocks noGrp="1"/>
          </p:cNvSpPr>
          <p:nvPr>
            <p:ph type="title"/>
          </p:nvPr>
        </p:nvSpPr>
        <p:spPr>
          <a:xfrm>
            <a:off x="483711" y="239357"/>
            <a:ext cx="8345488" cy="731837"/>
          </a:xfrm>
        </p:spPr>
        <p:txBody>
          <a:bodyPr/>
          <a:lstStyle/>
          <a:p>
            <a:r>
              <a:rPr lang="en-US" dirty="0"/>
              <a:t>How Cisco help SMB grow the business</a:t>
            </a:r>
            <a:br>
              <a:rPr lang="en-US" dirty="0"/>
            </a:br>
            <a:r>
              <a:rPr lang="en-US" sz="2000" dirty="0"/>
              <a:t>-Collaboration without compromise </a:t>
            </a:r>
            <a:endParaRPr lang="en-US" dirty="0"/>
          </a:p>
        </p:txBody>
      </p:sp>
      <p:sp>
        <p:nvSpPr>
          <p:cNvPr id="4" name="Round Same Side Corner Rectangle 3"/>
          <p:cNvSpPr/>
          <p:nvPr/>
        </p:nvSpPr>
        <p:spPr>
          <a:xfrm rot="16200000">
            <a:off x="7979180" y="-633009"/>
            <a:ext cx="402477" cy="192716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 name="Rectangle 4"/>
          <p:cNvSpPr/>
          <p:nvPr/>
        </p:nvSpPr>
        <p:spPr>
          <a:xfrm>
            <a:off x="7353975" y="130518"/>
            <a:ext cx="1598515" cy="40011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D274D"/>
                </a:solidFill>
                <a:effectLst/>
                <a:uLnTx/>
                <a:uFillTx/>
                <a:latin typeface="CiscoSansTT ExtraLight"/>
                <a:ea typeface="ＭＳ Ｐゴシック" charset="0"/>
              </a:rPr>
              <a:t> Connected via Webex</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D274D"/>
                </a:solidFill>
                <a:effectLst/>
                <a:uLnTx/>
                <a:uFillTx/>
                <a:latin typeface="CiscoSansTT ExtraLight"/>
                <a:ea typeface="ＭＳ Ｐゴシック" charset="0"/>
              </a:rPr>
              <a:t>Telemedicine/E-learning</a:t>
            </a:r>
          </a:p>
        </p:txBody>
      </p:sp>
      <p:grpSp>
        <p:nvGrpSpPr>
          <p:cNvPr id="69" name="Group 68"/>
          <p:cNvGrpSpPr/>
          <p:nvPr/>
        </p:nvGrpSpPr>
        <p:grpSpPr>
          <a:xfrm>
            <a:off x="541565" y="1111477"/>
            <a:ext cx="3931920" cy="3558948"/>
            <a:chOff x="541565" y="1111477"/>
            <a:chExt cx="3931920" cy="3558948"/>
          </a:xfrm>
        </p:grpSpPr>
        <p:pic>
          <p:nvPicPr>
            <p:cNvPr id="19" name="Picture 18" descr="A person standing in front of a television&#10;&#10;Description automatically generated">
              <a:extLst>
                <a:ext uri="{FF2B5EF4-FFF2-40B4-BE49-F238E27FC236}">
                  <a16:creationId xmlns:a16="http://schemas.microsoft.com/office/drawing/2014/main" id="{A160AE59-B9BE-1A41-A5E9-2637BA05301F}"/>
                </a:ext>
              </a:extLst>
            </p:cNvPr>
            <p:cNvPicPr>
              <a:picLocks noChangeAspect="1"/>
            </p:cNvPicPr>
            <p:nvPr/>
          </p:nvPicPr>
          <p:blipFill rotWithShape="1">
            <a:blip r:embed="rId15"/>
            <a:srcRect l="11968" t="10595" r="22743" b="695"/>
            <a:stretch/>
          </p:blipFill>
          <p:spPr>
            <a:xfrm>
              <a:off x="2996967" y="1645056"/>
              <a:ext cx="1410485" cy="1314058"/>
            </a:xfrm>
            <a:prstGeom prst="roundRect">
              <a:avLst>
                <a:gd name="adj" fmla="val 4405"/>
              </a:avLst>
            </a:prstGeom>
            <a:noFill/>
            <a:ln>
              <a:solidFill>
                <a:schemeClr val="accent4"/>
              </a:solidFill>
            </a:ln>
          </p:spPr>
        </p:pic>
        <p:sp>
          <p:nvSpPr>
            <p:cNvPr id="6" name="Rounded Rectangle 5"/>
            <p:cNvSpPr/>
            <p:nvPr/>
          </p:nvSpPr>
          <p:spPr>
            <a:xfrm>
              <a:off x="541565" y="1111477"/>
              <a:ext cx="3931920" cy="3558948"/>
            </a:xfrm>
            <a:prstGeom prst="roundRect">
              <a:avLst>
                <a:gd name="adj" fmla="val 3058"/>
              </a:avLst>
            </a:prstGeom>
            <a:no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8" name="Round Same Side Corner Rectangle 7"/>
            <p:cNvSpPr/>
            <p:nvPr/>
          </p:nvSpPr>
          <p:spPr>
            <a:xfrm flipV="1">
              <a:off x="1067149" y="1111477"/>
              <a:ext cx="2880752" cy="450623"/>
            </a:xfrm>
            <a:prstGeom prst="round2SameRect">
              <a:avLst>
                <a:gd name="adj1" fmla="val 19879"/>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E4471"/>
                </a:solidFill>
                <a:effectLst/>
                <a:uLnTx/>
                <a:uFillTx/>
                <a:latin typeface="CiscoSansTT ExtraLight"/>
                <a:ea typeface="+mn-ea"/>
                <a:cs typeface="+mn-cs"/>
              </a:endParaRPr>
            </a:p>
          </p:txBody>
        </p:sp>
        <p:sp>
          <p:nvSpPr>
            <p:cNvPr id="9" name="Rectangle 8"/>
            <p:cNvSpPr/>
            <p:nvPr/>
          </p:nvSpPr>
          <p:spPr>
            <a:xfrm>
              <a:off x="1408387" y="1140396"/>
              <a:ext cx="2246932" cy="430888"/>
            </a:xfrm>
            <a:prstGeom prst="rect">
              <a:avLst/>
            </a:prstGeom>
          </p:spPr>
          <p:txBody>
            <a:bodyPr wrap="square" lIns="0" tIns="0" rIns="0" bIns="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E4471"/>
                  </a:solidFill>
                  <a:effectLst/>
                  <a:uLnTx/>
                  <a:uFillTx/>
                  <a:latin typeface="CiscoSansTT ExtraLight"/>
                  <a:ea typeface="ＭＳ Ｐゴシック" charset="0"/>
                </a:rPr>
                <a:t>Webex for Telemedicine,</a:t>
              </a:r>
              <a:br>
                <a:rPr kumimoji="0" lang="en-US" sz="1200" b="0" i="0" u="none" strike="noStrike" kern="1200" cap="none" spc="0" normalizeH="0" baseline="0" noProof="0" dirty="0">
                  <a:ln>
                    <a:noFill/>
                  </a:ln>
                  <a:solidFill>
                    <a:srgbClr val="1E4471"/>
                  </a:solidFill>
                  <a:effectLst/>
                  <a:uLnTx/>
                  <a:uFillTx/>
                  <a:latin typeface="CiscoSansTT ExtraLight"/>
                  <a:ea typeface="ＭＳ Ｐゴシック" charset="0"/>
                </a:rPr>
              </a:br>
              <a:r>
                <a:rPr kumimoji="0" lang="en-US" sz="1200" b="0" i="0" u="none" strike="noStrike" kern="1200" cap="none" spc="0" normalizeH="0" baseline="0" noProof="0" dirty="0">
                  <a:ln>
                    <a:noFill/>
                  </a:ln>
                  <a:solidFill>
                    <a:srgbClr val="1E4471"/>
                  </a:solidFill>
                  <a:effectLst/>
                  <a:uLnTx/>
                  <a:uFillTx/>
                  <a:latin typeface="CiscoSansTT ExtraLight"/>
                  <a:ea typeface="ＭＳ Ｐゴシック" charset="0"/>
                </a:rPr>
                <a:t>Connecting and Saving lives </a:t>
              </a:r>
            </a:p>
          </p:txBody>
        </p:sp>
        <p:pic>
          <p:nvPicPr>
            <p:cNvPr id="10" name="Picture 9">
              <a:extLst>
                <a:ext uri="{FF2B5EF4-FFF2-40B4-BE49-F238E27FC236}">
                  <a16:creationId xmlns:a16="http://schemas.microsoft.com/office/drawing/2014/main" id="{F999DF4B-7FC6-8B43-8848-19430408AA73}"/>
                </a:ext>
              </a:extLst>
            </p:cNvPr>
            <p:cNvPicPr>
              <a:picLocks noChangeAspect="1"/>
            </p:cNvPicPr>
            <p:nvPr/>
          </p:nvPicPr>
          <p:blipFill>
            <a:blip r:embed="rId2"/>
            <a:stretch>
              <a:fillRect/>
            </a:stretch>
          </p:blipFill>
          <p:spPr>
            <a:xfrm>
              <a:off x="1967829" y="1645055"/>
              <a:ext cx="416556" cy="420624"/>
            </a:xfrm>
            <a:prstGeom prst="rect">
              <a:avLst/>
            </a:prstGeom>
            <a:noFill/>
            <a:ln>
              <a:noFill/>
            </a:ln>
          </p:spPr>
        </p:pic>
        <p:sp>
          <p:nvSpPr>
            <p:cNvPr id="11" name="Meetings">
              <a:extLst>
                <a:ext uri="{FF2B5EF4-FFF2-40B4-BE49-F238E27FC236}">
                  <a16:creationId xmlns:a16="http://schemas.microsoft.com/office/drawing/2014/main" id="{7959C35C-FD22-5048-9098-1116D7FB3588}"/>
                </a:ext>
              </a:extLst>
            </p:cNvPr>
            <p:cNvSpPr txBox="1"/>
            <p:nvPr/>
          </p:nvSpPr>
          <p:spPr>
            <a:xfrm>
              <a:off x="617220" y="2102688"/>
              <a:ext cx="602180" cy="2769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Webex</a:t>
              </a:r>
              <a:b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br>
              <a:r>
                <a:rPr kumimoji="0" sz="900" b="0" i="0" u="none" strike="noStrike" kern="1200" cap="none" spc="0" normalizeH="0" baseline="0" noProof="0" dirty="0">
                  <a:ln>
                    <a:noFill/>
                  </a:ln>
                  <a:solidFill>
                    <a:srgbClr val="282828"/>
                  </a:solidFill>
                  <a:effectLst/>
                  <a:uLnTx/>
                  <a:uFillTx/>
                  <a:latin typeface="CiscoSansTT ExtraLight"/>
                  <a:ea typeface="ＭＳ Ｐゴシック" charset="0"/>
                </a:rPr>
                <a:t>Meetings</a:t>
              </a:r>
            </a:p>
          </p:txBody>
        </p:sp>
        <p:pic>
          <p:nvPicPr>
            <p:cNvPr id="12" name="WebexMeet_Icon_only.png" descr="WebexMeet_Icon_only.png">
              <a:extLst>
                <a:ext uri="{FF2B5EF4-FFF2-40B4-BE49-F238E27FC236}">
                  <a16:creationId xmlns:a16="http://schemas.microsoft.com/office/drawing/2014/main" id="{B9CFF544-3E1F-C84F-90B5-3DD0F72093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177" y="1645234"/>
              <a:ext cx="420267" cy="420267"/>
            </a:xfrm>
            <a:prstGeom prst="rect">
              <a:avLst/>
            </a:prstGeom>
            <a:noFill/>
            <a:ln>
              <a:noFill/>
            </a:ln>
          </p:spPr>
        </p:pic>
        <p:sp>
          <p:nvSpPr>
            <p:cNvPr id="13" name="Devices">
              <a:extLst>
                <a:ext uri="{FF2B5EF4-FFF2-40B4-BE49-F238E27FC236}">
                  <a16:creationId xmlns:a16="http://schemas.microsoft.com/office/drawing/2014/main" id="{7130BE40-3B30-BD46-B8D0-63012BA13B5F}"/>
                </a:ext>
              </a:extLst>
            </p:cNvPr>
            <p:cNvSpPr txBox="1"/>
            <p:nvPr/>
          </p:nvSpPr>
          <p:spPr>
            <a:xfrm>
              <a:off x="1566164" y="2102688"/>
              <a:ext cx="1219886" cy="2769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Video Endpoints</a:t>
              </a:r>
            </a:p>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With Cloud Registration</a:t>
              </a:r>
              <a:endParaRPr kumimoji="0" sz="9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cxnSp>
          <p:nvCxnSpPr>
            <p:cNvPr id="14" name="Straight Arrow Connector 13">
              <a:extLst>
                <a:ext uri="{FF2B5EF4-FFF2-40B4-BE49-F238E27FC236}">
                  <a16:creationId xmlns:a16="http://schemas.microsoft.com/office/drawing/2014/main" id="{46F7E2B0-282D-6242-BB21-AB295DFB45EC}"/>
                </a:ext>
              </a:extLst>
            </p:cNvPr>
            <p:cNvCxnSpPr>
              <a:cxnSpLocks/>
            </p:cNvCxnSpPr>
            <p:nvPr/>
          </p:nvCxnSpPr>
          <p:spPr>
            <a:xfrm>
              <a:off x="1263954" y="1855367"/>
              <a:ext cx="568366" cy="0"/>
            </a:xfrm>
            <a:prstGeom prst="straightConnector1">
              <a:avLst/>
            </a:prstGeom>
            <a:ln>
              <a:solidFill>
                <a:schemeClr val="tx2"/>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Devices">
              <a:extLst>
                <a:ext uri="{FF2B5EF4-FFF2-40B4-BE49-F238E27FC236}">
                  <a16:creationId xmlns:a16="http://schemas.microsoft.com/office/drawing/2014/main" id="{7130BE40-3B30-BD46-B8D0-63012BA13B5F}"/>
                </a:ext>
              </a:extLst>
            </p:cNvPr>
            <p:cNvSpPr txBox="1"/>
            <p:nvPr/>
          </p:nvSpPr>
          <p:spPr>
            <a:xfrm>
              <a:off x="3618612" y="3008087"/>
              <a:ext cx="286938" cy="1384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lnSpc>
                  <a:spcPct val="80000"/>
                </a:lnSpc>
                <a:defRPr sz="5000"/>
              </a:lvl1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DX80</a:t>
              </a:r>
            </a:p>
          </p:txBody>
        </p:sp>
        <p:grpSp>
          <p:nvGrpSpPr>
            <p:cNvPr id="41" name="Group 40">
              <a:extLst>
                <a:ext uri="{FF2B5EF4-FFF2-40B4-BE49-F238E27FC236}">
                  <a16:creationId xmlns:a16="http://schemas.microsoft.com/office/drawing/2014/main" id="{B675FA30-0878-6847-9D3C-CF6DEF832168}"/>
                </a:ext>
              </a:extLst>
            </p:cNvPr>
            <p:cNvGrpSpPr/>
            <p:nvPr/>
          </p:nvGrpSpPr>
          <p:grpSpPr>
            <a:xfrm>
              <a:off x="634555" y="2631003"/>
              <a:ext cx="998578" cy="385261"/>
              <a:chOff x="4795634" y="2509415"/>
              <a:chExt cx="3069098" cy="1175699"/>
            </a:xfrm>
          </p:grpSpPr>
          <p:pic>
            <p:nvPicPr>
              <p:cNvPr id="57" name="Picture 56">
                <a:extLst>
                  <a:ext uri="{FF2B5EF4-FFF2-40B4-BE49-F238E27FC236}">
                    <a16:creationId xmlns:a16="http://schemas.microsoft.com/office/drawing/2014/main" id="{5E7FAD06-9891-5A41-B2F6-700CB5DE26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95634" y="2509415"/>
                <a:ext cx="3069098" cy="709232"/>
              </a:xfrm>
              <a:prstGeom prst="rect">
                <a:avLst/>
              </a:prstGeom>
            </p:spPr>
          </p:pic>
          <p:pic>
            <p:nvPicPr>
              <p:cNvPr id="58" name="Picture 57" descr="A picture containing electronics&#10;&#10;Description automatically generated">
                <a:extLst>
                  <a:ext uri="{FF2B5EF4-FFF2-40B4-BE49-F238E27FC236}">
                    <a16:creationId xmlns:a16="http://schemas.microsoft.com/office/drawing/2014/main" id="{74AA3DAF-61DB-5A46-ACF4-F24387876F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9311" y="2715757"/>
                <a:ext cx="1259236" cy="969357"/>
              </a:xfrm>
              <a:prstGeom prst="rect">
                <a:avLst/>
              </a:prstGeom>
            </p:spPr>
          </p:pic>
        </p:grpSp>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863" y="2521726"/>
              <a:ext cx="275330" cy="274792"/>
            </a:xfrm>
            <a:prstGeom prst="rect">
              <a:avLst/>
            </a:prstGeom>
          </p:spPr>
        </p:pic>
        <p:sp>
          <p:nvSpPr>
            <p:cNvPr id="43" name="Teams">
              <a:extLst>
                <a:ext uri="{FF2B5EF4-FFF2-40B4-BE49-F238E27FC236}">
                  <a16:creationId xmlns:a16="http://schemas.microsoft.com/office/drawing/2014/main" id="{C724A05C-D365-BB43-A098-CF087BD16961}"/>
                </a:ext>
              </a:extLst>
            </p:cNvPr>
            <p:cNvSpPr txBox="1"/>
            <p:nvPr/>
          </p:nvSpPr>
          <p:spPr>
            <a:xfrm>
              <a:off x="627345" y="3020787"/>
              <a:ext cx="1059839" cy="1968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no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Webex Room USB</a:t>
              </a:r>
              <a:endParaRPr kumimoji="0" sz="9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nvGrpSpPr>
            <p:cNvPr id="44" name="Group 43">
              <a:extLst>
                <a:ext uri="{FF2B5EF4-FFF2-40B4-BE49-F238E27FC236}">
                  <a16:creationId xmlns:a16="http://schemas.microsoft.com/office/drawing/2014/main" id="{BD2EAC6E-1269-E240-9807-88C6CC55CB92}"/>
                </a:ext>
              </a:extLst>
            </p:cNvPr>
            <p:cNvGrpSpPr/>
            <p:nvPr/>
          </p:nvGrpSpPr>
          <p:grpSpPr>
            <a:xfrm>
              <a:off x="1863892" y="2578487"/>
              <a:ext cx="996696" cy="437777"/>
              <a:chOff x="8027832" y="2529826"/>
              <a:chExt cx="3069098" cy="1180854"/>
            </a:xfrm>
          </p:grpSpPr>
          <p:pic>
            <p:nvPicPr>
              <p:cNvPr id="55" name="Picture 54">
                <a:extLst>
                  <a:ext uri="{FF2B5EF4-FFF2-40B4-BE49-F238E27FC236}">
                    <a16:creationId xmlns:a16="http://schemas.microsoft.com/office/drawing/2014/main" id="{09D9284D-1FE0-8A46-974C-85019C4AC1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27832" y="2529826"/>
                <a:ext cx="3069098" cy="709232"/>
              </a:xfrm>
              <a:prstGeom prst="rect">
                <a:avLst/>
              </a:prstGeom>
            </p:spPr>
          </p:pic>
          <p:pic>
            <p:nvPicPr>
              <p:cNvPr id="56" name="Picture 55">
                <a:extLst>
                  <a:ext uri="{FF2B5EF4-FFF2-40B4-BE49-F238E27FC236}">
                    <a16:creationId xmlns:a16="http://schemas.microsoft.com/office/drawing/2014/main" id="{0246E3D9-4E01-DD4C-9BF0-7F4E9DF8855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62381" y="2767434"/>
                <a:ext cx="1492362" cy="943246"/>
              </a:xfrm>
              <a:prstGeom prst="rect">
                <a:avLst/>
              </a:prstGeom>
            </p:spPr>
          </p:pic>
        </p:grpSp>
        <p:sp>
          <p:nvSpPr>
            <p:cNvPr id="45" name="Teams">
              <a:extLst>
                <a:ext uri="{FF2B5EF4-FFF2-40B4-BE49-F238E27FC236}">
                  <a16:creationId xmlns:a16="http://schemas.microsoft.com/office/drawing/2014/main" id="{C724A05C-D365-BB43-A098-CF087BD16961}"/>
                </a:ext>
              </a:extLst>
            </p:cNvPr>
            <p:cNvSpPr txBox="1"/>
            <p:nvPr/>
          </p:nvSpPr>
          <p:spPr>
            <a:xfrm>
              <a:off x="1832320" y="3020787"/>
              <a:ext cx="1059839" cy="1968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no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Webex Room Kit Mini</a:t>
              </a:r>
            </a:p>
          </p:txBody>
        </p:sp>
        <p:grpSp>
          <p:nvGrpSpPr>
            <p:cNvPr id="68" name="Group 67"/>
            <p:cNvGrpSpPr/>
            <p:nvPr/>
          </p:nvGrpSpPr>
          <p:grpSpPr>
            <a:xfrm>
              <a:off x="621077" y="3377575"/>
              <a:ext cx="3772897" cy="1277878"/>
              <a:chOff x="634555" y="3360797"/>
              <a:chExt cx="3772897" cy="1277878"/>
            </a:xfrm>
          </p:grpSpPr>
          <p:pic>
            <p:nvPicPr>
              <p:cNvPr id="65" name="Picture 64" descr="A person standing in a room&#10;&#10;Description automatically generated">
                <a:extLst>
                  <a:ext uri="{FF2B5EF4-FFF2-40B4-BE49-F238E27FC236}">
                    <a16:creationId xmlns:a16="http://schemas.microsoft.com/office/drawing/2014/main" id="{7A4487CF-8359-BA49-A576-C5CF832371E1}"/>
                  </a:ext>
                </a:extLst>
              </p:cNvPr>
              <p:cNvPicPr>
                <a:picLocks noChangeAspect="1"/>
              </p:cNvPicPr>
              <p:nvPr/>
            </p:nvPicPr>
            <p:blipFill rotWithShape="1">
              <a:blip r:embed="rId16"/>
              <a:srcRect t="20101" r="675" b="37619"/>
              <a:stretch/>
            </p:blipFill>
            <p:spPr>
              <a:xfrm>
                <a:off x="2567255" y="3360797"/>
                <a:ext cx="1840197" cy="1048624"/>
              </a:xfrm>
              <a:prstGeom prst="roundRect">
                <a:avLst>
                  <a:gd name="adj" fmla="val 8038"/>
                </a:avLst>
              </a:prstGeom>
              <a:noFill/>
              <a:ln>
                <a:solidFill>
                  <a:schemeClr val="accent4"/>
                </a:solidFill>
              </a:ln>
            </p:spPr>
          </p:pic>
          <p:pic>
            <p:nvPicPr>
              <p:cNvPr id="64" name="Picture 63" descr="A group of people in a room&#10;&#10;Description automatically generated">
                <a:extLst>
                  <a:ext uri="{FF2B5EF4-FFF2-40B4-BE49-F238E27FC236}">
                    <a16:creationId xmlns:a16="http://schemas.microsoft.com/office/drawing/2014/main" id="{6F4AC6F3-3BEF-974F-9FFD-115F44C6E360}"/>
                  </a:ext>
                </a:extLst>
              </p:cNvPr>
              <p:cNvPicPr>
                <a:picLocks noChangeAspect="1"/>
              </p:cNvPicPr>
              <p:nvPr/>
            </p:nvPicPr>
            <p:blipFill rotWithShape="1">
              <a:blip r:embed="rId17"/>
              <a:srcRect l="7527" t="35864" r="27850" b="802"/>
              <a:stretch/>
            </p:blipFill>
            <p:spPr>
              <a:xfrm>
                <a:off x="634555" y="3360797"/>
                <a:ext cx="1840197" cy="1048624"/>
              </a:xfrm>
              <a:prstGeom prst="roundRect">
                <a:avLst>
                  <a:gd name="adj" fmla="val 7811"/>
                </a:avLst>
              </a:prstGeom>
              <a:noFill/>
              <a:ln>
                <a:solidFill>
                  <a:schemeClr val="accent4"/>
                </a:solidFill>
              </a:ln>
            </p:spPr>
          </p:pic>
          <p:sp>
            <p:nvSpPr>
              <p:cNvPr id="66" name="Teams">
                <a:extLst>
                  <a:ext uri="{FF2B5EF4-FFF2-40B4-BE49-F238E27FC236}">
                    <a16:creationId xmlns:a16="http://schemas.microsoft.com/office/drawing/2014/main" id="{C724A05C-D365-BB43-A098-CF087BD16961}"/>
                  </a:ext>
                </a:extLst>
              </p:cNvPr>
              <p:cNvSpPr txBox="1"/>
              <p:nvPr/>
            </p:nvSpPr>
            <p:spPr>
              <a:xfrm>
                <a:off x="1024734" y="4441848"/>
                <a:ext cx="1059839" cy="1968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no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Webex Room Kit</a:t>
                </a:r>
              </a:p>
            </p:txBody>
          </p:sp>
          <p:sp>
            <p:nvSpPr>
              <p:cNvPr id="67" name="Teams">
                <a:extLst>
                  <a:ext uri="{FF2B5EF4-FFF2-40B4-BE49-F238E27FC236}">
                    <a16:creationId xmlns:a16="http://schemas.microsoft.com/office/drawing/2014/main" id="{C724A05C-D365-BB43-A098-CF087BD16961}"/>
                  </a:ext>
                </a:extLst>
              </p:cNvPr>
              <p:cNvSpPr txBox="1"/>
              <p:nvPr/>
            </p:nvSpPr>
            <p:spPr>
              <a:xfrm>
                <a:off x="2957434" y="4441848"/>
                <a:ext cx="1059839" cy="19682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noAutofit/>
              </a:bodyPr>
              <a:lstStyle>
                <a:lvl1pPr algn="ctr">
                  <a:lnSpc>
                    <a:spcPct val="80000"/>
                  </a:lnSpc>
                  <a:defRPr sz="5000"/>
                </a:lvl1pPr>
              </a:lstStyle>
              <a:p>
                <a:pPr marL="0" marR="0" lvl="0" indent="0" algn="ctr" defTabSz="609570" rtl="0" eaLnBrk="1" fontAlgn="base" latinLnBrk="0" hangingPunct="1">
                  <a:lnSpc>
                    <a:spcPct val="8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82828"/>
                    </a:solidFill>
                    <a:effectLst/>
                    <a:uLnTx/>
                    <a:uFillTx/>
                    <a:latin typeface="CiscoSansTT ExtraLight"/>
                    <a:ea typeface="ＭＳ Ｐゴシック" charset="0"/>
                  </a:rPr>
                  <a:t>DX80</a:t>
                </a:r>
              </a:p>
            </p:txBody>
          </p:sp>
        </p:grpSp>
      </p:grpSp>
    </p:spTree>
    <p:extLst>
      <p:ext uri="{BB962C8B-B14F-4D97-AF65-F5344CB8AC3E}">
        <p14:creationId xmlns:p14="http://schemas.microsoft.com/office/powerpoint/2010/main" val="366289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221"/>
                                        </p:tgtEl>
                                        <p:attrNameLst>
                                          <p:attrName>style.visibility</p:attrName>
                                        </p:attrNameLst>
                                      </p:cBhvr>
                                      <p:to>
                                        <p:strVal val="visible"/>
                                      </p:to>
                                    </p:set>
                                    <p:animEffect transition="in" filter="fade">
                                      <p:cBhvr>
                                        <p:cTn id="12" dur="1000"/>
                                        <p:tgtEl>
                                          <p:spTgt spid="221"/>
                                        </p:tgtEl>
                                      </p:cBhvr>
                                    </p:animEffect>
                                    <p:anim calcmode="lin" valueType="num">
                                      <p:cBhvr>
                                        <p:cTn id="13" dur="1000" fill="hold"/>
                                        <p:tgtEl>
                                          <p:spTgt spid="221"/>
                                        </p:tgtEl>
                                        <p:attrNameLst>
                                          <p:attrName>ppt_x</p:attrName>
                                        </p:attrNameLst>
                                      </p:cBhvr>
                                      <p:tavLst>
                                        <p:tav tm="0">
                                          <p:val>
                                            <p:strVal val="#ppt_x"/>
                                          </p:val>
                                        </p:tav>
                                        <p:tav tm="100000">
                                          <p:val>
                                            <p:strVal val="#ppt_x"/>
                                          </p:val>
                                        </p:tav>
                                      </p:tavLst>
                                    </p:anim>
                                    <p:anim calcmode="lin" valueType="num">
                                      <p:cBhvr>
                                        <p:cTn id="14" dur="1000" fill="hold"/>
                                        <p:tgtEl>
                                          <p:spTgt spid="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offers to highlight under connected </a:t>
            </a:r>
            <a:br>
              <a:rPr lang="en-US" dirty="0"/>
            </a:br>
            <a:r>
              <a:rPr lang="en-US" dirty="0"/>
              <a:t>with </a:t>
            </a:r>
            <a:r>
              <a:rPr lang="en-US" dirty="0" err="1"/>
              <a:t>Webex</a:t>
            </a:r>
            <a:endParaRPr lang="en-US" dirty="0"/>
          </a:p>
        </p:txBody>
      </p:sp>
      <p:sp>
        <p:nvSpPr>
          <p:cNvPr id="12" name="Rounded Rectangle 11"/>
          <p:cNvSpPr/>
          <p:nvPr/>
        </p:nvSpPr>
        <p:spPr>
          <a:xfrm>
            <a:off x="533400" y="1201737"/>
            <a:ext cx="4259580" cy="1783080"/>
          </a:xfrm>
          <a:prstGeom prst="roundRect">
            <a:avLst>
              <a:gd name="adj" fmla="val 6058"/>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 Same Side Corner Rectangle 12"/>
          <p:cNvSpPr/>
          <p:nvPr/>
        </p:nvSpPr>
        <p:spPr>
          <a:xfrm rot="5400000">
            <a:off x="1553959" y="298882"/>
            <a:ext cx="336322" cy="2377440"/>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91440" bIns="228600" rtlCol="0" anchor="ctr"/>
          <a:lstStyle/>
          <a:p>
            <a:r>
              <a:rPr lang="en-US" sz="1200" dirty="0">
                <a:solidFill>
                  <a:schemeClr val="bg2"/>
                </a:solidFill>
              </a:rPr>
              <a:t>List of freemium offers </a:t>
            </a:r>
          </a:p>
        </p:txBody>
      </p:sp>
      <p:sp>
        <p:nvSpPr>
          <p:cNvPr id="14" name="Rectangle 13"/>
          <p:cNvSpPr/>
          <p:nvPr/>
        </p:nvSpPr>
        <p:spPr>
          <a:xfrm>
            <a:off x="600348" y="1694883"/>
            <a:ext cx="4192632" cy="1231106"/>
          </a:xfrm>
          <a:prstGeom prst="rect">
            <a:avLst/>
          </a:prstGeom>
        </p:spPr>
        <p:txBody>
          <a:bodyPr wrap="square">
            <a:spAutoFit/>
          </a:bodyPr>
          <a:lstStyle/>
          <a:p>
            <a:pPr marL="182880" indent="-182880">
              <a:spcBef>
                <a:spcPts val="400"/>
              </a:spcBef>
              <a:spcAft>
                <a:spcPts val="0"/>
              </a:spcAft>
              <a:buFont typeface="Arial" panose="020B0604020202020204" pitchFamily="34" charset="0"/>
              <a:buChar char="•"/>
            </a:pPr>
            <a:r>
              <a:rPr lang="en-US" sz="800" dirty="0">
                <a:solidFill>
                  <a:schemeClr val="bg2"/>
                </a:solidFill>
                <a:latin typeface="+mj-lt"/>
                <a:cs typeface="Arial" panose="020B0604020202020204" pitchFamily="34" charset="0"/>
              </a:rPr>
              <a:t>Sign up for your free </a:t>
            </a:r>
            <a:r>
              <a:rPr lang="en-US" sz="800" dirty="0" err="1">
                <a:solidFill>
                  <a:schemeClr val="bg2"/>
                </a:solidFill>
                <a:latin typeface="+mj-lt"/>
                <a:cs typeface="Arial" panose="020B0604020202020204" pitchFamily="34" charset="0"/>
              </a:rPr>
              <a:t>webex</a:t>
            </a:r>
            <a:r>
              <a:rPr lang="en-US" sz="800" dirty="0">
                <a:solidFill>
                  <a:schemeClr val="bg2"/>
                </a:solidFill>
                <a:latin typeface="+mj-lt"/>
                <a:cs typeface="Arial" panose="020B0604020202020204" pitchFamily="34" charset="0"/>
              </a:rPr>
              <a:t> meetings plan </a:t>
            </a:r>
            <a:r>
              <a:rPr lang="en-US" sz="800" dirty="0">
                <a:solidFill>
                  <a:schemeClr val="bg2"/>
                </a:solidFill>
                <a:latin typeface="+mj-lt"/>
                <a:cs typeface="Arial" panose="020B0604020202020204" pitchFamily="34" charset="0"/>
                <a:hlinkClick r:id="rId2"/>
              </a:rPr>
              <a:t>https://www.webex.com/pricing/index.html</a:t>
            </a:r>
            <a:endParaRPr lang="en-US" sz="800" dirty="0">
              <a:solidFill>
                <a:schemeClr val="bg2"/>
              </a:solidFill>
              <a:latin typeface="+mj-lt"/>
              <a:cs typeface="Arial" panose="020B0604020202020204" pitchFamily="34" charset="0"/>
            </a:endParaRPr>
          </a:p>
          <a:p>
            <a:pPr marL="182880" indent="-182880">
              <a:spcBef>
                <a:spcPts val="400"/>
              </a:spcBef>
              <a:spcAft>
                <a:spcPts val="0"/>
              </a:spcAft>
              <a:buFont typeface="Arial" panose="020B0604020202020204" pitchFamily="34" charset="0"/>
              <a:buChar char="•"/>
            </a:pPr>
            <a:r>
              <a:rPr lang="en-US" sz="800" dirty="0">
                <a:solidFill>
                  <a:schemeClr val="bg2"/>
                </a:solidFill>
                <a:latin typeface="+mj-lt"/>
                <a:cs typeface="Arial" panose="020B0604020202020204" pitchFamily="34" charset="0"/>
              </a:rPr>
              <a:t>90 days full features free trail, provision via CCEP (Cisco) or CUWP (Partners) </a:t>
            </a:r>
            <a:r>
              <a:rPr lang="en-US" sz="800" dirty="0">
                <a:solidFill>
                  <a:schemeClr val="bg2"/>
                </a:solidFill>
                <a:latin typeface="+mj-lt"/>
                <a:cs typeface="Arial" panose="020B0604020202020204" pitchFamily="34" charset="0"/>
                <a:hlinkClick r:id="rId3"/>
              </a:rPr>
              <a:t>https://engage2demand.cisco.com/LP=13958?ccid=cc001228&amp;oid=trlco020634</a:t>
            </a:r>
            <a:endParaRPr lang="en-US" sz="800" dirty="0">
              <a:solidFill>
                <a:schemeClr val="bg2"/>
              </a:solidFill>
              <a:latin typeface="+mj-lt"/>
              <a:cs typeface="Arial" panose="020B0604020202020204" pitchFamily="34" charset="0"/>
            </a:endParaRPr>
          </a:p>
          <a:p>
            <a:pPr marL="182880" indent="-182880">
              <a:spcBef>
                <a:spcPts val="400"/>
              </a:spcBef>
              <a:spcAft>
                <a:spcPts val="0"/>
              </a:spcAft>
              <a:buFont typeface="Arial" panose="020B0604020202020204" pitchFamily="34" charset="0"/>
              <a:buChar char="•"/>
            </a:pPr>
            <a:r>
              <a:rPr lang="en-US" sz="800" dirty="0">
                <a:solidFill>
                  <a:schemeClr val="bg2"/>
                </a:solidFill>
                <a:latin typeface="+mj-lt"/>
                <a:cs typeface="Arial" panose="020B0604020202020204" pitchFamily="34" charset="0"/>
              </a:rPr>
              <a:t>Free trainings on demand: How to use </a:t>
            </a:r>
            <a:r>
              <a:rPr lang="en-US" sz="800" dirty="0" err="1">
                <a:solidFill>
                  <a:schemeClr val="bg2"/>
                </a:solidFill>
                <a:latin typeface="+mj-lt"/>
                <a:cs typeface="Arial" panose="020B0604020202020204" pitchFamily="34" charset="0"/>
              </a:rPr>
              <a:t>webex</a:t>
            </a:r>
            <a:r>
              <a:rPr lang="en-US" sz="800" dirty="0">
                <a:solidFill>
                  <a:schemeClr val="bg2"/>
                </a:solidFill>
                <a:latin typeface="+mj-lt"/>
                <a:cs typeface="Arial" panose="020B0604020202020204" pitchFamily="34" charset="0"/>
              </a:rPr>
              <a:t> for Telemedicine </a:t>
            </a:r>
            <a:r>
              <a:rPr lang="en-US" sz="800" dirty="0">
                <a:solidFill>
                  <a:schemeClr val="bg2"/>
                </a:solidFill>
                <a:latin typeface="+mj-lt"/>
                <a:cs typeface="Arial" panose="020B0604020202020204" pitchFamily="34" charset="0"/>
                <a:hlinkClick r:id="rId4"/>
              </a:rPr>
              <a:t>https://www.webex.com/webexremotehealth.html</a:t>
            </a:r>
            <a:endParaRPr lang="en-US" sz="800" dirty="0">
              <a:solidFill>
                <a:schemeClr val="bg2"/>
              </a:solidFill>
              <a:latin typeface="+mj-lt"/>
              <a:cs typeface="Arial" panose="020B0604020202020204" pitchFamily="34" charset="0"/>
            </a:endParaRPr>
          </a:p>
          <a:p>
            <a:pPr marL="182880" indent="-182880">
              <a:spcBef>
                <a:spcPts val="400"/>
              </a:spcBef>
              <a:spcAft>
                <a:spcPts val="0"/>
              </a:spcAft>
              <a:buFont typeface="Arial" panose="020B0604020202020204" pitchFamily="34" charset="0"/>
              <a:buChar char="•"/>
            </a:pPr>
            <a:r>
              <a:rPr lang="en-US" sz="800" dirty="0">
                <a:solidFill>
                  <a:schemeClr val="bg2"/>
                </a:solidFill>
                <a:latin typeface="+mj-lt"/>
                <a:cs typeface="Arial" panose="020B0604020202020204" pitchFamily="34" charset="0"/>
              </a:rPr>
              <a:t>Free training on demand: How to use </a:t>
            </a:r>
            <a:r>
              <a:rPr lang="en-US" sz="800" dirty="0" err="1">
                <a:solidFill>
                  <a:schemeClr val="bg2"/>
                </a:solidFill>
                <a:latin typeface="+mj-lt"/>
                <a:cs typeface="Arial" panose="020B0604020202020204" pitchFamily="34" charset="0"/>
              </a:rPr>
              <a:t>webex</a:t>
            </a:r>
            <a:r>
              <a:rPr lang="en-US" sz="800" dirty="0">
                <a:solidFill>
                  <a:schemeClr val="bg2"/>
                </a:solidFill>
                <a:latin typeface="+mj-lt"/>
                <a:cs typeface="Arial" panose="020B0604020202020204" pitchFamily="34" charset="0"/>
              </a:rPr>
              <a:t> for E-</a:t>
            </a:r>
            <a:r>
              <a:rPr lang="en-US" sz="800" dirty="0" err="1">
                <a:solidFill>
                  <a:schemeClr val="bg2"/>
                </a:solidFill>
                <a:latin typeface="+mj-lt"/>
                <a:cs typeface="Arial" panose="020B0604020202020204" pitchFamily="34" charset="0"/>
              </a:rPr>
              <a:t>Learing</a:t>
            </a:r>
            <a:r>
              <a:rPr lang="en-US" sz="800" dirty="0">
                <a:solidFill>
                  <a:schemeClr val="bg2"/>
                </a:solidFill>
                <a:latin typeface="+mj-lt"/>
                <a:cs typeface="Arial" panose="020B0604020202020204" pitchFamily="34" charset="0"/>
              </a:rPr>
              <a:t> </a:t>
            </a:r>
            <a:r>
              <a:rPr lang="en-US" sz="800" dirty="0">
                <a:solidFill>
                  <a:schemeClr val="bg2"/>
                </a:solidFill>
                <a:latin typeface="+mj-lt"/>
                <a:cs typeface="Arial" panose="020B0604020202020204" pitchFamily="34" charset="0"/>
                <a:hlinkClick r:id="rId5"/>
              </a:rPr>
              <a:t>https://www.webex.com/webexremoteedu.html</a:t>
            </a:r>
            <a:endParaRPr lang="en-US" sz="800" dirty="0">
              <a:solidFill>
                <a:schemeClr val="bg2"/>
              </a:solidFill>
              <a:latin typeface="+mj-lt"/>
              <a:cs typeface="Arial" panose="020B0604020202020204" pitchFamily="34" charset="0"/>
            </a:endParaRPr>
          </a:p>
        </p:txBody>
      </p:sp>
      <p:sp>
        <p:nvSpPr>
          <p:cNvPr id="15" name="Rounded Rectangle 14"/>
          <p:cNvSpPr/>
          <p:nvPr/>
        </p:nvSpPr>
        <p:spPr>
          <a:xfrm>
            <a:off x="4937760" y="1201737"/>
            <a:ext cx="3650615" cy="1783080"/>
          </a:xfrm>
          <a:prstGeom prst="roundRect">
            <a:avLst>
              <a:gd name="adj" fmla="val 6058"/>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 Same Side Corner Rectangle 15"/>
          <p:cNvSpPr/>
          <p:nvPr/>
        </p:nvSpPr>
        <p:spPr>
          <a:xfrm rot="5400000">
            <a:off x="5958319" y="298882"/>
            <a:ext cx="336322" cy="2377440"/>
          </a:xfrm>
          <a:prstGeom prst="round2SameRect">
            <a:avLst>
              <a:gd name="adj1" fmla="val 50000"/>
              <a:gd name="adj2" fmla="val 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tIns="91440" bIns="228600" rtlCol="0" anchor="ctr"/>
          <a:lstStyle/>
          <a:p>
            <a:r>
              <a:rPr lang="en-US" sz="1200" dirty="0">
                <a:solidFill>
                  <a:schemeClr val="bg2"/>
                </a:solidFill>
              </a:rPr>
              <a:t>List of buying offers</a:t>
            </a:r>
          </a:p>
        </p:txBody>
      </p:sp>
      <p:sp>
        <p:nvSpPr>
          <p:cNvPr id="17" name="Rectangle 16"/>
          <p:cNvSpPr/>
          <p:nvPr/>
        </p:nvSpPr>
        <p:spPr>
          <a:xfrm>
            <a:off x="5026312" y="1694883"/>
            <a:ext cx="3497202" cy="787395"/>
          </a:xfrm>
          <a:prstGeom prst="rect">
            <a:avLst/>
          </a:prstGeom>
        </p:spPr>
        <p:txBody>
          <a:bodyPr wrap="square">
            <a:spAutoFit/>
          </a:bodyPr>
          <a:lstStyle/>
          <a:p>
            <a:pPr marL="182880" indent="-182880">
              <a:spcBef>
                <a:spcPts val="500"/>
              </a:spcBef>
              <a:spcAft>
                <a:spcPts val="0"/>
              </a:spcAft>
              <a:buFont typeface="Arial" panose="020B0604020202020204" pitchFamily="34" charset="0"/>
              <a:buChar char="•"/>
            </a:pPr>
            <a:r>
              <a:rPr lang="en-US" sz="800" dirty="0">
                <a:solidFill>
                  <a:schemeClr val="bg1"/>
                </a:solidFill>
                <a:latin typeface="+mj-lt"/>
                <a:cs typeface="Arial" panose="020B0604020202020204" pitchFamily="34" charset="0"/>
              </a:rPr>
              <a:t>Webex meeting </a:t>
            </a:r>
            <a:r>
              <a:rPr lang="en-US" sz="800" dirty="0" err="1">
                <a:solidFill>
                  <a:schemeClr val="bg1"/>
                </a:solidFill>
                <a:latin typeface="+mj-lt"/>
                <a:cs typeface="Arial" panose="020B0604020202020204" pitchFamily="34" charset="0"/>
              </a:rPr>
              <a:t>lic</a:t>
            </a:r>
            <a:r>
              <a:rPr lang="en-US" sz="800" dirty="0">
                <a:solidFill>
                  <a:schemeClr val="bg1"/>
                </a:solidFill>
                <a:latin typeface="+mj-lt"/>
                <a:cs typeface="Arial" panose="020B0604020202020204" pitchFamily="34" charset="0"/>
              </a:rPr>
              <a:t> in the high 60s via Flex Plan Named User Meeting Promo for SMB</a:t>
            </a:r>
          </a:p>
          <a:p>
            <a:pPr marL="182880" indent="-182880">
              <a:spcBef>
                <a:spcPts val="500"/>
              </a:spcBef>
              <a:spcAft>
                <a:spcPts val="0"/>
              </a:spcAft>
              <a:buFont typeface="Arial" panose="020B0604020202020204" pitchFamily="34" charset="0"/>
              <a:buChar char="•"/>
            </a:pPr>
            <a:r>
              <a:rPr lang="en-US" sz="800" dirty="0">
                <a:solidFill>
                  <a:schemeClr val="bg1"/>
                </a:solidFill>
                <a:latin typeface="+mj-lt"/>
                <a:cs typeface="Arial" panose="020B0604020202020204" pitchFamily="34" charset="0"/>
              </a:rPr>
              <a:t>Collaboration video end points in the high 70s via Fast Track that includes board 55, DX80, Room Kit, Room Kit mini, </a:t>
            </a:r>
            <a:r>
              <a:rPr lang="en-US" sz="800" dirty="0" err="1">
                <a:solidFill>
                  <a:schemeClr val="bg1"/>
                </a:solidFill>
                <a:latin typeface="+mj-lt"/>
                <a:cs typeface="Arial" panose="020B0604020202020204" pitchFamily="34" charset="0"/>
              </a:rPr>
              <a:t>Webex</a:t>
            </a:r>
            <a:r>
              <a:rPr lang="en-US" sz="800" dirty="0">
                <a:solidFill>
                  <a:schemeClr val="bg1"/>
                </a:solidFill>
                <a:latin typeface="+mj-lt"/>
                <a:cs typeface="Arial" panose="020B0604020202020204" pitchFamily="34" charset="0"/>
              </a:rPr>
              <a:t> USB as well as IP Phones and Headsets</a:t>
            </a:r>
          </a:p>
        </p:txBody>
      </p:sp>
      <p:sp>
        <p:nvSpPr>
          <p:cNvPr id="18" name="Round Same Side Corner Rectangle 17"/>
          <p:cNvSpPr/>
          <p:nvPr/>
        </p:nvSpPr>
        <p:spPr>
          <a:xfrm rot="16200000">
            <a:off x="7979180" y="-633009"/>
            <a:ext cx="402477" cy="192716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7353975" y="130518"/>
            <a:ext cx="1598515" cy="400110"/>
          </a:xfrm>
          <a:prstGeom prst="rect">
            <a:avLst/>
          </a:prstGeom>
        </p:spPr>
        <p:txBody>
          <a:bodyPr wrap="none">
            <a:spAutoFit/>
          </a:bodyPr>
          <a:lstStyle/>
          <a:p>
            <a:r>
              <a:rPr lang="en-US" sz="1000" dirty="0">
                <a:solidFill>
                  <a:schemeClr val="bg1"/>
                </a:solidFill>
                <a:latin typeface="+mj-lt"/>
              </a:rPr>
              <a:t> Connected with Webex</a:t>
            </a:r>
          </a:p>
          <a:p>
            <a:r>
              <a:rPr lang="en-US" sz="1000" dirty="0">
                <a:solidFill>
                  <a:schemeClr val="bg1"/>
                </a:solidFill>
                <a:latin typeface="+mj-lt"/>
              </a:rPr>
              <a:t>Telemedicine/E-learning</a:t>
            </a:r>
          </a:p>
        </p:txBody>
      </p:sp>
      <p:grpSp>
        <p:nvGrpSpPr>
          <p:cNvPr id="5" name="Group 4"/>
          <p:cNvGrpSpPr/>
          <p:nvPr/>
        </p:nvGrpSpPr>
        <p:grpSpPr>
          <a:xfrm>
            <a:off x="1003610" y="3156058"/>
            <a:ext cx="6679515" cy="1527048"/>
            <a:chOff x="-486030" y="3071821"/>
            <a:chExt cx="6738086" cy="1527048"/>
          </a:xfrm>
        </p:grpSpPr>
        <p:pic>
          <p:nvPicPr>
            <p:cNvPr id="24" name="Picture 23" descr="A screenshot of a cell phone&#10;&#10;Description automatically generated">
              <a:extLst>
                <a:ext uri="{FF2B5EF4-FFF2-40B4-BE49-F238E27FC236}">
                  <a16:creationId xmlns:a16="http://schemas.microsoft.com/office/drawing/2014/main" id="{041549FC-3740-4043-84E0-85043A44BC1E}"/>
                </a:ext>
              </a:extLst>
            </p:cNvPr>
            <p:cNvPicPr>
              <a:picLocks noChangeAspect="1"/>
            </p:cNvPicPr>
            <p:nvPr/>
          </p:nvPicPr>
          <p:blipFill>
            <a:blip r:embed="rId6"/>
            <a:stretch>
              <a:fillRect/>
            </a:stretch>
          </p:blipFill>
          <p:spPr>
            <a:xfrm>
              <a:off x="-486030" y="3071821"/>
              <a:ext cx="2973659" cy="1519229"/>
            </a:xfrm>
            <a:prstGeom prst="rect">
              <a:avLst/>
            </a:prstGeom>
            <a:ln>
              <a:solidFill>
                <a:schemeClr val="accent4">
                  <a:lumMod val="60000"/>
                  <a:lumOff val="40000"/>
                </a:schemeClr>
              </a:solidFill>
            </a:ln>
          </p:spPr>
        </p:pic>
        <p:pic>
          <p:nvPicPr>
            <p:cNvPr id="27" name="Picture 26" descr="A black computer mouse on a desk&#10;&#10;Description automatically generated">
              <a:extLst>
                <a:ext uri="{FF2B5EF4-FFF2-40B4-BE49-F238E27FC236}">
                  <a16:creationId xmlns:a16="http://schemas.microsoft.com/office/drawing/2014/main" id="{7A2D894F-4935-434B-853B-DD1EA2FD5093}"/>
                </a:ext>
              </a:extLst>
            </p:cNvPr>
            <p:cNvPicPr>
              <a:picLocks noChangeAspect="1"/>
            </p:cNvPicPr>
            <p:nvPr/>
          </p:nvPicPr>
          <p:blipFill>
            <a:blip r:embed="rId7"/>
            <a:stretch>
              <a:fillRect/>
            </a:stretch>
          </p:blipFill>
          <p:spPr>
            <a:xfrm>
              <a:off x="5134077" y="3071821"/>
              <a:ext cx="1117979" cy="1527048"/>
            </a:xfrm>
            <a:prstGeom prst="rect">
              <a:avLst/>
            </a:prstGeom>
            <a:noFill/>
            <a:ln>
              <a:solidFill>
                <a:schemeClr val="accent4">
                  <a:lumMod val="60000"/>
                  <a:lumOff val="40000"/>
                </a:schemeClr>
              </a:solidFill>
            </a:ln>
          </p:spPr>
        </p:pic>
      </p:grpSp>
      <p:pic>
        <p:nvPicPr>
          <p:cNvPr id="20" name="Picture 19" descr="A person standing in front of a computer&#10;&#10;Description automatically generated">
            <a:extLst>
              <a:ext uri="{FF2B5EF4-FFF2-40B4-BE49-F238E27FC236}">
                <a16:creationId xmlns:a16="http://schemas.microsoft.com/office/drawing/2014/main" id="{7762C90C-AD55-854D-AA6E-B66699257BE9}"/>
              </a:ext>
            </a:extLst>
          </p:cNvPr>
          <p:cNvPicPr>
            <a:picLocks noChangeAspect="1"/>
          </p:cNvPicPr>
          <p:nvPr/>
        </p:nvPicPr>
        <p:blipFill>
          <a:blip r:embed="rId8"/>
          <a:stretch>
            <a:fillRect/>
          </a:stretch>
        </p:blipFill>
        <p:spPr>
          <a:xfrm>
            <a:off x="3999816" y="3163877"/>
            <a:ext cx="2526652" cy="1519229"/>
          </a:xfrm>
          <a:prstGeom prst="rect">
            <a:avLst/>
          </a:prstGeom>
          <a:ln>
            <a:solidFill>
              <a:schemeClr val="tx1">
                <a:lumMod val="50000"/>
                <a:lumOff val="50000"/>
              </a:schemeClr>
            </a:solidFill>
          </a:ln>
        </p:spPr>
      </p:pic>
    </p:spTree>
    <p:extLst>
      <p:ext uri="{BB962C8B-B14F-4D97-AF65-F5344CB8AC3E}">
        <p14:creationId xmlns:p14="http://schemas.microsoft.com/office/powerpoint/2010/main" val="266809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02&quot;&gt;&lt;object type=&quot;3&quot; unique_id=&quot;184153&quot;&gt;&lt;property id=&quot;20148&quot; value=&quot;5&quot;/&gt;&lt;property id=&quot;20300&quot; value=&quot;Slide 6 - &amp;quot;Use this slide for transitions&amp;quot;&quot;/&gt;&lt;property id=&quot;20307&quot; value=&quot;257&quot;/&gt;&lt;/object&gt;&lt;object type=&quot;3&quot; unique_id=&quot;184154&quot;&gt;&lt;property id=&quot;20148&quot; value=&quot;5&quot;/&gt;&lt;property id=&quot;20300&quot; value=&quot;Slide 25 - &amp;quot;Color palette&amp;quot;&quot;/&gt;&lt;property id=&quot;20307&quot; value=&quot;258&quot;/&gt;&lt;/object&gt;&lt;object type=&quot;3&quot; unique_id=&quot;184155&quot;&gt;&lt;property id=&quot;20148&quot; value=&quot;5&quot;/&gt;&lt;property id=&quot;20300&quot; value=&quot;Slide 13 - &amp;quot;Two-column layout&amp;quot;&quot;/&gt;&lt;property id=&quot;20307&quot; value=&quot;259&quot;/&gt;&lt;/object&gt;&lt;object type=&quot;3&quot; unique_id=&quot;184156&quot;&gt;&lt;property id=&quot;20148&quot; value=&quot;5&quot;/&gt;&lt;property id=&quot;20300&quot; value=&quot;Slide 19 - &amp;quot;This is a sample headline&amp;quot;&quot;/&gt;&lt;property id=&quot;20307&quot; value=&quot;260&quot;/&gt;&lt;/object&gt;&lt;object type=&quot;3&quot; unique_id=&quot;184157&quot;&gt;&lt;property id=&quot;20148&quot; value=&quot;5&quot;/&gt;&lt;property id=&quot;20300&quot; value=&quot;Slide 20 - &amp;quot;Slide title&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4 - &amp;quot;This is a sample headline&amp;quot;&quot;/&gt;&lt;property id=&quot;20307&quot; value=&quot;265&quot;/&gt;&lt;/object&gt;&lt;object type=&quot;3&quot; unique_id=&quot;184162&quot;&gt;&lt;property id=&quot;20148&quot; value=&quot;5&quot;/&gt;&lt;property id=&quot;20300&quot; value=&quot;Slide 15 - &amp;quot;This is a sample headline&amp;quot;&quot;/&gt;&lt;property id=&quot;20307&quot; value=&quot;266&quot;/&gt;&lt;/object&gt;&lt;object type=&quot;3&quot; unique_id=&quot;184163&quot;&gt;&lt;property id=&quot;20148&quot; value=&quot;5&quot;/&gt;&lt;property id=&quot;20300&quot; value=&quot;Slide 16 - &amp;quot;This is a sample headline&amp;quot;&quot;/&gt;&lt;property id=&quot;20307&quot; value=&quot;267&quot;/&gt;&lt;/object&gt;&lt;object type=&quot;3&quot; unique_id=&quot;184164&quot;&gt;&lt;property id=&quot;20148&quot; value=&quot;5&quot;/&gt;&lt;property id=&quot;20300&quot; value=&quot;Slide 21 - &amp;quot;Use this layout when pairing words with a picture.&amp;quot;&quot;/&gt;&lt;property id=&quot;20307&quot; value=&quot;268&quot;/&gt;&lt;/object&gt;&lt;object type=&quot;3&quot; unique_id=&quot;184165&quot;&gt;&lt;property id=&quot;20148&quot; value=&quot;5&quot;/&gt;&lt;property id=&quot;20300&quot; value=&quot;Slide 22 - &amp;quot;Use this layout when pairing words with a picture.&amp;quot;&quot;/&gt;&lt;property id=&quot;20307&quot; value=&quot;269&quot;/&gt;&lt;/object&gt;&lt;object type=&quot;3&quot; unique_id=&quot;184166&quot;&gt;&lt;property id=&quot;20148&quot; value=&quot;5&quot;/&gt;&lt;property id=&quot;20300&quot; value=&quot;Slide 23&quot;/&gt;&lt;property id=&quot;20307&quot; value=&quot;270&quot;/&gt;&lt;/object&gt;&lt;object type=&quot;3&quot; unique_id=&quot;198815&quot;&gt;&lt;property id=&quot;20148&quot; value=&quot;5&quot;/&gt;&lt;property id=&quot;20300&quot; value=&quot;Slide 24 - &amp;quot;Best practices&amp;quot;&quot;/&gt;&lt;property id=&quot;20307&quot; value=&quot;286&quot;/&gt;&lt;/object&gt;&lt;object type=&quot;3&quot; unique_id=&quot;198816&quot;&gt;&lt;property id=&quot;20148&quot; value=&quot;5&quot;/&gt;&lt;property id=&quot;20300&quot; value=&quot;Slide 26 - &amp;quot;Only use the themes provided&amp;quot;&quot;/&gt;&lt;property id=&quot;20307&quot; value=&quot;287&quot;/&gt;&lt;/object&gt;&lt;object type=&quot;3&quot; unique_id=&quot;198998&quot;&gt;&lt;property id=&quot;20148&quot; value=&quot;5&quot;/&gt;&lt;property id=&quot;20300&quot; value=&quot;Slide 27 - &amp;quot;Seven tips for better presentations&amp;quot;&quot;/&gt;&lt;property id=&quot;20307&quot; value=&quot;288&quot;/&gt;&lt;/object&gt;&lt;object type=&quot;3&quot; unique_id=&quot;199061&quot;&gt;&lt;property id=&quot;20148&quot; value=&quot;5&quot;/&gt;&lt;property id=&quot;20300&quot; value=&quot;Slide 1 - &amp;quot;Please read&amp;quot;&quot;/&gt;&lt;property id=&quot;20307&quot; value=&quot;303&quot;/&gt;&lt;/object&gt;&lt;object type=&quot;3&quot; unique_id=&quot;199062&quot;&gt;&lt;property id=&quot;20148&quot; value=&quot;5&quot;/&gt;&lt;property id=&quot;20300&quot; value=&quot;Slide 2 - &amp;quot;Everyone is responsible  for security&amp;quot;&quot;/&gt;&lt;property id=&quot;20307&quot; value=&quot;443&quot;/&gt;&lt;/object&gt;&lt;object type=&quot;3&quot; unique_id=&quot;199063&quot;&gt;&lt;property id=&quot;20148&quot; value=&quot;5&quot;/&gt;&lt;property id=&quot;20300&quot; value=&quot;Slide 3 - &amp;quot;Please read&amp;quot;&quot;/&gt;&lt;property id=&quot;20307&quot; value=&quot;444&quot;/&gt;&lt;/object&gt;&lt;object type=&quot;3&quot; unique_id=&quot;199064&quot;&gt;&lt;property id=&quot;20148&quot; value=&quot;5&quot;/&gt;&lt;property id=&quot;20300&quot; value=&quot;Slide 4 - &amp;quot;Color themes&amp;quot;&quot;/&gt;&lt;property id=&quot;20307&quot; value=&quot;445&quot;/&gt;&lt;/object&gt;&lt;object type=&quot;3&quot; unique_id=&quot;199065&quot;&gt;&lt;property id=&quot;20148&quot; value=&quot;5&quot;/&gt;&lt;property id=&quot;20300&quot; value=&quot;Slide 5 - &amp;quot;Presentation Title Goes Here&amp;quot;&quot;/&gt;&lt;property id=&quot;20307&quot; value=&quot;256&quot;/&gt;&lt;/object&gt;&lt;object type=&quot;3&quot; unique_id=&quot;199066&quot;&gt;&lt;property id=&quot;20148&quot; value=&quot;5&quot;/&gt;&lt;property id=&quot;20300&quot; value=&quot;Slide 7 - &amp;quot;Use this slide for transitions&amp;quot;&quot;/&gt;&lt;property id=&quot;20307&quot; value=&quot;302&quot;/&gt;&lt;/object&gt;&lt;object type=&quot;3&quot; unique_id=&quot;199067&quot;&gt;&lt;property id=&quot;20148&quot; value=&quot;5&quot;/&gt;&lt;property id=&quot;20300&quot; value=&quot;Slide 8 - &amp;quot;“Design is the silent  ambassador of your brand.”&amp;quot;&quot;/&gt;&lt;property id=&quot;20307&quot; value=&quot;293&quot;/&gt;&lt;/object&gt;&lt;object type=&quot;3&quot; unique_id=&quot;199068&quot;&gt;&lt;property id=&quot;20148&quot; value=&quot;5&quot;/&gt;&lt;property id=&quot;20300&quot; value=&quot;Slide 9 - &amp;quot;“Design is the silent  ambassador of your brand.”&amp;quot;&quot;/&gt;&lt;property id=&quot;20307&quot; value=&quot;301&quot;/&gt;&lt;/object&gt;&lt;object type=&quot;3&quot; unique_id=&quot;199069&quot;&gt;&lt;property id=&quot;20148&quot; value=&quot;5&quot;/&gt;&lt;property id=&quot;20300&quot; value=&quot;Slide 17 - &amp;quot;Bar charts&amp;quot;&quot;/&gt;&lt;property id=&quot;20307&quot; value=&quot;298&quot;/&gt;&lt;/object&gt;&lt;object type=&quot;3&quot; unique_id=&quot;199070&quot;&gt;&lt;property id=&quot;20148&quot; value=&quot;5&quot;/&gt;&lt;property id=&quot;20300&quot; value=&quot;Slide 18 - &amp;quot;Line charts&amp;quot;&quot;/&gt;&lt;property id=&quot;20307&quot; value=&quot;300&quot;/&gt;&lt;/object&gt;&lt;object type=&quot;3&quot; unique_id=&quot;199071&quot;&gt;&lt;property id=&quot;20148&quot; value=&quot;5&quot;/&gt;&lt;property id=&quot;20300&quot; value=&quot;Slide 28&quot;/&gt;&lt;property id=&quot;20307&quot; value=&quot;290&quot;/&gt;&lt;/object&gt;&lt;/object&gt;&lt;object type=&quot;8&quot; unique_id=&quot;10268&quot;&gt;&lt;/object&gt;&lt;/object&gt;&lt;/database&gt;"/>
  <p:tag name="SECTOMILLISECCONVERTED" val="1"/>
</p:tagLst>
</file>

<file path=ppt/theme/theme1.xml><?xml version="1.0" encoding="utf-8"?>
<a:theme xmlns:a="http://schemas.openxmlformats.org/drawingml/2006/main" name="Blue theme 2015 16x9">
  <a:themeElements>
    <a:clrScheme name="Custom 2">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00BCEB"/>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5668</TotalTime>
  <Words>1103</Words>
  <Application>Microsoft Office PowerPoint</Application>
  <PresentationFormat>On-screen Show (16:9)</PresentationFormat>
  <Paragraphs>230</Paragraphs>
  <Slides>13</Slides>
  <Notes>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13</vt:i4>
      </vt:variant>
    </vt:vector>
  </HeadingPairs>
  <TitlesOfParts>
    <vt:vector size="27" baseType="lpstr">
      <vt:lpstr>CiscoSans</vt:lpstr>
      <vt:lpstr>CiscoSans ExtraLight</vt:lpstr>
      <vt:lpstr>CiscoSans Thin</vt:lpstr>
      <vt:lpstr>ＭＳ Ｐゴシック</vt:lpstr>
      <vt:lpstr>NeueHaasGroteskDisp Pro</vt:lpstr>
      <vt:lpstr>Tipo de letra del sistema Fina</vt:lpstr>
      <vt:lpstr>Arial</vt:lpstr>
      <vt:lpstr>Calibri</vt:lpstr>
      <vt:lpstr>CiscoSansTT</vt:lpstr>
      <vt:lpstr>CiscoSansTT ExtraLight</vt:lpstr>
      <vt:lpstr>CiscoSansTT Light</vt:lpstr>
      <vt:lpstr>CiscoSansTT Thin</vt:lpstr>
      <vt:lpstr>Blue theme 2015 16x9</vt:lpstr>
      <vt:lpstr>Office Theme</vt:lpstr>
      <vt:lpstr>PowerPoint Presentation</vt:lpstr>
      <vt:lpstr>PowerPoint Presentation</vt:lpstr>
      <vt:lpstr>APJC Cisco Designed exciting offers are here -Support SMB build resilience </vt:lpstr>
      <vt:lpstr>How Cisco help SMB stay in business -Security is NEVER a tradeoff for convenience or speed</vt:lpstr>
      <vt:lpstr>Key offers to highlight under Teleworking</vt:lpstr>
      <vt:lpstr>How Cisco help SMB stay in business -A Security-First approach to remote working</vt:lpstr>
      <vt:lpstr>Key offers to highlight under managing  heightened security risk</vt:lpstr>
      <vt:lpstr>How Cisco help SMB grow the business -Collaboration without compromise </vt:lpstr>
      <vt:lpstr>Key offers to highlight under connected  with Webex</vt:lpstr>
      <vt:lpstr>How Cisco help SMB grow the business -Only Cisco network protects your data from end to end</vt:lpstr>
      <vt:lpstr>Key offers to highlight under set up  network connectivity</vt:lpstr>
      <vt:lpstr>What’s New in 2HFY20</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Pius (spius)</dc:creator>
  <cp:lastModifiedBy>Hena Yeo -T (hyeyeo - COLLABERA TECHNOLOGIES PVT LTD at Cisco)</cp:lastModifiedBy>
  <cp:revision>1094</cp:revision>
  <cp:lastPrinted>2016-04-29T20:31:14Z</cp:lastPrinted>
  <dcterms:created xsi:type="dcterms:W3CDTF">2014-07-09T19:55:36Z</dcterms:created>
  <dcterms:modified xsi:type="dcterms:W3CDTF">2020-04-16T10:22:42Z</dcterms:modified>
</cp:coreProperties>
</file>